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708"/>
  </p:normalViewPr>
  <p:slideViewPr>
    <p:cSldViewPr snapToGrid="0">
      <p:cViewPr varScale="1">
        <p:scale>
          <a:sx n="95" d="100"/>
          <a:sy n="95" d="100"/>
        </p:scale>
        <p:origin x="200"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8E723-7500-B345-8B4A-0E446D8D7728}"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0D846-5F19-5949-ABAD-2B513BE498DA}" type="slidenum">
              <a:rPr lang="en-US" smtClean="0"/>
              <a:t>‹#›</a:t>
            </a:fld>
            <a:endParaRPr lang="en-US"/>
          </a:p>
        </p:txBody>
      </p:sp>
    </p:spTree>
    <p:extLst>
      <p:ext uri="{BB962C8B-B14F-4D97-AF65-F5344CB8AC3E}">
        <p14:creationId xmlns:p14="http://schemas.microsoft.com/office/powerpoint/2010/main" val="7754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2c4fde031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I’ve mapped the environmental impact in terms of habitat loss associated with the production of salmon aquaculture feed ingredients. </a:t>
            </a:r>
            <a:endParaRPr/>
          </a:p>
        </p:txBody>
      </p:sp>
      <p:sp>
        <p:nvSpPr>
          <p:cNvPr id="58" name="Google Shape;58;g2a2c4fde0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BE4A-22E5-75A2-0D2E-6061E6C18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4DAC23-68B0-BD3C-4F2E-3873D4110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EA69D-7BF7-C735-507A-22621B84D048}"/>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5" name="Footer Placeholder 4">
            <a:extLst>
              <a:ext uri="{FF2B5EF4-FFF2-40B4-BE49-F238E27FC236}">
                <a16:creationId xmlns:a16="http://schemas.microsoft.com/office/drawing/2014/main" id="{E0158AF8-3168-0F8F-3FCD-99F506EC8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76FC2-A6D0-C377-1FBB-CF03EC655A7D}"/>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271378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EB78-508C-FB57-BCCB-FDA3CD2858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2EA12C-A2C6-CF36-3F59-59F58025E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EBEB6-7121-C299-E122-E1F2020CC569}"/>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5" name="Footer Placeholder 4">
            <a:extLst>
              <a:ext uri="{FF2B5EF4-FFF2-40B4-BE49-F238E27FC236}">
                <a16:creationId xmlns:a16="http://schemas.microsoft.com/office/drawing/2014/main" id="{4F0EE1BB-8576-1891-21E1-DF53260DE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BBBC4-6BC8-9C58-5C74-596B4EFB267B}"/>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160237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B25E9-8B55-5DB0-018C-455269BA30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6067F2-C5CD-727B-E032-57E2A3D0F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5BBDF-C3E8-43FD-C536-AD1D6834E491}"/>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5" name="Footer Placeholder 4">
            <a:extLst>
              <a:ext uri="{FF2B5EF4-FFF2-40B4-BE49-F238E27FC236}">
                <a16:creationId xmlns:a16="http://schemas.microsoft.com/office/drawing/2014/main" id="{B887A6B2-0FC3-6553-8E68-5E292035C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F8D85-3C00-80FF-D59A-C46070B7866B}"/>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286607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7A8C-5AB5-EBEB-8D12-73B22CFDE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174C9-A347-6C1E-FCB8-FBBE26262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4D2C7-D7A9-2B0D-74B9-42C1AD7C14B1}"/>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5" name="Footer Placeholder 4">
            <a:extLst>
              <a:ext uri="{FF2B5EF4-FFF2-40B4-BE49-F238E27FC236}">
                <a16:creationId xmlns:a16="http://schemas.microsoft.com/office/drawing/2014/main" id="{635FBA8F-1232-53AA-96AF-95E0BAC54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C0BE6-D02F-495A-1B58-679EA2CF9E79}"/>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339704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93B4-6823-0F53-6314-2CCB023A6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0987DA-0864-7D56-DEAD-DE6C46049E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15430-A27E-E042-8462-F329ED097F7A}"/>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5" name="Footer Placeholder 4">
            <a:extLst>
              <a:ext uri="{FF2B5EF4-FFF2-40B4-BE49-F238E27FC236}">
                <a16:creationId xmlns:a16="http://schemas.microsoft.com/office/drawing/2014/main" id="{D19C74D0-FFDB-AB8F-3CC9-6415FF34B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D6BFA-CC51-2E1E-FF26-F1AD46F65AC2}"/>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367715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8DFE-ADE1-60A0-925B-FF91952BE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0ED68-44F3-D0B9-FE84-794D1D668B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75634-FB65-3E0B-823B-5704173EE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6F7B77-AEF2-3BDE-1D39-7F3B68D4D393}"/>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6" name="Footer Placeholder 5">
            <a:extLst>
              <a:ext uri="{FF2B5EF4-FFF2-40B4-BE49-F238E27FC236}">
                <a16:creationId xmlns:a16="http://schemas.microsoft.com/office/drawing/2014/main" id="{BA92CD37-7D6B-C960-45E4-0D784F25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05AD0-7618-7A36-65C1-D47957F1EEFD}"/>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179684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FC08-B0CE-698C-6B30-BAFE7780A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DC3813-26A9-3B51-2C49-D9EF3CC44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FB565-D773-5D44-06C3-17469BA0D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924FE1-CBB2-4778-AF34-9830D7288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413BDA-294C-C2AF-3003-70FB64BA9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6F2E4F-86B2-0167-53E6-8DA2979B2F0F}"/>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8" name="Footer Placeholder 7">
            <a:extLst>
              <a:ext uri="{FF2B5EF4-FFF2-40B4-BE49-F238E27FC236}">
                <a16:creationId xmlns:a16="http://schemas.microsoft.com/office/drawing/2014/main" id="{F4131F92-5728-503E-7F41-E0656D5900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3B80FF-178F-0AE5-5E31-B1E234BBCB7B}"/>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201020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43AC-D660-60B4-9486-AE122FBC5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09C1A-2876-AA01-E076-EA64A4888ED2}"/>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4" name="Footer Placeholder 3">
            <a:extLst>
              <a:ext uri="{FF2B5EF4-FFF2-40B4-BE49-F238E27FC236}">
                <a16:creationId xmlns:a16="http://schemas.microsoft.com/office/drawing/2014/main" id="{67F24BE1-55D1-EC6E-C9FB-6F9408240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699A73-619E-B793-29B0-F96EB9585C24}"/>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220041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D0E6F-4DB8-A42E-3BF4-D7160A16DB46}"/>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3" name="Footer Placeholder 2">
            <a:extLst>
              <a:ext uri="{FF2B5EF4-FFF2-40B4-BE49-F238E27FC236}">
                <a16:creationId xmlns:a16="http://schemas.microsoft.com/office/drawing/2014/main" id="{991F627C-073E-6D4D-5502-CDEF6E2320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B67563-D5E8-EDB4-74F9-48A4CEC10035}"/>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142258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70AE-40B2-81A4-FD83-B812808B7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66889-BA6B-D47E-80F8-8682567AA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82805-F175-6C92-90B3-D204B3D34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79C0F-4B66-F592-C3AC-831E47B097AC}"/>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6" name="Footer Placeholder 5">
            <a:extLst>
              <a:ext uri="{FF2B5EF4-FFF2-40B4-BE49-F238E27FC236}">
                <a16:creationId xmlns:a16="http://schemas.microsoft.com/office/drawing/2014/main" id="{3E570A51-72C2-C881-966C-F5AC68809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A7D31-88EF-5F42-EF9F-F290C0132781}"/>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41329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687B-647F-E727-6F59-D3FFC482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FF1AA4-4248-0ACC-0583-F21FC7929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597F9C-C049-C3C3-F1B1-B463936B6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C4F07-FFCC-9433-C3B2-313E8F4CE14F}"/>
              </a:ext>
            </a:extLst>
          </p:cNvPr>
          <p:cNvSpPr>
            <a:spLocks noGrp="1"/>
          </p:cNvSpPr>
          <p:nvPr>
            <p:ph type="dt" sz="half" idx="10"/>
          </p:nvPr>
        </p:nvSpPr>
        <p:spPr/>
        <p:txBody>
          <a:bodyPr/>
          <a:lstStyle/>
          <a:p>
            <a:fld id="{CC48020D-B062-A142-8BDB-2EC2C535870B}" type="datetimeFigureOut">
              <a:rPr lang="en-US" smtClean="0"/>
              <a:t>5/28/25</a:t>
            </a:fld>
            <a:endParaRPr lang="en-US"/>
          </a:p>
        </p:txBody>
      </p:sp>
      <p:sp>
        <p:nvSpPr>
          <p:cNvPr id="6" name="Footer Placeholder 5">
            <a:extLst>
              <a:ext uri="{FF2B5EF4-FFF2-40B4-BE49-F238E27FC236}">
                <a16:creationId xmlns:a16="http://schemas.microsoft.com/office/drawing/2014/main" id="{44D858A7-DB79-DAFE-3E8E-CFA372A43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303B8-A61A-2ACE-FD17-2EA21AA6BEB3}"/>
              </a:ext>
            </a:extLst>
          </p:cNvPr>
          <p:cNvSpPr>
            <a:spLocks noGrp="1"/>
          </p:cNvSpPr>
          <p:nvPr>
            <p:ph type="sldNum" sz="quarter" idx="12"/>
          </p:nvPr>
        </p:nvSpPr>
        <p:spPr/>
        <p:txBody>
          <a:bodyPr/>
          <a:lstStyle/>
          <a:p>
            <a:fld id="{D387B5D9-68C4-2A49-AE5D-A465A5158B44}" type="slidenum">
              <a:rPr lang="en-US" smtClean="0"/>
              <a:t>‹#›</a:t>
            </a:fld>
            <a:endParaRPr lang="en-US"/>
          </a:p>
        </p:txBody>
      </p:sp>
    </p:spTree>
    <p:extLst>
      <p:ext uri="{BB962C8B-B14F-4D97-AF65-F5344CB8AC3E}">
        <p14:creationId xmlns:p14="http://schemas.microsoft.com/office/powerpoint/2010/main" val="288506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B0442-70FC-2448-5072-2C38D959D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45B9D-D292-0952-EFCA-3DA23DE48D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36F03-FBD9-91A2-0463-B2A1026A9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48020D-B062-A142-8BDB-2EC2C535870B}" type="datetimeFigureOut">
              <a:rPr lang="en-US" smtClean="0"/>
              <a:t>5/28/25</a:t>
            </a:fld>
            <a:endParaRPr lang="en-US"/>
          </a:p>
        </p:txBody>
      </p:sp>
      <p:sp>
        <p:nvSpPr>
          <p:cNvPr id="5" name="Footer Placeholder 4">
            <a:extLst>
              <a:ext uri="{FF2B5EF4-FFF2-40B4-BE49-F238E27FC236}">
                <a16:creationId xmlns:a16="http://schemas.microsoft.com/office/drawing/2014/main" id="{728001B4-1A70-DC8F-8ED8-15CA43FF4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99FEAD-F50A-4A0C-F24F-A4A7FC55F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87B5D9-68C4-2A49-AE5D-A465A5158B44}" type="slidenum">
              <a:rPr lang="en-US" smtClean="0"/>
              <a:t>‹#›</a:t>
            </a:fld>
            <a:endParaRPr lang="en-US"/>
          </a:p>
        </p:txBody>
      </p:sp>
    </p:spTree>
    <p:extLst>
      <p:ext uri="{BB962C8B-B14F-4D97-AF65-F5344CB8AC3E}">
        <p14:creationId xmlns:p14="http://schemas.microsoft.com/office/powerpoint/2010/main" val="179484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streetmap.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 y="0"/>
            <a:ext cx="12192004" cy="6964400"/>
          </a:xfrm>
          <a:prstGeom prst="rect">
            <a:avLst/>
          </a:prstGeom>
          <a:noFill/>
          <a:ln>
            <a:noFill/>
          </a:ln>
        </p:spPr>
      </p:pic>
      <p:sp>
        <p:nvSpPr>
          <p:cNvPr id="61" name="Google Shape;61;p14"/>
          <p:cNvSpPr/>
          <p:nvPr/>
        </p:nvSpPr>
        <p:spPr>
          <a:xfrm rot="-5400000">
            <a:off x="-1100400" y="871791"/>
            <a:ext cx="6858000" cy="4657200"/>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38" scaled="0"/>
          </a:gra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62" name="Google Shape;62;p14"/>
          <p:cNvSpPr txBox="1">
            <a:spLocks noGrp="1"/>
          </p:cNvSpPr>
          <p:nvPr>
            <p:ph type="ctrTitle"/>
          </p:nvPr>
        </p:nvSpPr>
        <p:spPr>
          <a:xfrm>
            <a:off x="644867" y="680167"/>
            <a:ext cx="9015200" cy="3569200"/>
          </a:xfrm>
          <a:prstGeom prst="rect">
            <a:avLst/>
          </a:prstGeom>
          <a:noFill/>
          <a:ln>
            <a:noFill/>
          </a:ln>
        </p:spPr>
        <p:txBody>
          <a:bodyPr spcFirstLastPara="1" vert="horz" wrap="square" lIns="91433" tIns="45700" rIns="91433" bIns="45700" rtlCol="0" anchor="t" anchorCtr="0">
            <a:noAutofit/>
          </a:bodyPr>
          <a:lstStyle/>
          <a:p>
            <a:pPr algn="l">
              <a:spcBef>
                <a:spcPts val="0"/>
              </a:spcBef>
              <a:buClr>
                <a:srgbClr val="FFFFFF"/>
              </a:buClr>
              <a:buSzPts val="3510"/>
            </a:pPr>
            <a:r>
              <a:rPr lang="en" sz="4279" dirty="0">
                <a:solidFill>
                  <a:srgbClr val="FFFFFF"/>
                </a:solidFill>
              </a:rPr>
              <a:t>Supplementary Plots</a:t>
            </a:r>
            <a:endParaRPr sz="4279" dirty="0">
              <a:solidFill>
                <a:srgbClr val="FFFFFF"/>
              </a:solidFill>
            </a:endParaRPr>
          </a:p>
        </p:txBody>
      </p:sp>
      <p:sp>
        <p:nvSpPr>
          <p:cNvPr id="63" name="Google Shape;63;p14"/>
          <p:cNvSpPr txBox="1">
            <a:spLocks noGrp="1"/>
          </p:cNvSpPr>
          <p:nvPr>
            <p:ph type="subTitle" idx="1"/>
          </p:nvPr>
        </p:nvSpPr>
        <p:spPr>
          <a:xfrm>
            <a:off x="644867" y="2077000"/>
            <a:ext cx="7773200" cy="4781200"/>
          </a:xfrm>
          <a:prstGeom prst="rect">
            <a:avLst/>
          </a:prstGeom>
          <a:noFill/>
          <a:ln>
            <a:noFill/>
          </a:ln>
        </p:spPr>
        <p:txBody>
          <a:bodyPr spcFirstLastPara="1" vert="horz" wrap="square" lIns="91433" tIns="45700" rIns="91433" bIns="45700" rtlCol="0" anchor="b" anchorCtr="0">
            <a:noAutofit/>
          </a:bodyPr>
          <a:lstStyle/>
          <a:p>
            <a:pPr algn="l">
              <a:lnSpc>
                <a:spcPct val="70000"/>
              </a:lnSpc>
              <a:spcBef>
                <a:spcPts val="0"/>
              </a:spcBef>
              <a:buClr>
                <a:srgbClr val="FFFFFF"/>
              </a:buClr>
              <a:buSzPts val="1260"/>
            </a:pPr>
            <a:r>
              <a:rPr lang="en" sz="2800" dirty="0">
                <a:solidFill>
                  <a:srgbClr val="FFFFFF"/>
                </a:solidFill>
              </a:rPr>
              <a:t>Continued transitions from fish meal and oil in aquafeeds require close attention to biodiversity trade-offs </a:t>
            </a:r>
          </a:p>
          <a:p>
            <a:pPr algn="l">
              <a:lnSpc>
                <a:spcPct val="70000"/>
              </a:lnSpc>
              <a:spcBef>
                <a:spcPts val="0"/>
              </a:spcBef>
              <a:buClr>
                <a:srgbClr val="FFFFFF"/>
              </a:buClr>
              <a:buSzPts val="1260"/>
            </a:pPr>
            <a:endParaRPr lang="en" sz="2800" b="1" dirty="0">
              <a:solidFill>
                <a:srgbClr val="FFFFFF"/>
              </a:solidFill>
            </a:endParaRPr>
          </a:p>
          <a:p>
            <a:pPr algn="l">
              <a:lnSpc>
                <a:spcPct val="70000"/>
              </a:lnSpc>
              <a:spcBef>
                <a:spcPts val="0"/>
              </a:spcBef>
              <a:buClr>
                <a:srgbClr val="FFFFFF"/>
              </a:buClr>
              <a:buSzPts val="1260"/>
            </a:pPr>
            <a:endParaRPr lang="en" sz="2800" b="1" dirty="0">
              <a:solidFill>
                <a:srgbClr val="FFFFFF"/>
              </a:solidFill>
            </a:endParaRPr>
          </a:p>
          <a:p>
            <a:pPr algn="l">
              <a:lnSpc>
                <a:spcPct val="70000"/>
              </a:lnSpc>
              <a:spcBef>
                <a:spcPts val="0"/>
              </a:spcBef>
              <a:buClr>
                <a:srgbClr val="FFFFFF"/>
              </a:buClr>
              <a:buSzPts val="1260"/>
            </a:pPr>
            <a:endParaRPr lang="en" sz="2800" b="1" dirty="0">
              <a:solidFill>
                <a:srgbClr val="FFFFFF"/>
              </a:solidFill>
            </a:endParaRPr>
          </a:p>
          <a:p>
            <a:pPr algn="l">
              <a:lnSpc>
                <a:spcPct val="70000"/>
              </a:lnSpc>
              <a:spcBef>
                <a:spcPts val="0"/>
              </a:spcBef>
              <a:buClr>
                <a:srgbClr val="FFFFFF"/>
              </a:buClr>
              <a:buSzPts val="1260"/>
            </a:pPr>
            <a:endParaRPr lang="en" sz="2800" b="1" dirty="0">
              <a:solidFill>
                <a:srgbClr val="FFFFFF"/>
              </a:solidFill>
            </a:endParaRPr>
          </a:p>
          <a:p>
            <a:pPr algn="l">
              <a:lnSpc>
                <a:spcPct val="70000"/>
              </a:lnSpc>
              <a:spcBef>
                <a:spcPts val="0"/>
              </a:spcBef>
              <a:buClr>
                <a:srgbClr val="FFFFFF"/>
              </a:buClr>
              <a:buSzPts val="1260"/>
            </a:pPr>
            <a:endParaRPr sz="2647" b="1" dirty="0">
              <a:solidFill>
                <a:srgbClr val="FFFFFF"/>
              </a:solidFill>
            </a:endParaRPr>
          </a:p>
          <a:p>
            <a:pPr algn="l">
              <a:lnSpc>
                <a:spcPct val="130000"/>
              </a:lnSpc>
              <a:spcBef>
                <a:spcPts val="0"/>
              </a:spcBef>
              <a:buClr>
                <a:srgbClr val="FFFFFF"/>
              </a:buClr>
              <a:buSzPts val="1260"/>
            </a:pPr>
            <a:r>
              <a:rPr lang="en" sz="2133" b="1" dirty="0">
                <a:solidFill>
                  <a:srgbClr val="FFFFFF"/>
                </a:solidFill>
              </a:rPr>
              <a:t>Gage Clawson*, Julia L. Blanchard, Marceau </a:t>
            </a:r>
            <a:r>
              <a:rPr lang="en" sz="2133" b="1" dirty="0" err="1">
                <a:solidFill>
                  <a:srgbClr val="FFFFFF"/>
                </a:solidFill>
              </a:rPr>
              <a:t>Cormery</a:t>
            </a:r>
            <a:r>
              <a:rPr lang="en" sz="2133" b="1" dirty="0">
                <a:solidFill>
                  <a:srgbClr val="FFFFFF"/>
                </a:solidFill>
              </a:rPr>
              <a:t>, Elizabeth A. Fulton, Benjamin S. Halpern, Helen A. Hamilton, Casey C. O’Hara, Richard S. Cottrell</a:t>
            </a:r>
            <a:endParaRPr sz="2133" b="1" dirty="0">
              <a:solidFill>
                <a:srgbClr val="FFFFFF"/>
              </a:solidFill>
            </a:endParaRPr>
          </a:p>
          <a:p>
            <a:pPr algn="l">
              <a:lnSpc>
                <a:spcPct val="70000"/>
              </a:lnSpc>
              <a:spcBef>
                <a:spcPts val="1067"/>
              </a:spcBef>
              <a:buClr>
                <a:srgbClr val="FFFFFF"/>
              </a:buClr>
              <a:buSzPts val="1260"/>
            </a:pPr>
            <a:endParaRPr sz="2880" dirty="0"/>
          </a:p>
        </p:txBody>
      </p:sp>
      <p:sp>
        <p:nvSpPr>
          <p:cNvPr id="64" name="Google Shape;64;p14"/>
          <p:cNvSpPr/>
          <p:nvPr/>
        </p:nvSpPr>
        <p:spPr>
          <a:xfrm rot="5400000">
            <a:off x="7540200" y="2206195"/>
            <a:ext cx="6858000" cy="2445600"/>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38" scaled="0"/>
          </a:gra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pic>
        <p:nvPicPr>
          <p:cNvPr id="65" name="Google Shape;65;p14" descr="A white letter on a black background&#10;&#10;Description automatically generated"/>
          <p:cNvPicPr preferRelativeResize="0"/>
          <p:nvPr/>
        </p:nvPicPr>
        <p:blipFill rotWithShape="1">
          <a:blip r:embed="rId4">
            <a:alphaModFix/>
          </a:blip>
          <a:srcRect/>
          <a:stretch/>
        </p:blipFill>
        <p:spPr>
          <a:xfrm>
            <a:off x="9746397" y="5174117"/>
            <a:ext cx="2296127" cy="540891"/>
          </a:xfrm>
          <a:prstGeom prst="rect">
            <a:avLst/>
          </a:prstGeom>
          <a:noFill/>
          <a:ln>
            <a:noFill/>
          </a:ln>
        </p:spPr>
      </p:pic>
      <p:pic>
        <p:nvPicPr>
          <p:cNvPr id="66" name="Google Shape;66;p14" descr="About Us | COMPASS"/>
          <p:cNvPicPr preferRelativeResize="0"/>
          <p:nvPr/>
        </p:nvPicPr>
        <p:blipFill rotWithShape="1">
          <a:blip r:embed="rId5">
            <a:alphaModFix/>
          </a:blip>
          <a:srcRect/>
          <a:stretch/>
        </p:blipFill>
        <p:spPr>
          <a:xfrm>
            <a:off x="11035905" y="6286608"/>
            <a:ext cx="902371" cy="552315"/>
          </a:xfrm>
          <a:prstGeom prst="rect">
            <a:avLst/>
          </a:prstGeom>
          <a:noFill/>
          <a:ln>
            <a:noFill/>
          </a:ln>
        </p:spPr>
      </p:pic>
      <p:pic>
        <p:nvPicPr>
          <p:cNvPr id="67" name="Google Shape;67;p14" descr="Proteins | Vesterålen Marine Olje"/>
          <p:cNvPicPr preferRelativeResize="0"/>
          <p:nvPr/>
        </p:nvPicPr>
        <p:blipFill rotWithShape="1">
          <a:blip r:embed="rId6">
            <a:alphaModFix/>
          </a:blip>
          <a:srcRect/>
          <a:stretch/>
        </p:blipFill>
        <p:spPr>
          <a:xfrm>
            <a:off x="10050509" y="6418926"/>
            <a:ext cx="1016611" cy="439276"/>
          </a:xfrm>
          <a:prstGeom prst="rect">
            <a:avLst/>
          </a:prstGeom>
          <a:noFill/>
          <a:ln>
            <a:noFill/>
          </a:ln>
        </p:spPr>
      </p:pic>
      <p:sp>
        <p:nvSpPr>
          <p:cNvPr id="68" name="Google Shape;68;p14"/>
          <p:cNvSpPr/>
          <p:nvPr/>
        </p:nvSpPr>
        <p:spPr>
          <a:xfrm>
            <a:off x="5943600" y="32766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pic>
        <p:nvPicPr>
          <p:cNvPr id="69" name="Google Shape;69;p14" descr="A black and white sign with white text&#10;&#10;Description automatically generated"/>
          <p:cNvPicPr preferRelativeResize="0"/>
          <p:nvPr/>
        </p:nvPicPr>
        <p:blipFill rotWithShape="1">
          <a:blip r:embed="rId7">
            <a:alphaModFix/>
          </a:blip>
          <a:srcRect/>
          <a:stretch/>
        </p:blipFill>
        <p:spPr>
          <a:xfrm>
            <a:off x="10449032" y="197961"/>
            <a:ext cx="1489253" cy="552551"/>
          </a:xfrm>
          <a:prstGeom prst="rect">
            <a:avLst/>
          </a:prstGeom>
          <a:noFill/>
          <a:ln>
            <a:noFill/>
          </a:ln>
        </p:spPr>
      </p:pic>
      <p:pic>
        <p:nvPicPr>
          <p:cNvPr id="70" name="Google Shape;70;p14"/>
          <p:cNvPicPr preferRelativeResize="0"/>
          <p:nvPr/>
        </p:nvPicPr>
        <p:blipFill>
          <a:blip r:embed="rId8">
            <a:alphaModFix/>
          </a:blip>
          <a:stretch>
            <a:fillRect/>
          </a:stretch>
        </p:blipFill>
        <p:spPr>
          <a:xfrm>
            <a:off x="10050499" y="5730016"/>
            <a:ext cx="612400" cy="612400"/>
          </a:xfrm>
          <a:prstGeom prst="rect">
            <a:avLst/>
          </a:prstGeom>
          <a:noFill/>
          <a:ln>
            <a:noFill/>
          </a:ln>
        </p:spPr>
      </p:pic>
      <p:pic>
        <p:nvPicPr>
          <p:cNvPr id="71" name="Google Shape;71;p14"/>
          <p:cNvPicPr preferRelativeResize="0"/>
          <p:nvPr/>
        </p:nvPicPr>
        <p:blipFill>
          <a:blip r:embed="rId9">
            <a:alphaModFix/>
          </a:blip>
          <a:stretch>
            <a:fillRect/>
          </a:stretch>
        </p:blipFill>
        <p:spPr>
          <a:xfrm>
            <a:off x="10855975" y="5847333"/>
            <a:ext cx="1262259" cy="43926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38" scaled="0"/>
          </a:gra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08DF4E-D8F2-8EC5-9693-3F829DA81F15}"/>
              </a:ext>
            </a:extLst>
          </p:cNvPr>
          <p:cNvPicPr>
            <a:picLocks noGrp="1" noChangeAspect="1"/>
          </p:cNvPicPr>
          <p:nvPr>
            <p:ph idx="1"/>
          </p:nvPr>
        </p:nvPicPr>
        <p:blipFill>
          <a:blip r:embed="rId2"/>
          <a:stretch>
            <a:fillRect/>
          </a:stretch>
        </p:blipFill>
        <p:spPr>
          <a:xfrm>
            <a:off x="282389" y="114724"/>
            <a:ext cx="6992471" cy="6628552"/>
          </a:xfrm>
        </p:spPr>
      </p:pic>
      <p:sp>
        <p:nvSpPr>
          <p:cNvPr id="6" name="TextBox 5">
            <a:extLst>
              <a:ext uri="{FF2B5EF4-FFF2-40B4-BE49-F238E27FC236}">
                <a16:creationId xmlns:a16="http://schemas.microsoft.com/office/drawing/2014/main" id="{D2BF9A08-DC9B-BB0B-14E7-5451D97294F4}"/>
              </a:ext>
            </a:extLst>
          </p:cNvPr>
          <p:cNvSpPr txBox="1"/>
          <p:nvPr/>
        </p:nvSpPr>
        <p:spPr>
          <a:xfrm>
            <a:off x="8164925" y="2133600"/>
            <a:ext cx="3624943" cy="3970318"/>
          </a:xfrm>
          <a:prstGeom prst="rect">
            <a:avLst/>
          </a:prstGeom>
          <a:noFill/>
        </p:spPr>
        <p:txBody>
          <a:bodyPr wrap="square" rtlCol="0">
            <a:spAutoFit/>
          </a:bodyPr>
          <a:lstStyle/>
          <a:p>
            <a:r>
              <a:rPr lang="en-US" b="1" dirty="0"/>
              <a:t>Figure 1. </a:t>
            </a:r>
            <a:r>
              <a:rPr lang="en-US" dirty="0"/>
              <a:t>Global map of proportion of habitat impacted in each cell. (A) Map of mean proportion of habitat area impacted across species. Impacts are split by quantile group and aquafeed formulation. (B) Map of differences in mean impact between the feed formulation scenarios. The magnitude of the difference is split into quantile groups, where darker shades indicate larger differences.</a:t>
            </a:r>
            <a:endParaRPr lang="en-US" b="0" dirty="0">
              <a:effectLst/>
            </a:endParaRPr>
          </a:p>
          <a:p>
            <a:br>
              <a:rPr lang="en-US" dirty="0"/>
            </a:br>
            <a:endParaRPr lang="en-US" b="1" dirty="0"/>
          </a:p>
        </p:txBody>
      </p:sp>
    </p:spTree>
    <p:extLst>
      <p:ext uri="{BB962C8B-B14F-4D97-AF65-F5344CB8AC3E}">
        <p14:creationId xmlns:p14="http://schemas.microsoft.com/office/powerpoint/2010/main" val="382257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art with numbers and dots&#10;&#10;AI-generated content may be incorrect.">
            <a:extLst>
              <a:ext uri="{FF2B5EF4-FFF2-40B4-BE49-F238E27FC236}">
                <a16:creationId xmlns:a16="http://schemas.microsoft.com/office/drawing/2014/main" id="{475CA17E-1631-EFE5-E4A5-7E9AAA651138}"/>
              </a:ext>
            </a:extLst>
          </p:cNvPr>
          <p:cNvPicPr>
            <a:picLocks noGrp="1" noChangeAspect="1"/>
          </p:cNvPicPr>
          <p:nvPr>
            <p:ph idx="1"/>
          </p:nvPr>
        </p:nvPicPr>
        <p:blipFill>
          <a:blip r:embed="rId2"/>
          <a:stretch>
            <a:fillRect/>
          </a:stretch>
        </p:blipFill>
        <p:spPr>
          <a:xfrm>
            <a:off x="1432588" y="0"/>
            <a:ext cx="9326824" cy="5245406"/>
          </a:xfrm>
        </p:spPr>
      </p:pic>
      <p:sp>
        <p:nvSpPr>
          <p:cNvPr id="6" name="TextBox 5">
            <a:extLst>
              <a:ext uri="{FF2B5EF4-FFF2-40B4-BE49-F238E27FC236}">
                <a16:creationId xmlns:a16="http://schemas.microsoft.com/office/drawing/2014/main" id="{68725E7C-F828-0974-3960-DA76BDF9BDA3}"/>
              </a:ext>
            </a:extLst>
          </p:cNvPr>
          <p:cNvSpPr txBox="1"/>
          <p:nvPr/>
        </p:nvSpPr>
        <p:spPr>
          <a:xfrm>
            <a:off x="677147" y="5380672"/>
            <a:ext cx="11041004" cy="1477328"/>
          </a:xfrm>
          <a:prstGeom prst="rect">
            <a:avLst/>
          </a:prstGeom>
          <a:noFill/>
        </p:spPr>
        <p:txBody>
          <a:bodyPr wrap="square" rtlCol="0">
            <a:spAutoFit/>
          </a:bodyPr>
          <a:lstStyle/>
          <a:p>
            <a:r>
              <a:rPr lang="en-US" b="1" dirty="0"/>
              <a:t>Figure 2</a:t>
            </a:r>
            <a:r>
              <a:rPr lang="en-US" dirty="0"/>
              <a:t>. Distribution of proportion of global habitat area impacted for species. Each point is a species. Only impacted species are shown in the plot. Orange points indicate mean across species within the taxa and scenario and orange lines indicate the median. Boxes represent the interquartile range (IQR, quartile Q1 to Q3); whiskers indicate observations 1.5x IQR below (above) Q1 (Q3) the box. The panel on the right shows points &gt;95th percentile, and total number of assessed species per taxa. </a:t>
            </a:r>
          </a:p>
        </p:txBody>
      </p:sp>
    </p:spTree>
    <p:extLst>
      <p:ext uri="{BB962C8B-B14F-4D97-AF65-F5344CB8AC3E}">
        <p14:creationId xmlns:p14="http://schemas.microsoft.com/office/powerpoint/2010/main" val="363872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BAF1-810B-9E7F-8D71-529BBDEEB9AE}"/>
              </a:ext>
            </a:extLst>
          </p:cNvPr>
          <p:cNvSpPr>
            <a:spLocks noGrp="1"/>
          </p:cNvSpPr>
          <p:nvPr>
            <p:ph type="title"/>
          </p:nvPr>
        </p:nvSpPr>
        <p:spPr/>
        <p:txBody>
          <a:bodyPr/>
          <a:lstStyle/>
          <a:p>
            <a:endParaRPr lang="en-US"/>
          </a:p>
        </p:txBody>
      </p:sp>
      <p:pic>
        <p:nvPicPr>
          <p:cNvPr id="5" name="Content Placeholder 4" descr="A graph showing a number of plants&#10;&#10;AI-generated content may be incorrect.">
            <a:extLst>
              <a:ext uri="{FF2B5EF4-FFF2-40B4-BE49-F238E27FC236}">
                <a16:creationId xmlns:a16="http://schemas.microsoft.com/office/drawing/2014/main" id="{64188529-E115-2A09-6A9C-91FBF4BEB93F}"/>
              </a:ext>
            </a:extLst>
          </p:cNvPr>
          <p:cNvPicPr>
            <a:picLocks noGrp="1" noChangeAspect="1"/>
          </p:cNvPicPr>
          <p:nvPr>
            <p:ph idx="1"/>
          </p:nvPr>
        </p:nvPicPr>
        <p:blipFill>
          <a:blip r:embed="rId2"/>
          <a:stretch>
            <a:fillRect/>
          </a:stretch>
        </p:blipFill>
        <p:spPr>
          <a:xfrm>
            <a:off x="838200" y="246892"/>
            <a:ext cx="10515600" cy="5922818"/>
          </a:xfrm>
        </p:spPr>
      </p:pic>
      <p:sp>
        <p:nvSpPr>
          <p:cNvPr id="7" name="TextBox 6">
            <a:extLst>
              <a:ext uri="{FF2B5EF4-FFF2-40B4-BE49-F238E27FC236}">
                <a16:creationId xmlns:a16="http://schemas.microsoft.com/office/drawing/2014/main" id="{C6AF6E42-43A7-A733-E102-82E29146EEA2}"/>
              </a:ext>
            </a:extLst>
          </p:cNvPr>
          <p:cNvSpPr txBox="1"/>
          <p:nvPr/>
        </p:nvSpPr>
        <p:spPr>
          <a:xfrm>
            <a:off x="2284319" y="6169709"/>
            <a:ext cx="7623361" cy="646331"/>
          </a:xfrm>
          <a:prstGeom prst="rect">
            <a:avLst/>
          </a:prstGeom>
          <a:noFill/>
        </p:spPr>
        <p:txBody>
          <a:bodyPr wrap="square">
            <a:spAutoFit/>
          </a:bodyPr>
          <a:lstStyle/>
          <a:p>
            <a:r>
              <a:rPr lang="en-US" sz="1800" b="1" i="0" u="none" strike="noStrike" dirty="0">
                <a:solidFill>
                  <a:srgbClr val="000000"/>
                </a:solidFill>
                <a:effectLst/>
                <a:latin typeface="Arial" panose="020B0604020202020204" pitchFamily="34" charset="0"/>
              </a:rPr>
              <a:t>Figure 3</a:t>
            </a:r>
            <a:r>
              <a:rPr lang="en-US" sz="1800" b="0" i="0" u="none" strike="noStrike" dirty="0">
                <a:solidFill>
                  <a:srgbClr val="000000"/>
                </a:solidFill>
                <a:effectLst/>
                <a:latin typeface="Arial" panose="020B0604020202020204" pitchFamily="34" charset="0"/>
              </a:rPr>
              <a:t>. Proportion of each taxa’s global habitat area which is impacted by raw material for each aquafeed scenario.</a:t>
            </a:r>
            <a:endParaRPr lang="en-US" dirty="0"/>
          </a:p>
        </p:txBody>
      </p:sp>
    </p:spTree>
    <p:extLst>
      <p:ext uri="{BB962C8B-B14F-4D97-AF65-F5344CB8AC3E}">
        <p14:creationId xmlns:p14="http://schemas.microsoft.com/office/powerpoint/2010/main" val="211782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maps of different colors&#10;&#10;AI-generated content may be incorrect.">
            <a:extLst>
              <a:ext uri="{FF2B5EF4-FFF2-40B4-BE49-F238E27FC236}">
                <a16:creationId xmlns:a16="http://schemas.microsoft.com/office/drawing/2014/main" id="{E97DC2DC-86EB-0F51-089B-88F98240A1B6}"/>
              </a:ext>
            </a:extLst>
          </p:cNvPr>
          <p:cNvPicPr>
            <a:picLocks noGrp="1" noChangeAspect="1"/>
          </p:cNvPicPr>
          <p:nvPr>
            <p:ph idx="1"/>
          </p:nvPr>
        </p:nvPicPr>
        <p:blipFill>
          <a:blip r:embed="rId2"/>
          <a:stretch>
            <a:fillRect/>
          </a:stretch>
        </p:blipFill>
        <p:spPr>
          <a:xfrm>
            <a:off x="1319733" y="-476980"/>
            <a:ext cx="5150224" cy="7334980"/>
          </a:xfrm>
        </p:spPr>
      </p:pic>
      <p:sp>
        <p:nvSpPr>
          <p:cNvPr id="7" name="TextBox 6">
            <a:extLst>
              <a:ext uri="{FF2B5EF4-FFF2-40B4-BE49-F238E27FC236}">
                <a16:creationId xmlns:a16="http://schemas.microsoft.com/office/drawing/2014/main" id="{09966D4D-9390-CD57-C888-F3E070C2C925}"/>
              </a:ext>
            </a:extLst>
          </p:cNvPr>
          <p:cNvSpPr txBox="1"/>
          <p:nvPr/>
        </p:nvSpPr>
        <p:spPr>
          <a:xfrm>
            <a:off x="7467601" y="1443841"/>
            <a:ext cx="3598368" cy="3970318"/>
          </a:xfrm>
          <a:prstGeom prst="rect">
            <a:avLst/>
          </a:prstGeom>
          <a:noFill/>
        </p:spPr>
        <p:txBody>
          <a:bodyPr wrap="square">
            <a:spAutoFit/>
          </a:bodyPr>
          <a:lstStyle/>
          <a:p>
            <a:r>
              <a:rPr lang="en-US" sz="1800" b="1" i="0" u="none" strike="noStrike" dirty="0">
                <a:solidFill>
                  <a:srgbClr val="000000"/>
                </a:solidFill>
                <a:effectLst/>
                <a:latin typeface="Arial" panose="020B0604020202020204" pitchFamily="34" charset="0"/>
              </a:rPr>
              <a:t>Figure 4.</a:t>
            </a:r>
            <a:r>
              <a:rPr lang="en-US" sz="1800" b="0" i="0" u="none" strike="noStrike" dirty="0">
                <a:solidFill>
                  <a:srgbClr val="000000"/>
                </a:solidFill>
                <a:effectLst/>
                <a:latin typeface="Arial" panose="020B0604020202020204" pitchFamily="34" charset="0"/>
              </a:rPr>
              <a:t> Impact hotspot map of central Chile, under the plant-dominant feed scenario. (</a:t>
            </a:r>
            <a:r>
              <a:rPr lang="en-US" sz="1800" b="1" i="0" u="none" strike="noStrike" dirty="0">
                <a:solidFill>
                  <a:srgbClr val="000000"/>
                </a:solidFill>
                <a:effectLst/>
                <a:latin typeface="Arial" panose="020B0604020202020204" pitchFamily="34" charset="0"/>
              </a:rPr>
              <a:t>A</a:t>
            </a:r>
            <a:r>
              <a:rPr lang="en-US" sz="1800" b="0" i="0" u="none" strike="noStrike" dirty="0">
                <a:solidFill>
                  <a:srgbClr val="000000"/>
                </a:solidFill>
                <a:effectLst/>
                <a:latin typeface="Arial" panose="020B0604020202020204" pitchFamily="34" charset="0"/>
              </a:rPr>
              <a:t>) Cells with average impacts greater than or equal to the 95th quantile. (</a:t>
            </a:r>
            <a:r>
              <a:rPr lang="en-US" sz="1800" b="1" i="0" u="none" strike="noStrike" dirty="0">
                <a:solidFill>
                  <a:srgbClr val="000000"/>
                </a:solidFill>
                <a:effectLst/>
                <a:latin typeface="Arial" panose="020B0604020202020204" pitchFamily="34" charset="0"/>
              </a:rPr>
              <a:t>B</a:t>
            </a:r>
            <a:r>
              <a:rPr lang="en-US" sz="1800" b="0" i="0" u="none" strike="noStrike" dirty="0">
                <a:solidFill>
                  <a:srgbClr val="000000"/>
                </a:solidFill>
                <a:effectLst/>
                <a:latin typeface="Arial" panose="020B0604020202020204" pitchFamily="34" charset="0"/>
              </a:rPr>
              <a:t>) The raw material which contributes most to the impact in each hotspot cell. (</a:t>
            </a:r>
            <a:r>
              <a:rPr lang="en-US" sz="1800" b="1" i="0" u="none" strike="noStrike" dirty="0">
                <a:solidFill>
                  <a:srgbClr val="000000"/>
                </a:solidFill>
                <a:effectLst/>
                <a:latin typeface="Arial" panose="020B0604020202020204" pitchFamily="34" charset="0"/>
              </a:rPr>
              <a:t>C</a:t>
            </a:r>
            <a:r>
              <a:rPr lang="en-US" sz="1800" b="0" i="0" u="none" strike="noStrike" dirty="0">
                <a:solidFill>
                  <a:srgbClr val="000000"/>
                </a:solidFill>
                <a:effectLst/>
                <a:latin typeface="Arial" panose="020B0604020202020204" pitchFamily="34" charset="0"/>
              </a:rPr>
              <a:t>) The proportion of impacted species in each cell which is at-risk of extinction. (</a:t>
            </a:r>
            <a:r>
              <a:rPr lang="en-US" sz="1800" b="1" i="0" u="none" strike="noStrike" dirty="0">
                <a:solidFill>
                  <a:srgbClr val="000000"/>
                </a:solidFill>
                <a:effectLst/>
                <a:latin typeface="Arial" panose="020B0604020202020204" pitchFamily="34" charset="0"/>
              </a:rPr>
              <a:t>D</a:t>
            </a:r>
            <a:r>
              <a:rPr lang="en-US" sz="1800" b="0" i="0" u="none" strike="noStrike" dirty="0">
                <a:solidFill>
                  <a:srgbClr val="000000"/>
                </a:solidFill>
                <a:effectLst/>
                <a:latin typeface="Arial" panose="020B0604020202020204" pitchFamily="34" charset="0"/>
              </a:rPr>
              <a:t>) Reference map, using Open Street Map (</a:t>
            </a:r>
            <a:r>
              <a:rPr lang="en-US" sz="1800" b="0" i="0" u="sng" strike="noStrike" dirty="0">
                <a:solidFill>
                  <a:srgbClr val="000000"/>
                </a:solidFill>
                <a:effectLst/>
                <a:latin typeface="Arial" panose="020B0604020202020204" pitchFamily="34" charset="0"/>
                <a:hlinkClick r:id="rId3"/>
              </a:rPr>
              <a:t>https://www.openstreetmap.org/</a:t>
            </a:r>
            <a:r>
              <a:rPr lang="en-US" sz="1800" b="0" i="0" u="none" strike="noStrike" dirty="0">
                <a:solidFill>
                  <a:srgbClr val="00000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293575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1A19EB-E692-7EED-AB28-E29105055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50" y="0"/>
            <a:ext cx="10700500" cy="5847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4B66A3-1C1C-A643-6038-7C08BF6BBDAF}"/>
              </a:ext>
            </a:extLst>
          </p:cNvPr>
          <p:cNvSpPr txBox="1"/>
          <p:nvPr/>
        </p:nvSpPr>
        <p:spPr>
          <a:xfrm>
            <a:off x="1242092" y="5847549"/>
            <a:ext cx="10122594" cy="923330"/>
          </a:xfrm>
          <a:prstGeom prst="rect">
            <a:avLst/>
          </a:prstGeom>
          <a:noFill/>
        </p:spPr>
        <p:txBody>
          <a:bodyPr wrap="square">
            <a:spAutoFit/>
          </a:bodyPr>
          <a:lstStyle/>
          <a:p>
            <a:pPr rtl="0">
              <a:buNone/>
            </a:pPr>
            <a:r>
              <a:rPr lang="en-US" sz="1800" b="1" i="0" u="none" strike="noStrike" dirty="0">
                <a:solidFill>
                  <a:srgbClr val="000000"/>
                </a:solidFill>
                <a:effectLst/>
                <a:latin typeface="Arial" panose="020B0604020202020204" pitchFamily="34" charset="0"/>
              </a:rPr>
              <a:t>SI Figure 1. </a:t>
            </a:r>
            <a:r>
              <a:rPr lang="en-US" sz="1800" b="0" i="0" u="none" strike="noStrike" dirty="0">
                <a:solidFill>
                  <a:srgbClr val="000000"/>
                </a:solidFill>
                <a:effectLst/>
                <a:latin typeface="Arial" panose="020B0604020202020204" pitchFamily="34" charset="0"/>
              </a:rPr>
              <a:t>Methodological diagram of data processing needed to calculate biodiversity impacts.</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334306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1D3E104-34FB-B3E1-1B03-425CBCA1AA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162" b="30827"/>
          <a:stretch>
            <a:fillRect/>
          </a:stretch>
        </p:blipFill>
        <p:spPr bwMode="auto">
          <a:xfrm>
            <a:off x="140393" y="1452281"/>
            <a:ext cx="11911214" cy="33348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750912-555B-6E33-AC2E-D497FF023728}"/>
              </a:ext>
            </a:extLst>
          </p:cNvPr>
          <p:cNvSpPr txBox="1"/>
          <p:nvPr/>
        </p:nvSpPr>
        <p:spPr>
          <a:xfrm>
            <a:off x="1502709" y="5212994"/>
            <a:ext cx="9375961" cy="646331"/>
          </a:xfrm>
          <a:prstGeom prst="rect">
            <a:avLst/>
          </a:prstGeom>
          <a:noFill/>
        </p:spPr>
        <p:txBody>
          <a:bodyPr wrap="square">
            <a:spAutoFit/>
          </a:bodyPr>
          <a:lstStyle/>
          <a:p>
            <a:r>
              <a:rPr lang="en-US" sz="1800" b="1" i="0" u="none" strike="noStrike" dirty="0">
                <a:solidFill>
                  <a:srgbClr val="000000"/>
                </a:solidFill>
                <a:effectLst/>
                <a:latin typeface="Arial" panose="020B0604020202020204" pitchFamily="34" charset="0"/>
              </a:rPr>
              <a:t>SI Figure 4. </a:t>
            </a:r>
            <a:r>
              <a:rPr lang="en-US" sz="1800" b="0" i="0" u="none" strike="noStrike" dirty="0">
                <a:solidFill>
                  <a:srgbClr val="000000"/>
                </a:solidFill>
                <a:effectLst/>
                <a:latin typeface="Arial" panose="020B0604020202020204" pitchFamily="34" charset="0"/>
              </a:rPr>
              <a:t>The total km</a:t>
            </a:r>
            <a:r>
              <a:rPr lang="en-US" sz="1800" b="0" i="0" u="none" strike="noStrike" baseline="30000" dirty="0">
                <a:solidFill>
                  <a:srgbClr val="000000"/>
                </a:solidFill>
                <a:effectLst/>
                <a:latin typeface="Arial" panose="020B0604020202020204" pitchFamily="34" charset="0"/>
              </a:rPr>
              <a:t>2</a:t>
            </a:r>
            <a:r>
              <a:rPr lang="en-US" sz="1800" b="0" i="0" u="none" strike="noStrike" dirty="0">
                <a:solidFill>
                  <a:srgbClr val="000000"/>
                </a:solidFill>
                <a:effectLst/>
                <a:latin typeface="Arial" panose="020B0604020202020204" pitchFamily="34" charset="0"/>
              </a:rPr>
              <a:t> of impacted habitat in each cell. White areas represent areas with no impacted habitat or production of materials. Related to Figure 1. </a:t>
            </a:r>
            <a:endParaRPr lang="en-US" dirty="0"/>
          </a:p>
        </p:txBody>
      </p:sp>
    </p:spTree>
    <p:extLst>
      <p:ext uri="{BB962C8B-B14F-4D97-AF65-F5344CB8AC3E}">
        <p14:creationId xmlns:p14="http://schemas.microsoft.com/office/powerpoint/2010/main" val="16317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2FCE5DC-F371-56BA-1CE4-217149B1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923" y="316532"/>
            <a:ext cx="9740153" cy="5494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4C0C80-6039-B798-2060-A41CE15AFC81}"/>
              </a:ext>
            </a:extLst>
          </p:cNvPr>
          <p:cNvSpPr txBox="1"/>
          <p:nvPr/>
        </p:nvSpPr>
        <p:spPr>
          <a:xfrm>
            <a:off x="1225924" y="5810977"/>
            <a:ext cx="9740152" cy="1200329"/>
          </a:xfrm>
          <a:prstGeom prst="rect">
            <a:avLst/>
          </a:prstGeom>
          <a:noFill/>
        </p:spPr>
        <p:txBody>
          <a:bodyPr wrap="square">
            <a:spAutoFit/>
          </a:bodyPr>
          <a:lstStyle/>
          <a:p>
            <a:pPr rtl="0">
              <a:buNone/>
            </a:pPr>
            <a:r>
              <a:rPr lang="en-US" sz="1800" b="1" i="0" u="none" strike="noStrike" dirty="0">
                <a:solidFill>
                  <a:srgbClr val="000000"/>
                </a:solidFill>
                <a:effectLst/>
                <a:latin typeface="Arial" panose="020B0604020202020204" pitchFamily="34" charset="0"/>
              </a:rPr>
              <a:t>SI Figure 7.</a:t>
            </a:r>
            <a:r>
              <a:rPr lang="en-US" sz="1800" b="0" i="0" u="none" strike="noStrike" dirty="0">
                <a:solidFill>
                  <a:srgbClr val="000000"/>
                </a:solidFill>
                <a:effectLst/>
                <a:latin typeface="Arial" panose="020B0604020202020204" pitchFamily="34" charset="0"/>
              </a:rPr>
              <a:t> Comparison of raw material contribution to diet formulation vs. total impacts. Related to Table 1 and Figure 3. </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3587767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420</Words>
  <Application>Microsoft Macintosh PowerPoint</Application>
  <PresentationFormat>Widescreen</PresentationFormat>
  <Paragraphs>19</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Supplementary 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Gage Clawson</dc:creator>
  <cp:lastModifiedBy>Gage Clawson</cp:lastModifiedBy>
  <cp:revision>1</cp:revision>
  <dcterms:created xsi:type="dcterms:W3CDTF">2025-05-28T20:05:46Z</dcterms:created>
  <dcterms:modified xsi:type="dcterms:W3CDTF">2025-05-28T20:16:08Z</dcterms:modified>
</cp:coreProperties>
</file>