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61"/>
    <a:srgbClr val="FB7003"/>
    <a:srgbClr val="FCA207"/>
    <a:srgbClr val="F0C298"/>
    <a:srgbClr val="D7D8D8"/>
    <a:srgbClr val="2C5163"/>
    <a:srgbClr val="076C83"/>
    <a:srgbClr val="08A7C5"/>
    <a:srgbClr val="B09DCC"/>
    <a:srgbClr val="111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5816"/>
  </p:normalViewPr>
  <p:slideViewPr>
    <p:cSldViewPr snapToGrid="0" snapToObjects="1">
      <p:cViewPr>
        <p:scale>
          <a:sx n="14" d="100"/>
          <a:sy n="14" d="100"/>
        </p:scale>
        <p:origin x="2320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54-9749-9520-837BE3ABFB1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54-9749-9520-837BE3ABFB1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54-9749-9520-837BE3ABFB13}"/>
              </c:ext>
            </c:extLst>
          </c:dPt>
          <c:dLbls>
            <c:dLbl>
              <c:idx val="0"/>
              <c:layout>
                <c:manualLayout>
                  <c:x val="3.2871828521433802E-3"/>
                  <c:y val="1.03222513852434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54-9749-9520-837BE3ABFB13}"/>
                </c:ext>
              </c:extLst>
            </c:dLbl>
            <c:dLbl>
              <c:idx val="1"/>
              <c:layout>
                <c:manualLayout>
                  <c:x val="-4.4774934383202153E-2"/>
                  <c:y val="-4.53397491980169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54-9749-9520-837BE3ABFB13}"/>
                </c:ext>
              </c:extLst>
            </c:dLbl>
            <c:dLbl>
              <c:idx val="2"/>
              <c:layout>
                <c:manualLayout>
                  <c:x val="-3.6849518810148731E-2"/>
                  <c:y val="3.03937007874015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54-9749-9520-837BE3ABFB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516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Foglio2!$E$44:$E$46</c:f>
              <c:strCache>
                <c:ptCount val="3"/>
                <c:pt idx="0">
                  <c:v>Fishermen</c:v>
                </c:pt>
                <c:pt idx="1">
                  <c:v>Residents</c:v>
                </c:pt>
                <c:pt idx="2">
                  <c:v>Visitors</c:v>
                </c:pt>
              </c:strCache>
            </c:strRef>
          </c:cat>
          <c:val>
            <c:numRef>
              <c:f>Foglio2!$F$44:$F$46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54-9749-9520-837BE3ABFB1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C516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2000"/>
      </a:schemeClr>
    </a:solidFill>
    <a:ln>
      <a:noFill/>
    </a:ln>
    <a:effectLst>
      <a:outerShdw blurRad="50800" dist="38100" dir="2700000" algn="tl" rotWithShape="0">
        <a:prstClr val="black">
          <a:alpha val="2801"/>
        </a:prstClr>
      </a:outerShdw>
    </a:effectLst>
  </c:spPr>
  <c:txPr>
    <a:bodyPr/>
    <a:lstStyle/>
    <a:p>
      <a:pPr>
        <a:defRPr>
          <a:solidFill>
            <a:srgbClr val="2C516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4T10:13:1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60B4F-C432-1243-9966-5E9AC91A9BDB}" type="datetimeFigureOut">
              <a:rPr lang="it-IT" smtClean="0"/>
              <a:t>26/05/25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B286F-A56D-DA43-8C6F-B2F979F5E6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86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6633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316" algn="l" defTabSz="3506633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6633" algn="l" defTabSz="3506633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59953" algn="l" defTabSz="3506633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3269" algn="l" defTabSz="3506633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6586" algn="l" defTabSz="3506633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19902" algn="l" defTabSz="3506633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3218" algn="l" defTabSz="3506633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26535" algn="l" defTabSz="3506633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B286F-A56D-DA43-8C6F-B2F979F5E6B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85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4810-F05F-8A40-A9CD-0EBCC305698D}" type="datetimeFigureOut">
              <a:rPr lang="it-IT" smtClean="0"/>
              <a:t>26/05/25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FAA5-FD4A-154F-9602-CC769E328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61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4810-F05F-8A40-A9CD-0EBCC305698D}" type="datetimeFigureOut">
              <a:rPr lang="it-IT" smtClean="0"/>
              <a:t>26/05/25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FAA5-FD4A-154F-9602-CC769E328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50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4810-F05F-8A40-A9CD-0EBCC305698D}" type="datetimeFigureOut">
              <a:rPr lang="it-IT" smtClean="0"/>
              <a:t>26/05/25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FAA5-FD4A-154F-9602-CC769E328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94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4810-F05F-8A40-A9CD-0EBCC305698D}" type="datetimeFigureOut">
              <a:rPr lang="it-IT" smtClean="0"/>
              <a:t>26/05/25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FAA5-FD4A-154F-9602-CC769E328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40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4810-F05F-8A40-A9CD-0EBCC305698D}" type="datetimeFigureOut">
              <a:rPr lang="it-IT" smtClean="0"/>
              <a:t>26/05/25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FAA5-FD4A-154F-9602-CC769E328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88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4810-F05F-8A40-A9CD-0EBCC305698D}" type="datetimeFigureOut">
              <a:rPr lang="it-IT" smtClean="0"/>
              <a:t>26/05/25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FAA5-FD4A-154F-9602-CC769E328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3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4810-F05F-8A40-A9CD-0EBCC305698D}" type="datetimeFigureOut">
              <a:rPr lang="it-IT" smtClean="0"/>
              <a:t>26/05/25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FAA5-FD4A-154F-9602-CC769E328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03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4810-F05F-8A40-A9CD-0EBCC305698D}" type="datetimeFigureOut">
              <a:rPr lang="it-IT" smtClean="0"/>
              <a:t>26/05/25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FAA5-FD4A-154F-9602-CC769E328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20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4810-F05F-8A40-A9CD-0EBCC305698D}" type="datetimeFigureOut">
              <a:rPr lang="it-IT" smtClean="0"/>
              <a:t>26/05/25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FAA5-FD4A-154F-9602-CC769E328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77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4810-F05F-8A40-A9CD-0EBCC305698D}" type="datetimeFigureOut">
              <a:rPr lang="it-IT" smtClean="0"/>
              <a:t>26/05/25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FAA5-FD4A-154F-9602-CC769E328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10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4810-F05F-8A40-A9CD-0EBCC305698D}" type="datetimeFigureOut">
              <a:rPr lang="it-IT" smtClean="0"/>
              <a:t>26/05/25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FAA5-FD4A-154F-9602-CC769E328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09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F4810-F05F-8A40-A9CD-0EBCC305698D}" type="datetimeFigureOut">
              <a:rPr lang="it-IT" smtClean="0"/>
              <a:t>26/05/25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4FAA5-FD4A-154F-9602-CC769E328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98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jpg"/><Relationship Id="rId18" Type="http://schemas.openxmlformats.org/officeDocument/2006/relationships/image" Target="../media/image12.png"/><Relationship Id="rId3" Type="http://schemas.openxmlformats.org/officeDocument/2006/relationships/image" Target="../media/image1.jp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17" Type="http://schemas.openxmlformats.org/officeDocument/2006/relationships/image" Target="../media/image11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chart" Target="../charts/chart1.xml"/><Relationship Id="rId23" Type="http://schemas.openxmlformats.org/officeDocument/2006/relationships/image" Target="../media/image16.jpeg"/><Relationship Id="rId10" Type="http://schemas.openxmlformats.org/officeDocument/2006/relationships/hyperlink" Target="mailto:alisha.morsella@gmail" TargetMode="External"/><Relationship Id="rId19" Type="http://schemas.openxmlformats.org/officeDocument/2006/relationships/image" Target="../media/image13.png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14" Type="http://schemas.openxmlformats.org/officeDocument/2006/relationships/image" Target="../media/image9.jpeg"/><Relationship Id="rId22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0CA35837-14DF-F34D-8A69-1999480E729A}"/>
              </a:ext>
            </a:extLst>
          </p:cNvPr>
          <p:cNvSpPr txBox="1"/>
          <p:nvPr/>
        </p:nvSpPr>
        <p:spPr>
          <a:xfrm>
            <a:off x="19789867" y="21308643"/>
            <a:ext cx="9878147" cy="12120580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0" tIns="180000" rIns="360000" bIns="180000">
            <a:spAutoFit/>
          </a:bodyPr>
          <a:lstStyle>
            <a:defPPr>
              <a:defRPr lang="en-US"/>
            </a:defPPr>
            <a:lvl1pPr algn="just">
              <a:defRPr sz="6000" b="1">
                <a:solidFill>
                  <a:srgbClr val="111C4A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Futura Medium" panose="020B0602020204020303" pitchFamily="34" charset="-79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r"/>
            <a:r>
              <a:rPr lang="en-US" dirty="0"/>
              <a:t>Results</a:t>
            </a:r>
          </a:p>
          <a:p>
            <a:endParaRPr lang="en-US" sz="3200" b="0" dirty="0"/>
          </a:p>
          <a:p>
            <a:endParaRPr lang="en-US" sz="3200" b="0" dirty="0"/>
          </a:p>
          <a:p>
            <a:endParaRPr lang="en-US" sz="3200" b="0" dirty="0"/>
          </a:p>
          <a:p>
            <a:r>
              <a:rPr lang="en-US" sz="3200" b="0" dirty="0"/>
              <a:t>The analysis revealed significant variability in CP awareness, with </a:t>
            </a:r>
            <a:r>
              <a:rPr lang="en-US" sz="3200" dirty="0">
                <a:solidFill>
                  <a:srgbClr val="FB7003"/>
                </a:solidFill>
              </a:rPr>
              <a:t>76% of fishermen</a:t>
            </a:r>
            <a:r>
              <a:rPr lang="en-US" sz="3200" b="0" dirty="0"/>
              <a:t>, 40% of local residents, and 32% of visitors reporting familiarity with the condition. </a:t>
            </a:r>
          </a:p>
          <a:p>
            <a:endParaRPr lang="en-US" sz="3200" b="0" dirty="0"/>
          </a:p>
          <a:p>
            <a:endParaRPr lang="en-US" sz="3200" b="0" dirty="0"/>
          </a:p>
          <a:p>
            <a:r>
              <a:rPr lang="en-US" sz="3200" dirty="0">
                <a:solidFill>
                  <a:srgbClr val="FB7003"/>
                </a:solidFill>
              </a:rPr>
              <a:t>Geographical disparities </a:t>
            </a:r>
            <a:r>
              <a:rPr lang="en-US" sz="3200" b="0" dirty="0"/>
              <a:t>were also pronounced, with higher awareness levels observed in the northern French overseas territories of Guadeloupe and Martinique, compared to a more limited awareness in the southern archipelagos. </a:t>
            </a:r>
          </a:p>
          <a:p>
            <a:endParaRPr lang="en-US" sz="3200" b="0" dirty="0"/>
          </a:p>
          <a:p>
            <a:endParaRPr lang="en-US" sz="3200" b="0" dirty="0"/>
          </a:p>
          <a:p>
            <a:r>
              <a:rPr lang="en-US" sz="3200" dirty="0">
                <a:solidFill>
                  <a:srgbClr val="FB7003"/>
                </a:solidFill>
              </a:rPr>
              <a:t>Fishermen</a:t>
            </a:r>
            <a:r>
              <a:rPr lang="en-US" sz="3200" b="0" dirty="0"/>
              <a:t> demonstrated the most extensive knowledge of CP risks and mitigation strategies, whereas </a:t>
            </a:r>
            <a:r>
              <a:rPr lang="en-US" sz="3200" dirty="0">
                <a:solidFill>
                  <a:srgbClr val="FB7003"/>
                </a:solidFill>
              </a:rPr>
              <a:t>residents and visitors</a:t>
            </a:r>
            <a:r>
              <a:rPr lang="en-US" sz="3200" b="0" dirty="0"/>
              <a:t> exhibited critical gaps in understanding, particularly regarding clinical features and risk mitigation measures.</a:t>
            </a:r>
            <a:endParaRPr lang="it-IT" sz="3200" b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C4C43CEB-3987-0447-8D3E-B8352C94280B}"/>
                  </a:ext>
                </a:extLst>
              </p14:cNvPr>
              <p14:cNvContentPartPr/>
              <p14:nvPr/>
            </p14:nvContentPartPr>
            <p14:xfrm>
              <a:off x="25134765" y="11039311"/>
              <a:ext cx="896" cy="896"/>
            </p14:xfrm>
          </p:contentPart>
        </mc:Choice>
        <mc:Fallback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C4C43CEB-3987-0447-8D3E-B8352C9428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112365" y="11016911"/>
                <a:ext cx="44800" cy="448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2FC2154-9696-2444-B2BA-25806B5B850A}"/>
              </a:ext>
            </a:extLst>
          </p:cNvPr>
          <p:cNvSpPr txBox="1"/>
          <p:nvPr/>
        </p:nvSpPr>
        <p:spPr>
          <a:xfrm>
            <a:off x="672350" y="21325462"/>
            <a:ext cx="9878147" cy="12120580"/>
          </a:xfrm>
          <a:prstGeom prst="rect">
            <a:avLst/>
          </a:prstGeom>
          <a:solidFill>
            <a:schemeClr val="bg1">
              <a:alpha val="35137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0" tIns="180000" rIns="360000" bIns="18000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en-US" sz="6000" dirty="0">
                <a:solidFill>
                  <a:srgbClr val="111C4A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Methods </a:t>
            </a:r>
          </a:p>
          <a:p>
            <a:pPr algn="just"/>
            <a:endParaRPr lang="en-US" b="0" dirty="0">
              <a:solidFill>
                <a:srgbClr val="111C4A"/>
              </a:solidFill>
              <a:latin typeface="Avenir Next" panose="020B0503020202020204" pitchFamily="34" charset="0"/>
              <a:cs typeface="Futura Medium" panose="020B0602020204020303" pitchFamily="34" charset="-79"/>
            </a:endParaRPr>
          </a:p>
          <a:p>
            <a:pPr algn="just"/>
            <a:r>
              <a:rPr lang="en-US" b="0" dirty="0">
                <a:solidFill>
                  <a:srgbClr val="111C4A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A total of 137 responses were </a:t>
            </a:r>
          </a:p>
          <a:p>
            <a:pPr algn="just"/>
            <a:r>
              <a:rPr lang="en-US" b="0" dirty="0">
                <a:solidFill>
                  <a:srgbClr val="111C4A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collected on-site and online via </a:t>
            </a:r>
            <a:r>
              <a:rPr lang="en-US" dirty="0">
                <a:solidFill>
                  <a:srgbClr val="FB7003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structured questionnaires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 </a:t>
            </a:r>
            <a:r>
              <a:rPr lang="en-US" b="0" dirty="0">
                <a:solidFill>
                  <a:srgbClr val="111C4A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and semi-structured interviews between February and July 2023, to investigate:</a:t>
            </a:r>
          </a:p>
          <a:p>
            <a:pPr algn="just"/>
            <a:endParaRPr lang="en-US" b="0" dirty="0">
              <a:solidFill>
                <a:srgbClr val="111C4A"/>
              </a:solidFill>
              <a:latin typeface="Avenir Next" panose="020B0503020202020204" pitchFamily="34" charset="0"/>
              <a:cs typeface="Futura Medium" panose="020B0602020204020303" pitchFamily="34" charset="-79"/>
            </a:endParaRPr>
          </a:p>
          <a:p>
            <a:pPr marL="571500" indent="-571500" algn="just">
              <a:buFont typeface="+mj-lt"/>
              <a:buAutoNum type="romanLcPeriod"/>
            </a:pPr>
            <a:r>
              <a:rPr lang="en-US" b="0" dirty="0">
                <a:solidFill>
                  <a:srgbClr val="111C4A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understanding of Ciguatera relevant to </a:t>
            </a:r>
            <a:r>
              <a:rPr lang="en-US" dirty="0">
                <a:solidFill>
                  <a:srgbClr val="FB7003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respondents’ island</a:t>
            </a:r>
            <a:r>
              <a:rPr lang="en-US" b="0" dirty="0">
                <a:solidFill>
                  <a:srgbClr val="111C4A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; </a:t>
            </a:r>
          </a:p>
          <a:p>
            <a:pPr marL="571500" indent="-571500" algn="just">
              <a:buFont typeface="+mj-lt"/>
              <a:buAutoNum type="romanLcPeriod"/>
            </a:pPr>
            <a:endParaRPr lang="en-US" b="0" dirty="0">
              <a:solidFill>
                <a:srgbClr val="111C4A"/>
              </a:solidFill>
              <a:latin typeface="Avenir Next" panose="020B0503020202020204" pitchFamily="34" charset="0"/>
              <a:cs typeface="Futura Medium" panose="020B0602020204020303" pitchFamily="34" charset="-79"/>
            </a:endParaRPr>
          </a:p>
          <a:p>
            <a:pPr marL="571500" indent="-571500" algn="just">
              <a:buFont typeface="+mj-lt"/>
              <a:buAutoNum type="romanLcPeriod"/>
            </a:pPr>
            <a:r>
              <a:rPr lang="en-US" b="0" dirty="0">
                <a:solidFill>
                  <a:srgbClr val="111C4A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personal or family experiences with Ciguatera; </a:t>
            </a:r>
          </a:p>
          <a:p>
            <a:pPr marL="571500" indent="-571500" algn="just">
              <a:buFont typeface="+mj-lt"/>
              <a:buAutoNum type="romanLcPeriod"/>
            </a:pPr>
            <a:endParaRPr lang="en-US" b="0" dirty="0">
              <a:solidFill>
                <a:srgbClr val="111C4A"/>
              </a:solidFill>
              <a:latin typeface="Avenir Next" panose="020B0503020202020204" pitchFamily="34" charset="0"/>
              <a:cs typeface="Futura Medium" panose="020B0602020204020303" pitchFamily="34" charset="-79"/>
            </a:endParaRPr>
          </a:p>
          <a:p>
            <a:pPr marL="571500" indent="-571500" algn="just">
              <a:buFont typeface="+mj-lt"/>
              <a:buAutoNum type="romanLcPeriod"/>
            </a:pPr>
            <a:r>
              <a:rPr lang="en-US" b="0" dirty="0">
                <a:solidFill>
                  <a:srgbClr val="111C4A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general knowledge about Ciguatera’s </a:t>
            </a:r>
            <a:r>
              <a:rPr lang="en-US" dirty="0">
                <a:solidFill>
                  <a:srgbClr val="FB7003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clinical and managerial</a:t>
            </a:r>
            <a:r>
              <a:rPr lang="en-US" b="0" dirty="0">
                <a:solidFill>
                  <a:srgbClr val="111C4A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 implications; </a:t>
            </a:r>
          </a:p>
          <a:p>
            <a:pPr marL="571500" indent="-571500" algn="just">
              <a:buFont typeface="+mj-lt"/>
              <a:buAutoNum type="romanLcPeriod"/>
            </a:pPr>
            <a:endParaRPr lang="en-US" b="0" dirty="0">
              <a:solidFill>
                <a:srgbClr val="111C4A"/>
              </a:solidFill>
              <a:latin typeface="Avenir Next" panose="020B0503020202020204" pitchFamily="34" charset="0"/>
              <a:cs typeface="Futura Medium" panose="020B0602020204020303" pitchFamily="34" charset="-79"/>
            </a:endParaRPr>
          </a:p>
          <a:p>
            <a:pPr marL="571500" indent="-571500" algn="just">
              <a:buFont typeface="+mj-lt"/>
              <a:buAutoNum type="romanLcPeriod"/>
            </a:pPr>
            <a:r>
              <a:rPr lang="en-US" b="0" dirty="0">
                <a:solidFill>
                  <a:srgbClr val="111C4A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individual and community </a:t>
            </a:r>
            <a:r>
              <a:rPr lang="en-US" dirty="0">
                <a:solidFill>
                  <a:srgbClr val="FB7003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risk perception </a:t>
            </a:r>
            <a:r>
              <a:rPr lang="en-US" b="0" dirty="0">
                <a:solidFill>
                  <a:srgbClr val="111C4A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and concern levels. </a:t>
            </a:r>
          </a:p>
          <a:p>
            <a:pPr algn="just"/>
            <a:endParaRPr lang="en-US" b="0" dirty="0">
              <a:solidFill>
                <a:srgbClr val="111C4A"/>
              </a:solidFill>
              <a:latin typeface="Avenir Next" panose="020B0503020202020204" pitchFamily="34" charset="0"/>
              <a:cs typeface="Futura Medium" panose="020B0602020204020303" pitchFamily="34" charset="-79"/>
            </a:endParaRPr>
          </a:p>
          <a:p>
            <a:pPr algn="just"/>
            <a:r>
              <a:rPr lang="en-US" b="0" dirty="0">
                <a:solidFill>
                  <a:srgbClr val="111C4A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Descriptive and inferential statistics, along with multivariable logistic models, were used to analyze associations with covariates like age, gender, category, and location.</a:t>
            </a:r>
            <a:endParaRPr lang="it-IT" b="0" dirty="0">
              <a:solidFill>
                <a:srgbClr val="111C4A"/>
              </a:solidFill>
              <a:latin typeface="Avenir Next" panose="020B0503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96754C5-F8B1-944B-A30F-2E60C50C8DD0}"/>
              </a:ext>
            </a:extLst>
          </p:cNvPr>
          <p:cNvSpPr txBox="1"/>
          <p:nvPr/>
        </p:nvSpPr>
        <p:spPr>
          <a:xfrm>
            <a:off x="11809215" y="24351201"/>
            <a:ext cx="6800467" cy="2246769"/>
          </a:xfrm>
          <a:prstGeom prst="rect">
            <a:avLst/>
          </a:prstGeom>
          <a:solidFill>
            <a:srgbClr val="F0C298">
              <a:alpha val="59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AU" sz="2800" dirty="0"/>
              <a:t>32 locations - February to May 2023: </a:t>
            </a:r>
          </a:p>
          <a:p>
            <a:endParaRPr lang="en-AU" sz="2800" dirty="0"/>
          </a:p>
          <a:p>
            <a:r>
              <a:rPr lang="en-AU" sz="2800" b="0" dirty="0"/>
              <a:t>Largest fishing villages, markets, and fishmongers; popular tourist locations; local markets; public gathering sites.</a:t>
            </a:r>
          </a:p>
        </p:txBody>
      </p:sp>
      <p:pic>
        <p:nvPicPr>
          <p:cNvPr id="26" name="Picture 10" descr="black Question mark PNG transparent image download, size: 258x258px">
            <a:extLst>
              <a:ext uri="{FF2B5EF4-FFF2-40B4-BE49-F238E27FC236}">
                <a16:creationId xmlns:a16="http://schemas.microsoft.com/office/drawing/2014/main" id="{40A1D022-E390-0946-8C9A-F7FF96EB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12" y="8330430"/>
            <a:ext cx="377561" cy="37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" name="Tabella 34">
            <a:extLst>
              <a:ext uri="{FF2B5EF4-FFF2-40B4-BE49-F238E27FC236}">
                <a16:creationId xmlns:a16="http://schemas.microsoft.com/office/drawing/2014/main" id="{7E3840E9-4E39-9948-87A2-19643E5C3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612884"/>
              </p:ext>
            </p:extLst>
          </p:nvPr>
        </p:nvGraphicFramePr>
        <p:xfrm>
          <a:off x="10988179" y="27368933"/>
          <a:ext cx="8442541" cy="332970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rgbClr val="000000">
                      <a:alpha val="25973"/>
                    </a:srgbClr>
                  </a:outerShdw>
                </a:effectLst>
              </a:tblPr>
              <a:tblGrid>
                <a:gridCol w="2452561">
                  <a:extLst>
                    <a:ext uri="{9D8B030D-6E8A-4147-A177-3AD203B41FA5}">
                      <a16:colId xmlns:a16="http://schemas.microsoft.com/office/drawing/2014/main" val="3612219539"/>
                    </a:ext>
                  </a:extLst>
                </a:gridCol>
                <a:gridCol w="2117321">
                  <a:extLst>
                    <a:ext uri="{9D8B030D-6E8A-4147-A177-3AD203B41FA5}">
                      <a16:colId xmlns:a16="http://schemas.microsoft.com/office/drawing/2014/main" val="1636995795"/>
                    </a:ext>
                  </a:extLst>
                </a:gridCol>
                <a:gridCol w="2355516">
                  <a:extLst>
                    <a:ext uri="{9D8B030D-6E8A-4147-A177-3AD203B41FA5}">
                      <a16:colId xmlns:a16="http://schemas.microsoft.com/office/drawing/2014/main" val="4136664709"/>
                    </a:ext>
                  </a:extLst>
                </a:gridCol>
                <a:gridCol w="1517143">
                  <a:extLst>
                    <a:ext uri="{9D8B030D-6E8A-4147-A177-3AD203B41FA5}">
                      <a16:colId xmlns:a16="http://schemas.microsoft.com/office/drawing/2014/main" val="142073633"/>
                    </a:ext>
                  </a:extLst>
                </a:gridCol>
              </a:tblGrid>
              <a:tr h="824716">
                <a:tc>
                  <a:txBody>
                    <a:bodyPr/>
                    <a:lstStyle/>
                    <a:p>
                      <a:pPr marL="63500" marR="63500" lvl="0" indent="0" algn="ctr" defTabSz="3027487" rtl="0" eaLnBrk="1" fontAlgn="auto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i="1" dirty="0">
                          <a:solidFill>
                            <a:srgbClr val="004561"/>
                          </a:solidFill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it-IT" sz="2400" i="1" dirty="0">
                        <a:solidFill>
                          <a:srgbClr val="00456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53" marR="23653" marT="23653" marB="23653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1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2400" b="1" dirty="0">
                          <a:solidFill>
                            <a:srgbClr val="004561"/>
                          </a:solidFill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CA" sz="2400" baseline="30000" dirty="0">
                          <a:solidFill>
                            <a:srgbClr val="004561"/>
                          </a:solidFill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2400" dirty="0">
                        <a:solidFill>
                          <a:srgbClr val="00456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53" marR="23653" marT="23653" marB="23653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1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2400" b="1" dirty="0">
                          <a:solidFill>
                            <a:srgbClr val="004561"/>
                          </a:solidFill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 CI</a:t>
                      </a:r>
                      <a:r>
                        <a:rPr lang="en-CA" sz="2400" baseline="30000" dirty="0">
                          <a:solidFill>
                            <a:srgbClr val="004561"/>
                          </a:solidFill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2400" dirty="0">
                        <a:solidFill>
                          <a:srgbClr val="00456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53" marR="23653" marT="23653" marB="23653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1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2400" b="1" dirty="0">
                          <a:solidFill>
                            <a:srgbClr val="004561"/>
                          </a:solidFill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it-IT" sz="2400" dirty="0">
                        <a:solidFill>
                          <a:srgbClr val="00456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53" marR="23653" marT="23653" marB="23653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14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077261"/>
                  </a:ext>
                </a:extLst>
              </a:tr>
              <a:tr h="889553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700">
                          <a:solidFill>
                            <a:srgbClr val="004561"/>
                          </a:solidFill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Guadeloupe</a:t>
                      </a:r>
                      <a:endParaRPr lang="it-IT" sz="2700">
                        <a:solidFill>
                          <a:srgbClr val="00456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53" marR="23653" marT="23653" marB="23653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301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700" dirty="0">
                          <a:solidFill>
                            <a:srgbClr val="004561"/>
                          </a:solidFill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it-IT" sz="2700" dirty="0">
                        <a:solidFill>
                          <a:srgbClr val="00456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53" marR="23653" marT="23653" marB="23653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301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700" dirty="0">
                          <a:solidFill>
                            <a:srgbClr val="004561"/>
                          </a:solidFill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it-IT" sz="2700" dirty="0">
                        <a:solidFill>
                          <a:srgbClr val="00456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53" marR="23653" marT="23653" marB="23653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301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700" dirty="0">
                        <a:solidFill>
                          <a:srgbClr val="004561"/>
                        </a:solidFill>
                        <a:effectLst/>
                        <a:latin typeface="Avenir N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53" marR="23653" marT="23653" marB="23653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3014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01701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700">
                          <a:solidFill>
                            <a:srgbClr val="004561"/>
                          </a:solidFill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Martinique</a:t>
                      </a:r>
                      <a:endParaRPr lang="it-IT" sz="2700">
                        <a:solidFill>
                          <a:srgbClr val="00456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53" marR="23653" marT="23653" marB="236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301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700">
                          <a:solidFill>
                            <a:srgbClr val="004561"/>
                          </a:solidFill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it-IT" sz="2700">
                        <a:solidFill>
                          <a:srgbClr val="00456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53" marR="23653" marT="23653" marB="236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301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700">
                          <a:solidFill>
                            <a:srgbClr val="004561"/>
                          </a:solidFill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0.06, 0.58</a:t>
                      </a:r>
                      <a:endParaRPr lang="it-IT" sz="2700">
                        <a:solidFill>
                          <a:srgbClr val="00456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53" marR="23653" marT="23653" marB="236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301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700" dirty="0">
                          <a:solidFill>
                            <a:srgbClr val="004561"/>
                          </a:solidFill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it-IT" sz="2700" dirty="0">
                        <a:solidFill>
                          <a:srgbClr val="00456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53" marR="23653" marT="23653" marB="236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3014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54212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700" dirty="0">
                          <a:solidFill>
                            <a:srgbClr val="004561"/>
                          </a:solidFill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Saint </a:t>
                      </a:r>
                      <a:r>
                        <a:rPr lang="en-CA" sz="2700" dirty="0" err="1">
                          <a:solidFill>
                            <a:srgbClr val="004561"/>
                          </a:solidFill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Vi&amp;Gre</a:t>
                      </a:r>
                      <a:endParaRPr lang="it-IT" sz="2700" dirty="0">
                        <a:solidFill>
                          <a:srgbClr val="00456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53" marR="23653" marT="23653" marB="236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01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700" dirty="0">
                          <a:solidFill>
                            <a:srgbClr val="004561"/>
                          </a:solidFill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it-IT" sz="2700" dirty="0">
                        <a:solidFill>
                          <a:srgbClr val="00456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53" marR="23653" marT="23653" marB="236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01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700" dirty="0">
                          <a:solidFill>
                            <a:srgbClr val="004561"/>
                          </a:solidFill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0.02, 0.30</a:t>
                      </a:r>
                      <a:endParaRPr lang="it-IT" sz="2700" dirty="0">
                        <a:solidFill>
                          <a:srgbClr val="00456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53" marR="23653" marT="23653" marB="236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01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700" dirty="0">
                          <a:solidFill>
                            <a:srgbClr val="004561"/>
                          </a:solidFill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it-IT" sz="2700" dirty="0">
                        <a:solidFill>
                          <a:srgbClr val="00456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53" marR="23653" marT="23653" marB="236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014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65177"/>
                  </a:ext>
                </a:extLst>
              </a:tr>
            </a:tbl>
          </a:graphicData>
        </a:graphic>
      </p:graphicFrame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366109BD-FE17-3B42-B7D2-761B6537CAE7}"/>
              </a:ext>
            </a:extLst>
          </p:cNvPr>
          <p:cNvSpPr txBox="1"/>
          <p:nvPr/>
        </p:nvSpPr>
        <p:spPr>
          <a:xfrm>
            <a:off x="10899943" y="31129627"/>
            <a:ext cx="8442541" cy="895630"/>
          </a:xfrm>
          <a:prstGeom prst="rect">
            <a:avLst/>
          </a:prstGeom>
          <a:solidFill>
            <a:schemeClr val="bg1">
              <a:alpha val="7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en-CA" sz="2610" i="1" dirty="0">
                <a:solidFill>
                  <a:srgbClr val="004561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Lower odds of awareness were identified in </a:t>
            </a:r>
          </a:p>
          <a:p>
            <a:pPr algn="ctr"/>
            <a:r>
              <a:rPr lang="en-CA" sz="2610" i="1" dirty="0">
                <a:solidFill>
                  <a:srgbClr val="004561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Martinique and St Vincent compared to Guadeloupe</a:t>
            </a:r>
            <a:r>
              <a:rPr lang="it-IT" sz="2610" i="1" dirty="0">
                <a:solidFill>
                  <a:srgbClr val="004561"/>
                </a:solidFill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DD55E80-1C68-664B-BD00-B9728FA6D185}"/>
              </a:ext>
            </a:extLst>
          </p:cNvPr>
          <p:cNvSpPr txBox="1"/>
          <p:nvPr/>
        </p:nvSpPr>
        <p:spPr>
          <a:xfrm>
            <a:off x="-53788" y="40507685"/>
            <a:ext cx="30329001" cy="2350310"/>
          </a:xfrm>
          <a:prstGeom prst="rect">
            <a:avLst/>
          </a:prstGeom>
          <a:solidFill>
            <a:srgbClr val="2C5162">
              <a:alpha val="64000"/>
            </a:srgbClr>
          </a:solidFill>
          <a:ln>
            <a:noFill/>
          </a:ln>
          <a:effectLst>
            <a:outerShdw blurRad="50800" dist="38100" dir="2700000" algn="tl" rotWithShape="0">
              <a:srgbClr val="00456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 lvl="8">
              <a:defRPr sz="5400" b="1">
                <a:solidFill>
                  <a:schemeClr val="lt1"/>
                </a:solidFill>
              </a:defRPr>
            </a:lvl9pPr>
          </a:lstStyle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it-IT" dirty="0"/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9C663715-DC52-C743-BB89-3831B0035E80}"/>
              </a:ext>
            </a:extLst>
          </p:cNvPr>
          <p:cNvSpPr txBox="1"/>
          <p:nvPr/>
        </p:nvSpPr>
        <p:spPr>
          <a:xfrm>
            <a:off x="8804868" y="21162325"/>
            <a:ext cx="14058142" cy="2162853"/>
          </a:xfrm>
          <a:prstGeom prst="rect">
            <a:avLst/>
          </a:prstGeom>
          <a:solidFill>
            <a:srgbClr val="2C51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0"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4" algn="just">
              <a:lnSpc>
                <a:spcPct val="150000"/>
              </a:lnSpc>
            </a:pPr>
            <a:r>
              <a:rPr lang="en-US" dirty="0">
                <a:latin typeface="Avenir Next" panose="020B0503020202020204" pitchFamily="34" charset="0"/>
              </a:rPr>
              <a:t>The </a:t>
            </a:r>
            <a:r>
              <a:rPr lang="en-US" b="1" dirty="0">
                <a:solidFill>
                  <a:srgbClr val="F0C298"/>
                </a:solidFill>
                <a:latin typeface="Avenir Next" panose="020B0503020202020204" pitchFamily="34" charset="0"/>
              </a:rPr>
              <a:t>aim of this study</a:t>
            </a:r>
            <a:r>
              <a:rPr lang="en-US" dirty="0">
                <a:solidFill>
                  <a:srgbClr val="F0C298"/>
                </a:solidFill>
                <a:latin typeface="Avenir Next" panose="020B0503020202020204" pitchFamily="34" charset="0"/>
              </a:rPr>
              <a:t> </a:t>
            </a:r>
            <a:r>
              <a:rPr lang="en-US" dirty="0">
                <a:latin typeface="Avenir Next" panose="020B0503020202020204" pitchFamily="34" charset="0"/>
              </a:rPr>
              <a:t>was to assess the levels of knowledge and awareness of CP among three. demographic groups— local fishermen, local non-fishermen, and visitors—across six Small Island Developing States (SIDS) in the Caribbean Lesser Antilles, namely Guadeloupe, Dominica, Martinique, Saint Lucia, Saint Vincent and the Grenadines, and Grenada</a:t>
            </a:r>
            <a:endParaRPr lang="it-IT" dirty="0">
              <a:latin typeface="Avenir Next" panose="020B0503020202020204" pitchFamily="34" charset="0"/>
            </a:endParaRPr>
          </a:p>
        </p:txBody>
      </p:sp>
      <p:grpSp>
        <p:nvGrpSpPr>
          <p:cNvPr id="1062" name="Gruppo 1061">
            <a:extLst>
              <a:ext uri="{FF2B5EF4-FFF2-40B4-BE49-F238E27FC236}">
                <a16:creationId xmlns:a16="http://schemas.microsoft.com/office/drawing/2014/main" id="{BFAB874C-C336-714A-90AD-A3196D452372}"/>
              </a:ext>
            </a:extLst>
          </p:cNvPr>
          <p:cNvGrpSpPr/>
          <p:nvPr/>
        </p:nvGrpSpPr>
        <p:grpSpPr>
          <a:xfrm>
            <a:off x="-731456" y="39840116"/>
            <a:ext cx="30399470" cy="3545123"/>
            <a:chOff x="-731456" y="39840116"/>
            <a:chExt cx="30399470" cy="3545123"/>
          </a:xfrm>
        </p:grpSpPr>
        <p:pic>
          <p:nvPicPr>
            <p:cNvPr id="59" name="Immagine 58" descr="Immagine che contiene testo, Elementi grafici, Carattere, mappa&#10;&#10;Descrizione generata automaticamente">
              <a:extLst>
                <a:ext uri="{FF2B5EF4-FFF2-40B4-BE49-F238E27FC236}">
                  <a16:creationId xmlns:a16="http://schemas.microsoft.com/office/drawing/2014/main" id="{A4B43CB3-3FDA-EC42-BE44-CE2A7160A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731456" y="39840116"/>
              <a:ext cx="6091825" cy="3545123"/>
            </a:xfrm>
            <a:prstGeom prst="rect">
              <a:avLst/>
            </a:prstGeom>
          </p:spPr>
        </p:pic>
        <p:pic>
          <p:nvPicPr>
            <p:cNvPr id="60" name="Picture 2" descr="Università Cattolica del Sacro Cuore - RENergetic">
              <a:extLst>
                <a:ext uri="{FF2B5EF4-FFF2-40B4-BE49-F238E27FC236}">
                  <a16:creationId xmlns:a16="http://schemas.microsoft.com/office/drawing/2014/main" id="{5F43B853-64EB-DA49-9374-AC00E9BB6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601" y="40783976"/>
              <a:ext cx="4062496" cy="1658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Immagine 1026" descr="Immagine che contiene testo, Carattere, schermata, Elementi grafici&#10;&#10;Descrizione generata automaticamente">
              <a:extLst>
                <a:ext uri="{FF2B5EF4-FFF2-40B4-BE49-F238E27FC236}">
                  <a16:creationId xmlns:a16="http://schemas.microsoft.com/office/drawing/2014/main" id="{6041606C-70EB-6E43-AA89-B91ED0BEB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962911" y="40938670"/>
              <a:ext cx="2073460" cy="1600321"/>
            </a:xfrm>
            <a:prstGeom prst="rect">
              <a:avLst/>
            </a:prstGeom>
          </p:spPr>
        </p:pic>
        <p:sp>
          <p:nvSpPr>
            <p:cNvPr id="70" name="CasellaDiTesto 69">
              <a:extLst>
                <a:ext uri="{FF2B5EF4-FFF2-40B4-BE49-F238E27FC236}">
                  <a16:creationId xmlns:a16="http://schemas.microsoft.com/office/drawing/2014/main" id="{B6931787-6854-0142-9580-9BFC3EDF21D5}"/>
                </a:ext>
              </a:extLst>
            </p:cNvPr>
            <p:cNvSpPr txBox="1"/>
            <p:nvPr/>
          </p:nvSpPr>
          <p:spPr>
            <a:xfrm>
              <a:off x="25884720" y="41093366"/>
              <a:ext cx="3783294" cy="1290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i="1" dirty="0" err="1">
                  <a:solidFill>
                    <a:schemeClr val="bg1"/>
                  </a:solidFill>
                  <a:latin typeface="Futura Medium" panose="020B0602020204020303" pitchFamily="34" charset="-79"/>
                  <a:ea typeface="Calibri" panose="020F0502020204030204" pitchFamily="34" charset="0"/>
                  <a:cs typeface="Futura Medium" panose="020B0602020204020303" pitchFamily="34" charset="-79"/>
                </a:rPr>
                <a:t>Correspondence</a:t>
              </a:r>
              <a:r>
                <a:rPr lang="it-IT" i="1" dirty="0">
                  <a:solidFill>
                    <a:schemeClr val="bg1"/>
                  </a:solidFill>
                  <a:latin typeface="Futura Medium" panose="020B0602020204020303" pitchFamily="34" charset="-79"/>
                  <a:ea typeface="Calibri" panose="020F0502020204030204" pitchFamily="34" charset="0"/>
                  <a:cs typeface="Futura Medium" panose="020B0602020204020303" pitchFamily="34" charset="-79"/>
                </a:rPr>
                <a:t> to:</a:t>
              </a:r>
            </a:p>
            <a:p>
              <a:pPr>
                <a:lnSpc>
                  <a:spcPct val="150000"/>
                </a:lnSpc>
              </a:pPr>
              <a:r>
                <a:rPr lang="it-IT" i="1" dirty="0">
                  <a:solidFill>
                    <a:schemeClr val="bg1"/>
                  </a:solidFill>
                  <a:latin typeface="Futura Medium" panose="020B0602020204020303" pitchFamily="34" charset="-79"/>
                  <a:ea typeface="Calibri" panose="020F0502020204030204" pitchFamily="34" charset="0"/>
                  <a:cs typeface="Futura Medium" panose="020B0602020204020303" pitchFamily="34" charset="-79"/>
                </a:rPr>
                <a:t> </a:t>
              </a:r>
              <a:r>
                <a:rPr lang="it-IT" i="1" dirty="0" err="1">
                  <a:solidFill>
                    <a:schemeClr val="bg1"/>
                  </a:solidFill>
                  <a:latin typeface="Futura Medium" panose="020B0602020204020303" pitchFamily="34" charset="-79"/>
                  <a:ea typeface="Calibri" panose="020F0502020204030204" pitchFamily="34" charset="0"/>
                  <a:cs typeface="Futura Medium" panose="020B0602020204020303" pitchFamily="34" charset="-79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alisha.morsella@gmail</a:t>
              </a:r>
              <a:r>
                <a:rPr lang="it-IT" i="1" dirty="0" err="1">
                  <a:solidFill>
                    <a:schemeClr val="bg1"/>
                  </a:solidFill>
                  <a:latin typeface="Futura Medium" panose="020B0602020204020303" pitchFamily="34" charset="-79"/>
                  <a:ea typeface="Calibri" panose="020F0502020204030204" pitchFamily="34" charset="0"/>
                  <a:cs typeface="Futura Medium" panose="020B0602020204020303" pitchFamily="34" charset="-79"/>
                </a:rPr>
                <a:t>.com</a:t>
              </a:r>
              <a:endParaRPr lang="it-IT" i="1" dirty="0">
                <a:solidFill>
                  <a:schemeClr val="bg1"/>
                </a:solidFill>
                <a:latin typeface="Futura Medium" panose="020B0602020204020303" pitchFamily="34" charset="-79"/>
                <a:ea typeface="Calibri" panose="020F0502020204030204" pitchFamily="34" charset="0"/>
                <a:cs typeface="Futura Medium" panose="020B0602020204020303" pitchFamily="34" charset="-79"/>
              </a:endParaRPr>
            </a:p>
            <a:p>
              <a:pPr>
                <a:lnSpc>
                  <a:spcPct val="150000"/>
                </a:lnSpc>
              </a:pPr>
              <a:endParaRPr lang="it-IT" i="1" dirty="0">
                <a:solidFill>
                  <a:schemeClr val="bg1"/>
                </a:solidFill>
                <a:latin typeface="Futura Medium" panose="020B0602020204020303" pitchFamily="34" charset="-79"/>
                <a:ea typeface="Calibri" panose="020F0502020204030204" pitchFamily="34" charset="0"/>
                <a:cs typeface="Futura Medium" panose="020B0602020204020303" pitchFamily="34" charset="-79"/>
              </a:endParaRPr>
            </a:p>
          </p:txBody>
        </p:sp>
        <p:pic>
          <p:nvPicPr>
            <p:cNvPr id="1030" name="Picture 4" descr="Mail PNG per il download gratuito">
              <a:extLst>
                <a:ext uri="{FF2B5EF4-FFF2-40B4-BE49-F238E27FC236}">
                  <a16:creationId xmlns:a16="http://schemas.microsoft.com/office/drawing/2014/main" id="{426E4159-B4EA-FE48-B796-08F14C3C4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7189" y="40563945"/>
              <a:ext cx="1917788" cy="1917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F5D63BF3-A118-3649-B489-86C544B37CF6}"/>
              </a:ext>
            </a:extLst>
          </p:cNvPr>
          <p:cNvSpPr txBox="1"/>
          <p:nvPr/>
        </p:nvSpPr>
        <p:spPr>
          <a:xfrm>
            <a:off x="672350" y="33695116"/>
            <a:ext cx="29018450" cy="6549825"/>
          </a:xfrm>
          <a:prstGeom prst="rect">
            <a:avLst/>
          </a:prstGeom>
          <a:solidFill>
            <a:schemeClr val="bg1">
              <a:alpha val="35137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0" tIns="180000" rIns="360000" bIns="180000">
            <a:spAutoFit/>
          </a:bodyPr>
          <a:lstStyle>
            <a:defPPr>
              <a:defRPr lang="en-US"/>
            </a:defPPr>
            <a:lvl1pPr algn="just">
              <a:defRPr sz="6000" b="1">
                <a:solidFill>
                  <a:srgbClr val="111C4A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Futura Medium" panose="020B0602020204020303" pitchFamily="34" charset="-79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AU" dirty="0"/>
              <a:t>Conclusions</a:t>
            </a:r>
          </a:p>
          <a:p>
            <a:pPr algn="ctr"/>
            <a:endParaRPr lang="en-AU" sz="3600" b="0" dirty="0"/>
          </a:p>
          <a:p>
            <a:pPr>
              <a:lnSpc>
                <a:spcPct val="150000"/>
              </a:lnSpc>
            </a:pPr>
            <a:r>
              <a:rPr lang="en-AU" sz="3600" b="0" dirty="0"/>
              <a:t>The findings underscore an urgent need to increase food safety, through targeted </a:t>
            </a:r>
            <a:r>
              <a:rPr lang="en-AU" sz="3600" dirty="0"/>
              <a:t>public health strategies</a:t>
            </a:r>
            <a:r>
              <a:rPr lang="en-AU" sz="3600" b="0" dirty="0"/>
              <a:t>, health </a:t>
            </a:r>
            <a:r>
              <a:rPr lang="en-AU" sz="3600" dirty="0"/>
              <a:t>education</a:t>
            </a:r>
            <a:r>
              <a:rPr lang="en-AU" sz="3600" b="0" dirty="0"/>
              <a:t> campaigns and improved </a:t>
            </a:r>
            <a:r>
              <a:rPr lang="en-AU" sz="3600" dirty="0"/>
              <a:t>surveillance systems </a:t>
            </a:r>
            <a:r>
              <a:rPr lang="en-AU" sz="3600" b="0" dirty="0"/>
              <a:t>which bridge knowledge gaps and address the underreporting of CP cases. Strengthening community-based public health strategies, particularly in regions dependent on fisheries for sustenance and economic stability, is paramount. Furthermore</a:t>
            </a:r>
            <a:r>
              <a:rPr lang="en-AU" sz="3600" dirty="0"/>
              <a:t>, integrating environmental monitoring with health governance </a:t>
            </a:r>
            <a:r>
              <a:rPr lang="en-AU" sz="3600" b="0" dirty="0"/>
              <a:t>can enhance risk mitigation and resilience in SIDS increasingly impacted by climate change and ecological disruptions.</a:t>
            </a:r>
          </a:p>
          <a:p>
            <a:r>
              <a:rPr lang="it-IT" sz="3600" dirty="0"/>
              <a:t> </a:t>
            </a:r>
          </a:p>
        </p:txBody>
      </p:sp>
      <p:sp>
        <p:nvSpPr>
          <p:cNvPr id="1034" name="CasellaDiTesto 1033">
            <a:extLst>
              <a:ext uri="{FF2B5EF4-FFF2-40B4-BE49-F238E27FC236}">
                <a16:creationId xmlns:a16="http://schemas.microsoft.com/office/drawing/2014/main" id="{E084E6CD-F96D-4140-A93A-9B6246021CAA}"/>
              </a:ext>
            </a:extLst>
          </p:cNvPr>
          <p:cNvSpPr txBox="1"/>
          <p:nvPr/>
        </p:nvSpPr>
        <p:spPr>
          <a:xfrm>
            <a:off x="39776400" y="5588000"/>
            <a:ext cx="184731" cy="369332"/>
          </a:xfrm>
          <a:prstGeom prst="rect">
            <a:avLst/>
          </a:prstGeom>
          <a:blipFill>
            <a:blip r:embed="rId13">
              <a:alphaModFix amt="68870"/>
            </a:blip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pSp>
        <p:nvGrpSpPr>
          <p:cNvPr id="1038" name="Gruppo 1037">
            <a:extLst>
              <a:ext uri="{FF2B5EF4-FFF2-40B4-BE49-F238E27FC236}">
                <a16:creationId xmlns:a16="http://schemas.microsoft.com/office/drawing/2014/main" id="{468F6783-9D6E-4842-9F9A-BA24A0BA4E4F}"/>
              </a:ext>
            </a:extLst>
          </p:cNvPr>
          <p:cNvGrpSpPr/>
          <p:nvPr/>
        </p:nvGrpSpPr>
        <p:grpSpPr>
          <a:xfrm>
            <a:off x="684617" y="320710"/>
            <a:ext cx="28905979" cy="7642791"/>
            <a:chOff x="-19278" y="267278"/>
            <a:chExt cx="28905979" cy="7642791"/>
          </a:xfrm>
        </p:grpSpPr>
        <p:sp>
          <p:nvSpPr>
            <p:cNvPr id="87" name="Rettangolo 86">
              <a:extLst>
                <a:ext uri="{FF2B5EF4-FFF2-40B4-BE49-F238E27FC236}">
                  <a16:creationId xmlns:a16="http://schemas.microsoft.com/office/drawing/2014/main" id="{EF2F2120-81A8-4641-BDCD-462752BC7F14}"/>
                </a:ext>
              </a:extLst>
            </p:cNvPr>
            <p:cNvSpPr/>
            <p:nvPr/>
          </p:nvSpPr>
          <p:spPr>
            <a:xfrm>
              <a:off x="-19278" y="786111"/>
              <a:ext cx="28905979" cy="6877090"/>
            </a:xfrm>
            <a:prstGeom prst="rect">
              <a:avLst/>
            </a:prstGeom>
            <a:solidFill>
              <a:srgbClr val="2C516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grpSp>
          <p:nvGrpSpPr>
            <p:cNvPr id="1037" name="Gruppo 1036">
              <a:extLst>
                <a:ext uri="{FF2B5EF4-FFF2-40B4-BE49-F238E27FC236}">
                  <a16:creationId xmlns:a16="http://schemas.microsoft.com/office/drawing/2014/main" id="{37D14DD2-879B-2842-ABE0-D98083CE6261}"/>
                </a:ext>
              </a:extLst>
            </p:cNvPr>
            <p:cNvGrpSpPr/>
            <p:nvPr/>
          </p:nvGrpSpPr>
          <p:grpSpPr>
            <a:xfrm>
              <a:off x="10544" y="267278"/>
              <a:ext cx="28379819" cy="7642791"/>
              <a:chOff x="10544" y="267278"/>
              <a:chExt cx="28379819" cy="7642791"/>
            </a:xfrm>
          </p:grpSpPr>
          <p:sp>
            <p:nvSpPr>
              <p:cNvPr id="74" name="CasellaDiTesto 73">
                <a:extLst>
                  <a:ext uri="{FF2B5EF4-FFF2-40B4-BE49-F238E27FC236}">
                    <a16:creationId xmlns:a16="http://schemas.microsoft.com/office/drawing/2014/main" id="{787BC69E-DF77-5E4E-8215-AA05821DFB87}"/>
                  </a:ext>
                </a:extLst>
              </p:cNvPr>
              <p:cNvSpPr txBox="1"/>
              <p:nvPr/>
            </p:nvSpPr>
            <p:spPr>
              <a:xfrm>
                <a:off x="10544" y="2004996"/>
                <a:ext cx="24435523" cy="4270400"/>
              </a:xfrm>
              <a:prstGeom prst="rect">
                <a:avLst/>
              </a:prstGeom>
              <a:noFill/>
            </p:spPr>
            <p:txBody>
              <a:bodyPr wrap="square" lIns="0" rIns="108000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r>
                  <a:rPr lang="en-US" sz="6600" b="1" dirty="0">
                    <a:solidFill>
                      <a:srgbClr val="D7D8D8"/>
                    </a:solidFill>
                    <a:latin typeface="Avenir Next" panose="020B0503020202020204" pitchFamily="34" charset="0"/>
                    <a:cs typeface="FUTURA MEDIUM" panose="020B0602020204020303" pitchFamily="34" charset="-79"/>
                  </a:rPr>
                  <a:t>CIGUATERA POISONING: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6000" dirty="0">
                    <a:solidFill>
                      <a:srgbClr val="D7D8D8"/>
                    </a:solidFill>
                    <a:latin typeface="Avenir Next" panose="020B0503020202020204" pitchFamily="34" charset="0"/>
                    <a:ea typeface="ADLaM Display" panose="02010000000000000000" pitchFamily="2" charset="77"/>
                    <a:cs typeface="Futura Medium" panose="020B0602020204020303" pitchFamily="34" charset="-79"/>
                  </a:rPr>
                  <a:t>an assessment of the current level of awareness among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6000" dirty="0">
                    <a:solidFill>
                      <a:srgbClr val="D7D8D8"/>
                    </a:solidFill>
                    <a:latin typeface="Avenir Next" panose="020B0503020202020204" pitchFamily="34" charset="0"/>
                    <a:ea typeface="ADLaM Display" panose="02010000000000000000" pitchFamily="2" charset="77"/>
                    <a:cs typeface="Futura Medium" panose="020B0602020204020303" pitchFamily="34" charset="-79"/>
                  </a:rPr>
                  <a:t>islanders and visitors on six Caribbean islands</a:t>
                </a:r>
              </a:p>
            </p:txBody>
          </p:sp>
          <p:pic>
            <p:nvPicPr>
              <p:cNvPr id="83" name="Immagine 82" descr="Immagine che contiene aria aperta, cielo, acqua, nuvola&#10;&#10;Descrizione generata automaticamente">
                <a:extLst>
                  <a:ext uri="{FF2B5EF4-FFF2-40B4-BE49-F238E27FC236}">
                    <a16:creationId xmlns:a16="http://schemas.microsoft.com/office/drawing/2014/main" id="{401F0650-D02A-354C-A9D6-2E36AA7FBA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05" r="24327" b="10796"/>
              <a:stretch/>
            </p:blipFill>
            <p:spPr>
              <a:xfrm>
                <a:off x="21202574" y="267278"/>
                <a:ext cx="7187789" cy="7642791"/>
              </a:xfrm>
              <a:prstGeom prst="ellipse">
                <a:avLst/>
              </a:prstGeom>
              <a:solidFill>
                <a:srgbClr val="2C516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aphicFrame>
        <p:nvGraphicFramePr>
          <p:cNvPr id="30" name="Grafico 29">
            <a:extLst>
              <a:ext uri="{FF2B5EF4-FFF2-40B4-BE49-F238E27FC236}">
                <a16:creationId xmlns:a16="http://schemas.microsoft.com/office/drawing/2014/main" id="{1F53DBE3-5493-9247-A1DC-226DCEDE9C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269339"/>
              </p:ext>
            </p:extLst>
          </p:nvPr>
        </p:nvGraphicFramePr>
        <p:xfrm>
          <a:off x="20576058" y="10948088"/>
          <a:ext cx="4573904" cy="323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32" name="Immagine 31" descr="Immagine che contiene testo, schermata, diagramma, cerchio&#10;&#10;Descrizione generata automaticamente">
            <a:extLst>
              <a:ext uri="{FF2B5EF4-FFF2-40B4-BE49-F238E27FC236}">
                <a16:creationId xmlns:a16="http://schemas.microsoft.com/office/drawing/2014/main" id="{7AA3527C-9867-6149-B9A9-CC83BC2D1E4D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524" r="12174"/>
          <a:stretch/>
        </p:blipFill>
        <p:spPr>
          <a:xfrm>
            <a:off x="25464976" y="10965606"/>
            <a:ext cx="3629283" cy="3271062"/>
          </a:xfrm>
          <a:prstGeom prst="rect">
            <a:avLst/>
          </a:prstGeom>
          <a:solidFill>
            <a:schemeClr val="bg1">
              <a:alpha val="16703"/>
            </a:schemeClr>
          </a:solidFill>
          <a:effectLst>
            <a:outerShdw blurRad="50800" dist="38100" dir="2700000" algn="tl" rotWithShape="0">
              <a:prstClr val="black">
                <a:alpha val="10148"/>
              </a:prstClr>
            </a:outerShdw>
          </a:effectLst>
        </p:spPr>
      </p:pic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98CE9259-7963-4C43-9BE3-C235A4DCA2EB}"/>
              </a:ext>
            </a:extLst>
          </p:cNvPr>
          <p:cNvSpPr txBox="1"/>
          <p:nvPr/>
        </p:nvSpPr>
        <p:spPr>
          <a:xfrm>
            <a:off x="21391244" y="9839993"/>
            <a:ext cx="80741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dirty="0">
                <a:solidFill>
                  <a:srgbClr val="2C5162"/>
                </a:solidFill>
                <a:latin typeface="Avenir Next LT Pro" panose="020B0504020202020204" pitchFamily="34" charset="77"/>
              </a:rPr>
              <a:t>137 responses</a:t>
            </a:r>
          </a:p>
          <a:p>
            <a:pPr algn="ctr"/>
            <a:r>
              <a:rPr lang="en-AU" sz="2400" dirty="0">
                <a:solidFill>
                  <a:srgbClr val="2C5162"/>
                </a:solidFill>
                <a:latin typeface="Avenir Next LT Pro" panose="020B0504020202020204" pitchFamily="34" charset="77"/>
              </a:rPr>
              <a:t>Large heterogeneity in willingness to respond</a:t>
            </a:r>
            <a:endParaRPr lang="it-IT" dirty="0"/>
          </a:p>
        </p:txBody>
      </p:sp>
      <p:pic>
        <p:nvPicPr>
          <p:cNvPr id="31" name="Picture 1" descr="A graph of a number of fish&#10;&#10;Description automatically generated">
            <a:extLst>
              <a:ext uri="{FF2B5EF4-FFF2-40B4-BE49-F238E27FC236}">
                <a16:creationId xmlns:a16="http://schemas.microsoft.com/office/drawing/2014/main" id="{89ED8538-71AF-6440-AD4F-91AE1F73F32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589911" y="14563566"/>
            <a:ext cx="8554962" cy="57677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581"/>
              </a:prstClr>
            </a:outerShdw>
          </a:effec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84BB915-0316-3D49-BD39-D2D6C63F20CA}"/>
              </a:ext>
            </a:extLst>
          </p:cNvPr>
          <p:cNvSpPr txBox="1"/>
          <p:nvPr/>
        </p:nvSpPr>
        <p:spPr>
          <a:xfrm>
            <a:off x="2363638" y="10842976"/>
            <a:ext cx="8542571" cy="102123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0" tIns="180000" rIns="360000" bIns="180000">
            <a:spAutoFit/>
          </a:bodyPr>
          <a:lstStyle/>
          <a:p>
            <a:pPr algn="just"/>
            <a:r>
              <a:rPr lang="en-US" sz="3200" b="1" dirty="0">
                <a:solidFill>
                  <a:srgbClr val="FB7003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Futura Medium" panose="020B0602020204020303" pitchFamily="34" charset="-79"/>
              </a:rPr>
              <a:t>Ciguatera Poisoning (CP) </a:t>
            </a:r>
            <a:r>
              <a:rPr lang="en-US" sz="3200" dirty="0">
                <a:solidFill>
                  <a:srgbClr val="111C4A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Futura Medium" panose="020B0602020204020303" pitchFamily="34" charset="-79"/>
              </a:rPr>
              <a:t>is the most prevalent seafood intoxication globally, caused by ciguatoxins that bioaccumulate in marine food webs and pose significant health risks, including persistent gastrointestinal, cardiovascular, and neurological symptoms. </a:t>
            </a:r>
          </a:p>
          <a:p>
            <a:pPr algn="just"/>
            <a:endParaRPr lang="en-US" sz="3200" dirty="0">
              <a:solidFill>
                <a:srgbClr val="111C4A"/>
              </a:solidFill>
              <a:effectLst/>
              <a:latin typeface="Avenir Next" panose="020B0503020202020204" pitchFamily="34" charset="0"/>
              <a:ea typeface="Times New Roman" panose="02020603050405020304" pitchFamily="18" charset="0"/>
              <a:cs typeface="Futura Medium" panose="020B0602020204020303" pitchFamily="34" charset="-79"/>
            </a:endParaRPr>
          </a:p>
          <a:p>
            <a:pPr algn="just"/>
            <a:endParaRPr lang="en-US" sz="3200" dirty="0">
              <a:solidFill>
                <a:srgbClr val="111C4A"/>
              </a:solidFill>
              <a:latin typeface="Avenir Next" panose="020B0503020202020204" pitchFamily="34" charset="0"/>
              <a:ea typeface="Times New Roman" panose="02020603050405020304" pitchFamily="18" charset="0"/>
              <a:cs typeface="Futura Medium" panose="020B0602020204020303" pitchFamily="34" charset="-79"/>
            </a:endParaRPr>
          </a:p>
          <a:p>
            <a:pPr algn="just"/>
            <a:r>
              <a:rPr lang="en-US" sz="3200" dirty="0">
                <a:solidFill>
                  <a:srgbClr val="111C4A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Futura Medium" panose="020B0602020204020303" pitchFamily="34" charset="-79"/>
              </a:rPr>
              <a:t>Moreover, ciguatoxin presence is found to be intensified by </a:t>
            </a:r>
            <a:r>
              <a:rPr lang="en-US" sz="3200" b="1" dirty="0">
                <a:solidFill>
                  <a:srgbClr val="FB7003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Futura Medium" panose="020B0602020204020303" pitchFamily="34" charset="-79"/>
              </a:rPr>
              <a:t>anthropogenic disturbances</a:t>
            </a:r>
            <a:r>
              <a:rPr lang="en-US" sz="3200" dirty="0">
                <a:solidFill>
                  <a:srgbClr val="111C4A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Futura Medium" panose="020B0602020204020303" pitchFamily="34" charset="-79"/>
              </a:rPr>
              <a:t>.</a:t>
            </a:r>
          </a:p>
          <a:p>
            <a:pPr algn="just"/>
            <a:endParaRPr lang="en-US" sz="3200" dirty="0">
              <a:solidFill>
                <a:srgbClr val="111C4A"/>
              </a:solidFill>
              <a:effectLst/>
              <a:latin typeface="Avenir Next" panose="020B0503020202020204" pitchFamily="34" charset="0"/>
              <a:ea typeface="Times New Roman" panose="02020603050405020304" pitchFamily="18" charset="0"/>
              <a:cs typeface="Futura Medium" panose="020B0602020204020303" pitchFamily="34" charset="-79"/>
            </a:endParaRPr>
          </a:p>
          <a:p>
            <a:pPr algn="just"/>
            <a:endParaRPr lang="en-US" sz="3200" dirty="0">
              <a:solidFill>
                <a:srgbClr val="111C4A"/>
              </a:solidFill>
              <a:latin typeface="Avenir Next" panose="020B0503020202020204" pitchFamily="34" charset="0"/>
              <a:ea typeface="Times New Roman" panose="02020603050405020304" pitchFamily="18" charset="0"/>
              <a:cs typeface="Futura Medium" panose="020B0602020204020303" pitchFamily="34" charset="-79"/>
            </a:endParaRPr>
          </a:p>
          <a:p>
            <a:pPr algn="just"/>
            <a:r>
              <a:rPr lang="en-US" sz="3200" dirty="0">
                <a:solidFill>
                  <a:srgbClr val="111C4A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Futura Medium" panose="020B0602020204020303" pitchFamily="34" charset="-79"/>
              </a:rPr>
              <a:t> Despite such clinical and ecological significance,</a:t>
            </a:r>
          </a:p>
          <a:p>
            <a:pPr algn="just"/>
            <a:r>
              <a:rPr lang="en-US" sz="3200" b="1" dirty="0">
                <a:solidFill>
                  <a:srgbClr val="FB7003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Futura Medium" panose="020B0602020204020303" pitchFamily="34" charset="-79"/>
              </a:rPr>
              <a:t>underreporting</a:t>
            </a:r>
            <a:r>
              <a:rPr lang="en-US" sz="3200" dirty="0">
                <a:solidFill>
                  <a:srgbClr val="111C4A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Futura Medium" panose="020B0602020204020303" pitchFamily="34" charset="-79"/>
              </a:rPr>
              <a:t> rates are high while public awareness of CP remains scarce, particularly in vulnerable coastal communities. </a:t>
            </a:r>
            <a:endParaRPr lang="it-IT" sz="3200" dirty="0">
              <a:solidFill>
                <a:srgbClr val="111C4A"/>
              </a:solidFill>
              <a:effectLst/>
              <a:latin typeface="Avenir Next" panose="020B0503020202020204" pitchFamily="34" charset="0"/>
              <a:ea typeface="Times New Roman" panose="02020603050405020304" pitchFamily="18" charset="0"/>
              <a:cs typeface="Futura Medium" panose="020B0602020204020303" pitchFamily="34" charset="-79"/>
            </a:endParaRPr>
          </a:p>
        </p:txBody>
      </p:sp>
      <p:grpSp>
        <p:nvGrpSpPr>
          <p:cNvPr id="1061" name="Gruppo 1060">
            <a:extLst>
              <a:ext uri="{FF2B5EF4-FFF2-40B4-BE49-F238E27FC236}">
                <a16:creationId xmlns:a16="http://schemas.microsoft.com/office/drawing/2014/main" id="{407EF172-D51D-8344-8CCF-8102E989EF8D}"/>
              </a:ext>
            </a:extLst>
          </p:cNvPr>
          <p:cNvGrpSpPr/>
          <p:nvPr/>
        </p:nvGrpSpPr>
        <p:grpSpPr>
          <a:xfrm>
            <a:off x="499812" y="8387773"/>
            <a:ext cx="28944904" cy="12613281"/>
            <a:chOff x="499812" y="8387773"/>
            <a:chExt cx="28944904" cy="12613281"/>
          </a:xfrm>
        </p:grpSpPr>
        <p:grpSp>
          <p:nvGrpSpPr>
            <p:cNvPr id="1060" name="Gruppo 1059">
              <a:extLst>
                <a:ext uri="{FF2B5EF4-FFF2-40B4-BE49-F238E27FC236}">
                  <a16:creationId xmlns:a16="http://schemas.microsoft.com/office/drawing/2014/main" id="{2937F8D8-B990-6B40-AB1B-E222124C937E}"/>
                </a:ext>
              </a:extLst>
            </p:cNvPr>
            <p:cNvGrpSpPr/>
            <p:nvPr/>
          </p:nvGrpSpPr>
          <p:grpSpPr>
            <a:xfrm>
              <a:off x="10764949" y="9843001"/>
              <a:ext cx="8604056" cy="915450"/>
              <a:chOff x="10764949" y="9843001"/>
              <a:chExt cx="8604056" cy="915450"/>
            </a:xfrm>
          </p:grpSpPr>
          <p:pic>
            <p:nvPicPr>
              <p:cNvPr id="20" name="Picture 2" descr="Questionnaire - Free files and folders icons">
                <a:extLst>
                  <a:ext uri="{FF2B5EF4-FFF2-40B4-BE49-F238E27FC236}">
                    <a16:creationId xmlns:a16="http://schemas.microsoft.com/office/drawing/2014/main" id="{94BCBEB6-FF09-CF4C-818D-B13258604C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53555" y="9843001"/>
                <a:ext cx="915450" cy="915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12B70CB1-FE6A-1144-98B7-A040B57BEBFA}"/>
                  </a:ext>
                </a:extLst>
              </p:cNvPr>
              <p:cNvSpPr txBox="1"/>
              <p:nvPr/>
            </p:nvSpPr>
            <p:spPr>
              <a:xfrm>
                <a:off x="10764949" y="10151746"/>
                <a:ext cx="7138290" cy="461665"/>
              </a:xfrm>
              <a:prstGeom prst="rect">
                <a:avLst/>
              </a:prstGeom>
              <a:solidFill>
                <a:schemeClr val="lt1">
                  <a:alpha val="48282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400" b="1" dirty="0">
                    <a:solidFill>
                      <a:srgbClr val="FCA207"/>
                    </a:solidFill>
                    <a:latin typeface="Avenir Next LT Pro" panose="020B0504020202020204" pitchFamily="34" charset="77"/>
                  </a:rPr>
                  <a:t>Fisherman </a:t>
                </a:r>
                <a:r>
                  <a:rPr lang="en-AU" sz="2400" dirty="0">
                    <a:solidFill>
                      <a:srgbClr val="FCA207"/>
                    </a:solidFill>
                    <a:latin typeface="Avenir Next LT Pro" panose="020B0504020202020204" pitchFamily="34" charset="77"/>
                  </a:rPr>
                  <a:t>|</a:t>
                </a:r>
                <a:r>
                  <a:rPr lang="en-AU" sz="2400" b="1" dirty="0">
                    <a:solidFill>
                      <a:srgbClr val="FCA207"/>
                    </a:solidFill>
                    <a:latin typeface="Avenir Next LT Pro" panose="020B0504020202020204" pitchFamily="34" charset="77"/>
                  </a:rPr>
                  <a:t> non-fisherman locals </a:t>
                </a:r>
                <a:r>
                  <a:rPr lang="en-AU" sz="2400" dirty="0">
                    <a:solidFill>
                      <a:srgbClr val="FCA207"/>
                    </a:solidFill>
                    <a:latin typeface="Avenir Next LT Pro" panose="020B0504020202020204" pitchFamily="34" charset="77"/>
                  </a:rPr>
                  <a:t>|</a:t>
                </a:r>
                <a:r>
                  <a:rPr lang="en-AU" sz="2400" b="1" dirty="0">
                    <a:solidFill>
                      <a:srgbClr val="FCA207"/>
                    </a:solidFill>
                    <a:latin typeface="Avenir Next LT Pro" panose="020B0504020202020204" pitchFamily="34" charset="77"/>
                  </a:rPr>
                  <a:t> tourists</a:t>
                </a:r>
              </a:p>
            </p:txBody>
          </p:sp>
          <p:pic>
            <p:nvPicPr>
              <p:cNvPr id="25" name="Picture 8" descr="Location pinpoint icon. 22936376 PNG">
                <a:extLst>
                  <a:ext uri="{FF2B5EF4-FFF2-40B4-BE49-F238E27FC236}">
                    <a16:creationId xmlns:a16="http://schemas.microsoft.com/office/drawing/2014/main" id="{1DB216B7-9FEA-BE44-ADC9-50F0E4A898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70772" y="9880880"/>
                <a:ext cx="584279" cy="831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55" name="Gruppo 1054">
              <a:extLst>
                <a:ext uri="{FF2B5EF4-FFF2-40B4-BE49-F238E27FC236}">
                  <a16:creationId xmlns:a16="http://schemas.microsoft.com/office/drawing/2014/main" id="{BDF1C784-64A0-7E49-9253-893841642085}"/>
                </a:ext>
              </a:extLst>
            </p:cNvPr>
            <p:cNvGrpSpPr/>
            <p:nvPr/>
          </p:nvGrpSpPr>
          <p:grpSpPr>
            <a:xfrm>
              <a:off x="499812" y="8387773"/>
              <a:ext cx="28944904" cy="12613281"/>
              <a:chOff x="499812" y="8387773"/>
              <a:chExt cx="28944904" cy="12613281"/>
            </a:xfrm>
          </p:grpSpPr>
          <p:grpSp>
            <p:nvGrpSpPr>
              <p:cNvPr id="1049" name="Gruppo 1048">
                <a:extLst>
                  <a:ext uri="{FF2B5EF4-FFF2-40B4-BE49-F238E27FC236}">
                    <a16:creationId xmlns:a16="http://schemas.microsoft.com/office/drawing/2014/main" id="{12E98D7D-FC3C-C846-BE61-22E5745BDAB3}"/>
                  </a:ext>
                </a:extLst>
              </p:cNvPr>
              <p:cNvGrpSpPr/>
              <p:nvPr/>
            </p:nvGrpSpPr>
            <p:grpSpPr>
              <a:xfrm>
                <a:off x="617601" y="8387773"/>
                <a:ext cx="28827115" cy="12613281"/>
                <a:chOff x="617601" y="8387773"/>
                <a:chExt cx="28827115" cy="12613281"/>
              </a:xfrm>
            </p:grpSpPr>
            <p:grpSp>
              <p:nvGrpSpPr>
                <p:cNvPr id="1045" name="Gruppo 1044">
                  <a:extLst>
                    <a:ext uri="{FF2B5EF4-FFF2-40B4-BE49-F238E27FC236}">
                      <a16:creationId xmlns:a16="http://schemas.microsoft.com/office/drawing/2014/main" id="{D6392D84-596F-6D45-960F-478100501888}"/>
                    </a:ext>
                  </a:extLst>
                </p:cNvPr>
                <p:cNvGrpSpPr/>
                <p:nvPr/>
              </p:nvGrpSpPr>
              <p:grpSpPr>
                <a:xfrm>
                  <a:off x="617601" y="8387773"/>
                  <a:ext cx="28827115" cy="12613281"/>
                  <a:chOff x="617601" y="8387773"/>
                  <a:chExt cx="28827115" cy="12613281"/>
                </a:xfrm>
              </p:grpSpPr>
              <p:sp>
                <p:nvSpPr>
                  <p:cNvPr id="96" name="Rettangolo con un angolo ritagliato 95">
                    <a:extLst>
                      <a:ext uri="{FF2B5EF4-FFF2-40B4-BE49-F238E27FC236}">
                        <a16:creationId xmlns:a16="http://schemas.microsoft.com/office/drawing/2014/main" id="{AEBE81C5-B0F9-7E41-A1BA-74D5D8275D88}"/>
                      </a:ext>
                    </a:extLst>
                  </p:cNvPr>
                  <p:cNvSpPr/>
                  <p:nvPr/>
                </p:nvSpPr>
                <p:spPr>
                  <a:xfrm flipH="1">
                    <a:off x="19369005" y="8387773"/>
                    <a:ext cx="10075711" cy="12593972"/>
                  </a:xfrm>
                  <a:prstGeom prst="snip1Rect">
                    <a:avLst>
                      <a:gd name="adj" fmla="val 24525"/>
                    </a:avLst>
                  </a:prstGeom>
                  <a:solidFill>
                    <a:srgbClr val="618F9C">
                      <a:alpha val="23373"/>
                    </a:srgbClr>
                  </a:solidFill>
                  <a:ln>
                    <a:solidFill>
                      <a:srgbClr val="2C516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:endParaRPr lang="en-US" sz="3200" b="0" i="1" dirty="0">
                      <a:solidFill>
                        <a:srgbClr val="111C4A"/>
                      </a:solidFill>
                      <a:latin typeface="Futura Medium" panose="020B0602020204020303" pitchFamily="34" charset="-79"/>
                      <a:cs typeface="Futura Medium" panose="020B0602020204020303" pitchFamily="34" charset="-79"/>
                    </a:endParaRPr>
                  </a:p>
                </p:txBody>
              </p:sp>
              <p:grpSp>
                <p:nvGrpSpPr>
                  <p:cNvPr id="1044" name="Gruppo 1043">
                    <a:extLst>
                      <a:ext uri="{FF2B5EF4-FFF2-40B4-BE49-F238E27FC236}">
                        <a16:creationId xmlns:a16="http://schemas.microsoft.com/office/drawing/2014/main" id="{1C490933-7613-A444-9FC7-402D51AA6084}"/>
                      </a:ext>
                    </a:extLst>
                  </p:cNvPr>
                  <p:cNvGrpSpPr/>
                  <p:nvPr/>
                </p:nvGrpSpPr>
                <p:grpSpPr>
                  <a:xfrm>
                    <a:off x="617601" y="8399711"/>
                    <a:ext cx="18813119" cy="12601343"/>
                    <a:chOff x="617601" y="8399711"/>
                    <a:chExt cx="18813119" cy="12601343"/>
                  </a:xfrm>
                </p:grpSpPr>
                <p:sp>
                  <p:nvSpPr>
                    <p:cNvPr id="89" name="Rettangolo con un angolo ritagliato 88">
                      <a:extLst>
                        <a:ext uri="{FF2B5EF4-FFF2-40B4-BE49-F238E27FC236}">
                          <a16:creationId xmlns:a16="http://schemas.microsoft.com/office/drawing/2014/main" id="{E8A69D5D-3D1D-8F4C-B51C-C0A97C8EF4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7601" y="8399711"/>
                      <a:ext cx="10271658" cy="12542564"/>
                    </a:xfrm>
                    <a:prstGeom prst="snip1Rect">
                      <a:avLst>
                        <a:gd name="adj" fmla="val 23671"/>
                      </a:avLst>
                    </a:prstGeom>
                    <a:solidFill>
                      <a:srgbClr val="618F9C">
                        <a:alpha val="23000"/>
                      </a:srgbClr>
                    </a:solidFill>
                    <a:ln>
                      <a:solidFill>
                        <a:srgbClr val="2C51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i="1" dirty="0"/>
                    </a:p>
                  </p:txBody>
                </p:sp>
                <p:pic>
                  <p:nvPicPr>
                    <p:cNvPr id="1043" name="Immagine 1042" descr="Immagine che contiene testo, mappa&#10;&#10;Descrizione generata automaticamente">
                      <a:extLst>
                        <a:ext uri="{FF2B5EF4-FFF2-40B4-BE49-F238E27FC236}">
                          <a16:creationId xmlns:a16="http://schemas.microsoft.com/office/drawing/2014/main" id="{0D4F0505-7CA3-A44B-96DE-2CA13D7FCB2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10865886" y="10853662"/>
                      <a:ext cx="8564834" cy="10147392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50" name="Freccia destra con strisce 49">
                  <a:extLst>
                    <a:ext uri="{FF2B5EF4-FFF2-40B4-BE49-F238E27FC236}">
                      <a16:creationId xmlns:a16="http://schemas.microsoft.com/office/drawing/2014/main" id="{0BEB4C74-C961-9745-B8EE-1FF139348EBF}"/>
                    </a:ext>
                  </a:extLst>
                </p:cNvPr>
                <p:cNvSpPr/>
                <p:nvPr/>
              </p:nvSpPr>
              <p:spPr>
                <a:xfrm rot="5400000" flipV="1">
                  <a:off x="14361465" y="15505140"/>
                  <a:ext cx="10088461" cy="832071"/>
                </a:xfrm>
                <a:prstGeom prst="stripedRightArrow">
                  <a:avLst>
                    <a:gd name="adj1" fmla="val 99830"/>
                    <a:gd name="adj2" fmla="val 61367"/>
                  </a:avLst>
                </a:prstGeom>
                <a:gradFill flip="none" rotWithShape="1">
                  <a:gsLst>
                    <a:gs pos="0">
                      <a:srgbClr val="009AB6"/>
                    </a:gs>
                    <a:gs pos="55000">
                      <a:srgbClr val="FACA9E">
                        <a:alpha val="74841"/>
                      </a:srgbClr>
                    </a:gs>
                    <a:gs pos="100000">
                      <a:srgbClr val="FACA9E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en-AU" sz="3479" i="1" dirty="0">
                      <a:latin typeface="Avenir Next LT Pro" panose="020B0504020202020204" pitchFamily="34" charset="77"/>
                    </a:rPr>
                    <a:t>Awareness gradient decreases </a:t>
                  </a:r>
                </a:p>
              </p:txBody>
            </p:sp>
          </p:grpSp>
          <p:pic>
            <p:nvPicPr>
              <p:cNvPr id="1051" name="Picture 6" descr="Human Heart Icon. Black Vector Grafica di Turan Chowdhury · Creative Fabrica">
                <a:extLst>
                  <a:ext uri="{FF2B5EF4-FFF2-40B4-BE49-F238E27FC236}">
                    <a16:creationId xmlns:a16="http://schemas.microsoft.com/office/drawing/2014/main" id="{8C2568CA-7922-9044-B10B-086B049A9F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56" t="4391" r="12855" b="6746"/>
              <a:stretch/>
            </p:blipFill>
            <p:spPr bwMode="auto">
              <a:xfrm>
                <a:off x="672350" y="11601174"/>
                <a:ext cx="2029099" cy="1764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2" name="Picture 8" descr="Free Vectors | Waste oil">
                <a:extLst>
                  <a:ext uri="{FF2B5EF4-FFF2-40B4-BE49-F238E27FC236}">
                    <a16:creationId xmlns:a16="http://schemas.microsoft.com/office/drawing/2014/main" id="{7AF7FEE8-9F4F-964A-929C-A372342A5E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812" y="15042296"/>
                <a:ext cx="2282624" cy="2282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4" name="Picture 12" descr="Customer, tracking, tracking customers, user, vision icon - Download on  Iconfinder">
                <a:extLst>
                  <a:ext uri="{FF2B5EF4-FFF2-40B4-BE49-F238E27FC236}">
                    <a16:creationId xmlns:a16="http://schemas.microsoft.com/office/drawing/2014/main" id="{3A67E04F-F995-864B-B28B-155D39DBE4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166" y="18633866"/>
                <a:ext cx="1529502" cy="1529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56" name="Picture 14" descr="Target PNG transparent image download, size: 1000x1000px">
            <a:extLst>
              <a:ext uri="{FF2B5EF4-FFF2-40B4-BE49-F238E27FC236}">
                <a16:creationId xmlns:a16="http://schemas.microsoft.com/office/drawing/2014/main" id="{26D8C0DE-76BC-A04B-86DF-8EB01B59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03" y="20901076"/>
            <a:ext cx="3040357" cy="279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33255C17-E6FD-ED4D-8F63-A82DC5613224}"/>
              </a:ext>
            </a:extLst>
          </p:cNvPr>
          <p:cNvSpPr txBox="1"/>
          <p:nvPr/>
        </p:nvSpPr>
        <p:spPr>
          <a:xfrm>
            <a:off x="25985970" y="8454094"/>
            <a:ext cx="29159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000" b="1" dirty="0">
                <a:solidFill>
                  <a:srgbClr val="111C4A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Visuals </a:t>
            </a:r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82AA45FF-1A3E-074B-91A4-11ECC0409F55}"/>
              </a:ext>
            </a:extLst>
          </p:cNvPr>
          <p:cNvSpPr txBox="1"/>
          <p:nvPr/>
        </p:nvSpPr>
        <p:spPr>
          <a:xfrm>
            <a:off x="889398" y="8751184"/>
            <a:ext cx="4864032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n-US" sz="6000" b="1" dirty="0">
                <a:solidFill>
                  <a:srgbClr val="111C4A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Introduction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1AAD9007-81ED-D44E-837D-86009661DE61}"/>
              </a:ext>
            </a:extLst>
          </p:cNvPr>
          <p:cNvSpPr txBox="1"/>
          <p:nvPr/>
        </p:nvSpPr>
        <p:spPr>
          <a:xfrm>
            <a:off x="7565231" y="6915169"/>
            <a:ext cx="15144750" cy="745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200" i="1" dirty="0">
                <a:solidFill>
                  <a:srgbClr val="D7D8D8"/>
                </a:solidFill>
                <a:latin typeface="Futura Medium" panose="020B0602020204020303" pitchFamily="34" charset="-79"/>
                <a:ea typeface="Calibri" panose="020F0502020204030204" pitchFamily="34" charset="0"/>
                <a:cs typeface="Futura Medium" panose="020B0602020204020303" pitchFamily="34" charset="-79"/>
              </a:rPr>
              <a:t>Morsella A., </a:t>
            </a:r>
            <a:r>
              <a:rPr lang="it-IT" sz="3200" i="1" dirty="0" err="1">
                <a:solidFill>
                  <a:srgbClr val="D7D8D8"/>
                </a:solidFill>
                <a:latin typeface="Futura Medium" panose="020B0602020204020303" pitchFamily="34" charset="-79"/>
                <a:ea typeface="Calibri" panose="020F0502020204030204" pitchFamily="34" charset="0"/>
                <a:cs typeface="Futura Medium" panose="020B0602020204020303" pitchFamily="34" charset="-79"/>
              </a:rPr>
              <a:t>Perilli</a:t>
            </a:r>
            <a:r>
              <a:rPr lang="it-IT" sz="3200" i="1" dirty="0">
                <a:solidFill>
                  <a:srgbClr val="D7D8D8"/>
                </a:solidFill>
                <a:latin typeface="Futura Medium" panose="020B0602020204020303" pitchFamily="34" charset="-79"/>
                <a:ea typeface="Calibri" panose="020F0502020204030204" pitchFamily="34" charset="0"/>
                <a:cs typeface="Futura Medium" panose="020B0602020204020303" pitchFamily="34" charset="-79"/>
              </a:rPr>
              <a:t> A., Ricciardi </a:t>
            </a:r>
            <a:r>
              <a:rPr lang="it-IT" sz="3200" i="1" dirty="0" err="1">
                <a:solidFill>
                  <a:srgbClr val="D7D8D8"/>
                </a:solidFill>
                <a:latin typeface="Futura Medium" panose="020B0602020204020303" pitchFamily="34" charset="-79"/>
                <a:ea typeface="Calibri" panose="020F0502020204030204" pitchFamily="34" charset="0"/>
                <a:cs typeface="Futura Medium" panose="020B0602020204020303" pitchFamily="34" charset="-79"/>
              </a:rPr>
              <a:t>W</a:t>
            </a:r>
            <a:r>
              <a:rPr lang="it-IT" sz="3200" i="1" dirty="0">
                <a:solidFill>
                  <a:srgbClr val="D7D8D8"/>
                </a:solidFill>
                <a:latin typeface="Futura Medium" panose="020B0602020204020303" pitchFamily="34" charset="-79"/>
                <a:ea typeface="Calibri" panose="020F0502020204030204" pitchFamily="34" charset="0"/>
                <a:cs typeface="Futura Medium" panose="020B0602020204020303" pitchFamily="34" charset="-79"/>
              </a:rPr>
              <a:t>., </a:t>
            </a:r>
            <a:r>
              <a:rPr lang="it-IT" sz="3200" i="1" dirty="0" err="1">
                <a:solidFill>
                  <a:srgbClr val="D7D8D8"/>
                </a:solidFill>
                <a:latin typeface="Futura Medium" panose="020B0602020204020303" pitchFamily="34" charset="-79"/>
                <a:ea typeface="Calibri" panose="020F0502020204030204" pitchFamily="34" charset="0"/>
                <a:cs typeface="Futura Medium" panose="020B0602020204020303" pitchFamily="34" charset="-79"/>
              </a:rPr>
              <a:t>Cadeddu</a:t>
            </a:r>
            <a:r>
              <a:rPr lang="it-IT" sz="3200" i="1" dirty="0">
                <a:solidFill>
                  <a:srgbClr val="D7D8D8"/>
                </a:solidFill>
                <a:latin typeface="Futura Medium" panose="020B0602020204020303" pitchFamily="34" charset="-79"/>
                <a:ea typeface="Calibri" panose="020F0502020204030204" pitchFamily="34" charset="0"/>
                <a:cs typeface="Futura Medium" panose="020B0602020204020303" pitchFamily="34" charset="-79"/>
              </a:rPr>
              <a:t> C.</a:t>
            </a:r>
            <a:endParaRPr lang="it-IT" sz="3600" i="1" dirty="0">
              <a:solidFill>
                <a:srgbClr val="D7D8D8"/>
              </a:solidFill>
              <a:latin typeface="Futura Medium" panose="020B0602020204020303" pitchFamily="34" charset="-79"/>
              <a:ea typeface="Calibri" panose="020F050202020403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99918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2547</TotalTime>
  <Words>543</Words>
  <Application>Microsoft Macintosh PowerPoint</Application>
  <PresentationFormat>Personalizzato</PresentationFormat>
  <Paragraphs>78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10" baseType="lpstr">
      <vt:lpstr>Abadi</vt:lpstr>
      <vt:lpstr>Arial</vt:lpstr>
      <vt:lpstr>Avenir Next</vt:lpstr>
      <vt:lpstr>Avenir Next LT Pro</vt:lpstr>
      <vt:lpstr>Calibri</vt:lpstr>
      <vt:lpstr>Calibri Light</vt:lpstr>
      <vt:lpstr>Futura Medium</vt:lpstr>
      <vt:lpstr>Times New Roman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645</dc:creator>
  <cp:lastModifiedBy>645</cp:lastModifiedBy>
  <cp:revision>73</cp:revision>
  <dcterms:created xsi:type="dcterms:W3CDTF">2025-03-04T10:11:13Z</dcterms:created>
  <dcterms:modified xsi:type="dcterms:W3CDTF">2025-05-27T08:55:03Z</dcterms:modified>
</cp:coreProperties>
</file>