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147476895" r:id="rId3"/>
    <p:sldId id="2147476896" r:id="rId4"/>
    <p:sldId id="2147476898" r:id="rId5"/>
    <p:sldId id="2147476899" r:id="rId6"/>
    <p:sldId id="2147476901" r:id="rId7"/>
    <p:sldId id="2147476902" r:id="rId8"/>
    <p:sldId id="2147476903" r:id="rId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/>
    <p:restoredTop sz="94658"/>
  </p:normalViewPr>
  <p:slideViewPr>
    <p:cSldViewPr snapToGrid="0">
      <p:cViewPr varScale="1">
        <p:scale>
          <a:sx n="116" d="100"/>
          <a:sy n="116" d="100"/>
        </p:scale>
        <p:origin x="2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209FA-57EC-044B-B242-43A47318322C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68C9C-F064-4C4C-BB50-CFBBEEA1B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30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ED5992-4071-B2C3-5A56-E1CE5AAE7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189EFF4-D251-80B3-1523-ADE43A9A8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5FA1A5-AF26-D03B-C5DB-311B293B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B186EA-20FE-A129-FD5E-63CBFA0E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C6867D-E858-DED4-AAE2-3352789E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6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0DD36-E171-83F5-5111-E71AF450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2C2CD0-FCE7-AE93-1D97-A1C278DB2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E9CA08-960B-2763-4AC1-4793DBA1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9A4141-F70B-34AA-4991-692E3556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9B69A9-8B5A-3C49-1670-643704EC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6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FD7E9B2-AC13-C72A-C737-0A91DE3E0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8236DC-23B2-71B2-A42D-8CF9F6FE0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F4B07-F49D-49D2-87E3-7F62303F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6852DE-2229-B3BD-50F8-B7E11678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5930C1-5595-A347-0AC0-FBB3D646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74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1F0F2-289B-CCB0-5485-CBAAB37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E5433D-234E-DE69-467C-195C82DE2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864525-1161-3904-8A76-80B9BEFDB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6F488A-C6D0-64E1-D6FD-128D01C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B36994-EF0B-7D45-321D-BA911CA3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57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B98151-5236-33BC-D6B7-CD90F45A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FF70CF-E267-EA7D-E8C7-1D5969473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DFA079-A6A6-2669-0347-801D3275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0934AC-8E27-BD3D-81B5-7A74B982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182C20-3004-A717-D413-18E74082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7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5AC711-2E4F-B4AD-87CA-57E2E323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5E84B2-BFA5-F34E-BA76-0ACF0348A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327E32-005B-42C1-3132-F57CF628F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9E09300-E561-DE4E-4282-AC0E4E7A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3ADA90A-BDCF-9F82-2520-4ED41E72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E7D0F62-1493-67E9-5C5C-11C3023C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59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15EC3-3AEC-77A1-9ECE-9F9BF1D2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4CC8CD-0AFD-2718-0CBD-290AA918A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688B0D6-A57C-4FD7-59B1-67343C06A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FB58275-68DD-FE12-DB95-6D42454C2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0DD0CDF-6D28-7C40-C7DB-DF284637A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80A302-A3E9-E1F1-81D5-44B54FE3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6CDB49D-734C-1FC1-E6F3-9646F1B7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57CA662-D385-5BE5-89A7-0459C0A2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25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B4CEBC-0CE3-DAFF-31B1-35BEC1E5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32BDF1A-34A7-76EC-DE5B-36AE9D68E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3C44CE5-10EE-10A0-28D5-5EF8F988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91DE21-D390-4947-ADCC-68F0646D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37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9D0ECC-8FDD-4CEE-ACB1-46E2D800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FA0E5A1-C59A-E986-92FB-4DAB1196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AB2AF3-487E-66BB-B93C-259E05E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17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135DA-512A-85CD-ECE4-A2162274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9521E3-E5A0-508B-5BFE-DBF60C04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919C6B7-78BD-232D-0F7B-EFCD9EBA4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6B0A77-CCC9-99B3-8339-3B8F5260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3D0E51-F368-F82F-BB5F-E70B966B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178C72-B639-77A4-0591-B796D210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32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84C3AC-195A-CA37-318A-4AF0082F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3D1B4E4-321D-88C2-40E2-9E19AD58F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6DC00F-D6B4-7BDE-8093-773A4E62F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C333B6-E14C-6087-2CCE-AC7D6720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52DC7-B267-AF77-2EC5-3D49049C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2072E6-7DC9-D0AC-ACF7-C06769F9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68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ACB9D4F-F14A-4924-3659-87B2B79A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A56FC4-9913-0BB3-E35B-F4CB93F71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F6DDE5-C3F2-4BD7-B040-A9B368D8A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5A097-B230-734C-B570-9D092C1E59DB}" type="datetimeFigureOut">
              <a:rPr kumimoji="1" lang="ja-JP" altLang="en-US" smtClean="0"/>
              <a:t>2025/5/31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C197A1-E015-53F0-2DCA-3DF0A1183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A25ACD-5BE9-131F-D5EF-C77EED4A4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3B689B-4E55-0D47-9F11-BF88CC30B3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61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10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EA9CCB-6B65-1163-CA32-449D12F96CF9}"/>
              </a:ext>
            </a:extLst>
          </p:cNvPr>
          <p:cNvSpPr txBox="1"/>
          <p:nvPr/>
        </p:nvSpPr>
        <p:spPr>
          <a:xfrm>
            <a:off x="236863" y="1086204"/>
            <a:ext cx="86702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kern="1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Times New Roman (本文のフォント - コンプレ"/>
              </a:rPr>
              <a:t>Settling and </a:t>
            </a:r>
            <a:r>
              <a:rPr lang="en-US" altLang="ja-JP" sz="2800" b="1" kern="100" dirty="0" err="1"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Times New Roman (本文のフォント - コンプレ"/>
              </a:rPr>
              <a:t>alon</a:t>
            </a:r>
            <a:r>
              <a:rPr lang="en-US" altLang="ja-JP" sz="2800" b="1" kern="1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Times New Roman (本文のフォント - コンプレ"/>
              </a:rPr>
              <a:t>-isopycnal subduction of small microplastics</a:t>
            </a:r>
          </a:p>
          <a:p>
            <a:pPr algn="ctr"/>
            <a:r>
              <a:rPr lang="en-US" altLang="ja-JP" sz="2800" b="1" kern="100" dirty="0"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Times New Roman (本文のフォント - コンプレ"/>
              </a:rPr>
              <a:t> into the intermediate layer of the North Pacific</a:t>
            </a:r>
            <a:endParaRPr lang="ja-JP" altLang="ja-JP" sz="2800" b="1" kern="100">
              <a:effectLst/>
              <a:latin typeface="Times New Roman" panose="02020603050405020304" pitchFamily="18" charset="0"/>
              <a:ea typeface="ＭＳ 明朝" panose="02020609040205080304" pitchFamily="49" charset="-128"/>
              <a:cs typeface="Times New Roman (本文のフォント - コンプレ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F5785C-7EC4-1B89-B726-699F4AB9A01E}"/>
              </a:ext>
            </a:extLst>
          </p:cNvPr>
          <p:cNvSpPr txBox="1"/>
          <p:nvPr/>
        </p:nvSpPr>
        <p:spPr>
          <a:xfrm>
            <a:off x="1928553" y="3865418"/>
            <a:ext cx="5660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Atsuhiko ISOBE &amp; Mao KURODA</a:t>
            </a:r>
          </a:p>
          <a:p>
            <a:pPr algn="ctr"/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Institute for Applied Mechanics</a:t>
            </a:r>
          </a:p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Kyushu University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3BC9D8A-1194-A6D4-57DD-4C451C06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27" y="4481002"/>
            <a:ext cx="1105714" cy="18286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2DB094-AB77-E867-23F7-7E335F72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74" y="4723497"/>
            <a:ext cx="1858326" cy="173646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2CB7A1-D243-B2CD-190D-F88D0DB02F65}"/>
              </a:ext>
            </a:extLst>
          </p:cNvPr>
          <p:cNvSpPr txBox="1"/>
          <p:nvPr/>
        </p:nvSpPr>
        <p:spPr>
          <a:xfrm>
            <a:off x="1246909" y="6444317"/>
            <a:ext cx="719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Kuroda, Isobe,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Hagita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Uchida (Env. Sci&amp; Tech.,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revision)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3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ゲームの画面&#10;&#10;AI 生成コンテンツは誤りを含む可能性があります。">
            <a:extLst>
              <a:ext uri="{FF2B5EF4-FFF2-40B4-BE49-F238E27FC236}">
                <a16:creationId xmlns:a16="http://schemas.microsoft.com/office/drawing/2014/main" id="{4AB8EBCA-95D3-71F7-4B17-3374CDEF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92" y="763748"/>
            <a:ext cx="4762500" cy="5397500"/>
          </a:xfrm>
          <a:prstGeom prst="rect">
            <a:avLst/>
          </a:prstGeom>
        </p:spPr>
      </p:pic>
      <p:pic>
        <p:nvPicPr>
          <p:cNvPr id="5" name="図 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7CE876EE-6864-4328-A250-0AC2F78B4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98" y="114951"/>
            <a:ext cx="1955909" cy="20837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431480-A6AD-C035-4106-66D63C1CF27F}"/>
              </a:ext>
            </a:extLst>
          </p:cNvPr>
          <p:cNvSpPr txBox="1"/>
          <p:nvPr/>
        </p:nvSpPr>
        <p:spPr>
          <a:xfrm>
            <a:off x="4630189" y="2578075"/>
            <a:ext cx="451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elvetica" pitchFamily="2" charset="0"/>
              </a:rPr>
              <a:t>Niskin bottles (8L×2 = 16L/each depth)</a:t>
            </a:r>
            <a:endParaRPr lang="en-US" altLang="ja-JP" b="1" dirty="0">
              <a:latin typeface="Helvetica" pitchFamily="2" charset="0"/>
            </a:endParaRPr>
          </a:p>
          <a:p>
            <a:r>
              <a:rPr kumimoji="1" lang="en-US" altLang="ja-JP" b="1" dirty="0">
                <a:latin typeface="Helvetica" pitchFamily="2" charset="0"/>
              </a:rPr>
              <a:t>Sta. 1+ Sta. 2 + Sta. 3 = 48L</a:t>
            </a:r>
          </a:p>
        </p:txBody>
      </p:sp>
      <p:pic>
        <p:nvPicPr>
          <p:cNvPr id="10" name="図 9" descr="テーブルの上に置かれたワインボトルとワイングラ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0038012-C121-C8BF-D976-B65427790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179" y="4177732"/>
            <a:ext cx="2867892" cy="241987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6D8E98-2BC5-CBF2-CF0D-3BE49FBBEBEF}"/>
              </a:ext>
            </a:extLst>
          </p:cNvPr>
          <p:cNvSpPr txBox="1"/>
          <p:nvPr/>
        </p:nvSpPr>
        <p:spPr>
          <a:xfrm>
            <a:off x="4572000" y="3326738"/>
            <a:ext cx="441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3189"/>
            <a:r>
              <a:rPr lang="en-US" altLang="ja-JP" sz="1800" b="1" spc="70" dirty="0">
                <a:latin typeface="Helvetica" pitchFamily="2" charset="0"/>
                <a:cs typeface="Arial" panose="020B0604020202020204" pitchFamily="34" charset="0"/>
              </a:rPr>
              <a:t>12 layers (0,</a:t>
            </a:r>
            <a:r>
              <a:rPr lang="en-US" altLang="ja-JP" sz="1800" b="1" spc="-5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70" dirty="0">
                <a:latin typeface="Helvetica" pitchFamily="2" charset="0"/>
                <a:cs typeface="Arial" panose="020B0604020202020204" pitchFamily="34" charset="0"/>
              </a:rPr>
              <a:t>10,</a:t>
            </a:r>
            <a:r>
              <a:rPr lang="en-US" altLang="ja-JP" sz="1800" b="1" spc="-35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70" dirty="0">
                <a:latin typeface="Helvetica" pitchFamily="2" charset="0"/>
                <a:cs typeface="Arial" panose="020B0604020202020204" pitchFamily="34" charset="0"/>
              </a:rPr>
              <a:t>20,</a:t>
            </a:r>
            <a:r>
              <a:rPr lang="en-US" altLang="ja-JP" sz="1800" b="1" spc="-55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70" dirty="0">
                <a:latin typeface="Helvetica" pitchFamily="2" charset="0"/>
                <a:cs typeface="Arial" panose="020B0604020202020204" pitchFamily="34" charset="0"/>
              </a:rPr>
              <a:t>30,</a:t>
            </a:r>
            <a:r>
              <a:rPr lang="en-US" altLang="ja-JP" sz="1800" b="1" spc="-35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45" dirty="0">
                <a:latin typeface="Helvetica" pitchFamily="2" charset="0"/>
                <a:cs typeface="Arial" panose="020B0604020202020204" pitchFamily="34" charset="0"/>
              </a:rPr>
              <a:t>50,</a:t>
            </a:r>
            <a:r>
              <a:rPr lang="en-US" altLang="ja-JP" sz="1800" b="1" spc="65" dirty="0">
                <a:latin typeface="Helvetica" pitchFamily="2" charset="0"/>
                <a:cs typeface="Arial" panose="020B0604020202020204" pitchFamily="34" charset="0"/>
              </a:rPr>
              <a:t>100,</a:t>
            </a:r>
            <a:r>
              <a:rPr lang="en-US" altLang="ja-JP" sz="1800" b="1" spc="-3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65" dirty="0">
                <a:latin typeface="Helvetica" pitchFamily="2" charset="0"/>
                <a:cs typeface="Arial" panose="020B0604020202020204" pitchFamily="34" charset="0"/>
              </a:rPr>
              <a:t>150,</a:t>
            </a:r>
            <a:r>
              <a:rPr lang="en-US" altLang="ja-JP" sz="1800" b="1" spc="-3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65" dirty="0">
                <a:latin typeface="Helvetica" pitchFamily="2" charset="0"/>
                <a:cs typeface="Arial" panose="020B0604020202020204" pitchFamily="34" charset="0"/>
              </a:rPr>
              <a:t>200,</a:t>
            </a:r>
            <a:r>
              <a:rPr lang="en-US" altLang="ja-JP" sz="1800" b="1" spc="-45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45" dirty="0">
                <a:latin typeface="Helvetica" pitchFamily="2" charset="0"/>
                <a:cs typeface="Arial" panose="020B0604020202020204" pitchFamily="34" charset="0"/>
              </a:rPr>
              <a:t>400,</a:t>
            </a:r>
            <a:r>
              <a:rPr lang="en-US" altLang="ja-JP" b="1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60" dirty="0">
                <a:latin typeface="Helvetica" pitchFamily="2" charset="0"/>
                <a:cs typeface="Arial" panose="020B0604020202020204" pitchFamily="34" charset="0"/>
              </a:rPr>
              <a:t>600,</a:t>
            </a:r>
            <a:r>
              <a:rPr lang="en-US" altLang="ja-JP" sz="1800" b="1" spc="-4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60" dirty="0">
                <a:latin typeface="Helvetica" pitchFamily="2" charset="0"/>
                <a:cs typeface="Arial" panose="020B0604020202020204" pitchFamily="34" charset="0"/>
              </a:rPr>
              <a:t>800,</a:t>
            </a:r>
            <a:r>
              <a:rPr lang="en-US" altLang="ja-JP" sz="1800" b="1" spc="-3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55" dirty="0">
                <a:latin typeface="Helvetica" pitchFamily="2" charset="0"/>
                <a:cs typeface="Arial" panose="020B0604020202020204" pitchFamily="34" charset="0"/>
              </a:rPr>
              <a:t>1000</a:t>
            </a:r>
            <a:r>
              <a:rPr lang="en-US" altLang="ja-JP" sz="1800" b="1" spc="-2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ja-JP" sz="1800" b="1" spc="80" dirty="0">
                <a:latin typeface="Helvetica" pitchFamily="2" charset="0"/>
                <a:cs typeface="Arial" panose="020B0604020202020204" pitchFamily="34" charset="0"/>
              </a:rPr>
              <a:t>m)</a:t>
            </a:r>
            <a:endParaRPr lang="ja-JP" altLang="en-US" b="1">
              <a:latin typeface="Helvetica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AB70F2-B1C2-683F-2232-80C212FDBEE4}"/>
              </a:ext>
            </a:extLst>
          </p:cNvPr>
          <p:cNvSpPr txBox="1"/>
          <p:nvPr/>
        </p:nvSpPr>
        <p:spPr>
          <a:xfrm>
            <a:off x="4630189" y="2157577"/>
            <a:ext cx="35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>
                <a:latin typeface="Helvetica" pitchFamily="2" charset="0"/>
              </a:rPr>
              <a:t>Umitaka</a:t>
            </a:r>
            <a:r>
              <a:rPr kumimoji="1" lang="en-US" altLang="ja-JP" b="1" dirty="0">
                <a:latin typeface="Helvetica" pitchFamily="2" charset="0"/>
              </a:rPr>
              <a:t>-maru (TUMSAT)</a:t>
            </a:r>
            <a:endParaRPr kumimoji="1" lang="ja-JP" altLang="en-US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6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00AA44-4553-9D52-2BF7-9213DAD917D1}"/>
              </a:ext>
            </a:extLst>
          </p:cNvPr>
          <p:cNvSpPr/>
          <p:nvPr/>
        </p:nvSpPr>
        <p:spPr>
          <a:xfrm>
            <a:off x="236611" y="5993990"/>
            <a:ext cx="4383993" cy="5356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]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E295D6-39A5-68C8-7B42-063B797F9228}"/>
              </a:ext>
            </a:extLst>
          </p:cNvPr>
          <p:cNvSpPr/>
          <p:nvPr/>
        </p:nvSpPr>
        <p:spPr>
          <a:xfrm>
            <a:off x="236611" y="4826082"/>
            <a:ext cx="4383993" cy="94434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37C405-CC1C-D430-323D-F182B7BD136A}"/>
              </a:ext>
            </a:extLst>
          </p:cNvPr>
          <p:cNvSpPr/>
          <p:nvPr/>
        </p:nvSpPr>
        <p:spPr>
          <a:xfrm>
            <a:off x="251767" y="2725582"/>
            <a:ext cx="4383993" cy="94434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E80E4E-0A1F-EB8D-566B-F06CBB0A7176}"/>
              </a:ext>
            </a:extLst>
          </p:cNvPr>
          <p:cNvSpPr/>
          <p:nvPr/>
        </p:nvSpPr>
        <p:spPr>
          <a:xfrm>
            <a:off x="206447" y="189984"/>
            <a:ext cx="8731105" cy="633692"/>
          </a:xfrm>
          <a:prstGeom prst="rect">
            <a:avLst/>
          </a:prstGeom>
          <a:solidFill>
            <a:srgbClr val="849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F13994-D715-BEE8-658E-D9EC9C1037AE}"/>
              </a:ext>
            </a:extLst>
          </p:cNvPr>
          <p:cNvSpPr txBox="1"/>
          <p:nvPr/>
        </p:nvSpPr>
        <p:spPr>
          <a:xfrm>
            <a:off x="2376133" y="174766"/>
            <a:ext cx="457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elvetica" pitchFamily="2" charset="0"/>
              </a:rPr>
              <a:t>Samling &amp; analyzing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C80117-FD08-3B63-E21A-4C5B564F38C6}"/>
              </a:ext>
            </a:extLst>
          </p:cNvPr>
          <p:cNvSpPr txBox="1"/>
          <p:nvPr/>
        </p:nvSpPr>
        <p:spPr>
          <a:xfrm>
            <a:off x="309219" y="4987187"/>
            <a:ext cx="426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Helvetica" pitchFamily="2" charset="0"/>
              </a:rPr>
              <a:t>Two-step digestion</a:t>
            </a:r>
            <a:r>
              <a:rPr lang="en-US" altLang="ja-JP" sz="1400" b="1" dirty="0">
                <a:latin typeface="Helvetica" pitchFamily="2" charset="0"/>
              </a:rPr>
              <a:t> (Alfonso et al., 2021)</a:t>
            </a:r>
          </a:p>
          <a:p>
            <a:pPr algn="ctr"/>
            <a:r>
              <a:rPr kumimoji="1" lang="en-US" altLang="ja-JP" b="1" dirty="0">
                <a:latin typeface="Helvetica" pitchFamily="2" charset="0"/>
              </a:rPr>
              <a:t>(KOH + Fenton R)</a:t>
            </a:r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ADC3CE-EAB2-F6AE-2ABF-DB1EC585B709}"/>
              </a:ext>
            </a:extLst>
          </p:cNvPr>
          <p:cNvSpPr txBox="1"/>
          <p:nvPr/>
        </p:nvSpPr>
        <p:spPr>
          <a:xfrm>
            <a:off x="271426" y="6062455"/>
            <a:ext cx="429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atin typeface="Helvetica" pitchFamily="2" charset="0"/>
              </a:rPr>
              <a:t>Identification using micro-FTIR</a:t>
            </a:r>
            <a:endParaRPr kumimoji="1" lang="ja-JP" altLang="en-US" sz="20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F0E55C-0A1F-B82A-48F0-A521105F784C}"/>
              </a:ext>
            </a:extLst>
          </p:cNvPr>
          <p:cNvSpPr txBox="1"/>
          <p:nvPr/>
        </p:nvSpPr>
        <p:spPr>
          <a:xfrm>
            <a:off x="286582" y="2795824"/>
            <a:ext cx="433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Helvetica" pitchFamily="2" charset="0"/>
              </a:rPr>
              <a:t>Filtration onto a 10-um steel filter in the clean booth installed in the ship</a:t>
            </a:r>
            <a:endParaRPr kumimoji="1" lang="en-US" altLang="ja-JP" sz="24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664EF8-079E-C57C-2EC8-F2EDECEB428A}"/>
              </a:ext>
            </a:extLst>
          </p:cNvPr>
          <p:cNvSpPr/>
          <p:nvPr/>
        </p:nvSpPr>
        <p:spPr>
          <a:xfrm>
            <a:off x="239224" y="1906064"/>
            <a:ext cx="4383993" cy="648809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21F45C-9B2A-9B62-9425-4A8CB0D3AD75}"/>
              </a:ext>
            </a:extLst>
          </p:cNvPr>
          <p:cNvSpPr txBox="1"/>
          <p:nvPr/>
        </p:nvSpPr>
        <p:spPr>
          <a:xfrm>
            <a:off x="301054" y="1929620"/>
            <a:ext cx="428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Helvetica" pitchFamily="2" charset="0"/>
              </a:rPr>
              <a:t>CTD &amp; seawater sampling</a:t>
            </a:r>
          </a:p>
          <a:p>
            <a:pPr algn="ctr"/>
            <a:r>
              <a:rPr kumimoji="1" lang="en-US" altLang="ja-JP" b="1" dirty="0">
                <a:latin typeface="Helvetica" pitchFamily="2" charset="0"/>
              </a:rPr>
              <a:t>(16L per each 12 layer)</a:t>
            </a:r>
            <a:endParaRPr kumimoji="1" lang="ja-JP" altLang="en-US" sz="2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5020897-A083-CD55-101A-4CF9526EA97E}"/>
              </a:ext>
            </a:extLst>
          </p:cNvPr>
          <p:cNvSpPr/>
          <p:nvPr/>
        </p:nvSpPr>
        <p:spPr>
          <a:xfrm>
            <a:off x="251767" y="1083182"/>
            <a:ext cx="4383993" cy="6754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6D63A14-87B5-5E79-C771-7B42FFE3D6DC}"/>
              </a:ext>
            </a:extLst>
          </p:cNvPr>
          <p:cNvSpPr/>
          <p:nvPr/>
        </p:nvSpPr>
        <p:spPr>
          <a:xfrm>
            <a:off x="251767" y="3885246"/>
            <a:ext cx="4383993" cy="6754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グラフィックス 13" descr="ビーカー">
            <a:extLst>
              <a:ext uri="{FF2B5EF4-FFF2-40B4-BE49-F238E27FC236}">
                <a16:creationId xmlns:a16="http://schemas.microsoft.com/office/drawing/2014/main" id="{A98CA114-2E26-26B6-40E4-064B394A6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831" y="3864329"/>
            <a:ext cx="717280" cy="71728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03F833-B79E-3A3B-0ED9-28D57B95D2D1}"/>
              </a:ext>
            </a:extLst>
          </p:cNvPr>
          <p:cNvSpPr txBox="1"/>
          <p:nvPr/>
        </p:nvSpPr>
        <p:spPr>
          <a:xfrm>
            <a:off x="778684" y="4077256"/>
            <a:ext cx="3606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Helvetica" pitchFamily="2" charset="0"/>
              </a:rPr>
              <a:t>Laboratory processing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6" name="図 15" descr="テーブルの上に置かれたワインボトルとワイングラ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49FE2D0-E215-FE71-82E6-AD3AA1BB5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085" y="1034017"/>
            <a:ext cx="2131606" cy="1798609"/>
          </a:xfrm>
          <a:prstGeom prst="rect">
            <a:avLst/>
          </a:prstGeom>
        </p:spPr>
      </p:pic>
      <p:pic>
        <p:nvPicPr>
          <p:cNvPr id="17" name="IMG_2987">
            <a:hlinkClick r:id="" action="ppaction://media"/>
            <a:extLst>
              <a:ext uri="{FF2B5EF4-FFF2-40B4-BE49-F238E27FC236}">
                <a16:creationId xmlns:a16="http://schemas.microsoft.com/office/drawing/2014/main" id="{846ABC08-8E0C-B6E0-079A-8B4AF6307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7691" y="1034017"/>
            <a:ext cx="1901300" cy="3380089"/>
          </a:xfrm>
          <a:prstGeom prst="rect">
            <a:avLst/>
          </a:prstGeom>
        </p:spPr>
      </p:pic>
      <p:pic>
        <p:nvPicPr>
          <p:cNvPr id="18" name="図 17" descr="机の上のパソコンと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9E4564A-392D-C7BC-7196-A093CC42C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085" y="2843595"/>
            <a:ext cx="2131606" cy="1575580"/>
          </a:xfrm>
          <a:prstGeom prst="rect">
            <a:avLst/>
          </a:prstGeom>
        </p:spPr>
      </p:pic>
      <p:pic>
        <p:nvPicPr>
          <p:cNvPr id="19" name="グラフィックス 18" descr="タグボート">
            <a:extLst>
              <a:ext uri="{FF2B5EF4-FFF2-40B4-BE49-F238E27FC236}">
                <a16:creationId xmlns:a16="http://schemas.microsoft.com/office/drawing/2014/main" id="{0CAD3C2E-CFF0-E29B-C9C8-E89190695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727" y="1034017"/>
            <a:ext cx="739914" cy="73991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9FC896-87FB-5922-DB94-394D79A6783F}"/>
              </a:ext>
            </a:extLst>
          </p:cNvPr>
          <p:cNvSpPr txBox="1"/>
          <p:nvPr/>
        </p:nvSpPr>
        <p:spPr>
          <a:xfrm>
            <a:off x="1082952" y="1256948"/>
            <a:ext cx="287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Helvetica" pitchFamily="2" charset="0"/>
              </a:rPr>
              <a:t>Shipboard processing</a:t>
            </a:r>
            <a:endParaRPr kumimoji="1" lang="ja-JP" altLang="en-US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919EFD-1841-2B9E-5FAD-9974672204DD}"/>
              </a:ext>
            </a:extLst>
          </p:cNvPr>
          <p:cNvSpPr txBox="1"/>
          <p:nvPr/>
        </p:nvSpPr>
        <p:spPr>
          <a:xfrm>
            <a:off x="4904646" y="4560695"/>
            <a:ext cx="4032906" cy="206210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b="1" dirty="0">
                <a:latin typeface="Helvetica" pitchFamily="2" charset="0"/>
              </a:rPr>
              <a:t>Blank tests to remove contamination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sz="1600" b="1" dirty="0">
                <a:latin typeface="Helvetica" pitchFamily="2" charset="0"/>
              </a:rPr>
              <a:t>Check the breaking rate</a:t>
            </a:r>
            <a:r>
              <a:rPr kumimoji="1" lang="en-US" altLang="ja-JP" sz="1600" b="1" dirty="0">
                <a:latin typeface="Helvetica" pitchFamily="2" charset="0"/>
              </a:rPr>
              <a:t> in lab processes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sz="1600" b="1" dirty="0">
                <a:latin typeface="Helvetica" pitchFamily="2" charset="0"/>
              </a:rPr>
              <a:t>Check recovery rate in lab processes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b="1" dirty="0">
                <a:latin typeface="Helvetica" pitchFamily="2" charset="0"/>
              </a:rPr>
              <a:t>Remove plastics used in </a:t>
            </a:r>
            <a:r>
              <a:rPr lang="en-US" altLang="ja-JP" sz="1600" b="1" dirty="0">
                <a:latin typeface="Helvetica" pitchFamily="2" charset="0"/>
              </a:rPr>
              <a:t>the processes (e.g., PVC, PC,….)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b="1" dirty="0">
                <a:latin typeface="Helvetica" pitchFamily="2" charset="0"/>
              </a:rPr>
              <a:t>Remove </a:t>
            </a:r>
            <a:r>
              <a:rPr lang="en-US" altLang="ja-JP" sz="1600" b="1" dirty="0">
                <a:latin typeface="Helvetica" pitchFamily="2" charset="0"/>
              </a:rPr>
              <a:t>fiber </a:t>
            </a:r>
            <a:r>
              <a:rPr kumimoji="1" lang="en-US" altLang="ja-JP" sz="1600" b="1" dirty="0">
                <a:latin typeface="Helvetica" pitchFamily="2" charset="0"/>
              </a:rPr>
              <a:t>PET, PA</a:t>
            </a:r>
            <a:endParaRPr kumimoji="1" lang="ja-JP" altLang="en-US" sz="1600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74248A3-298D-5AE7-1974-47F70948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5" y="859095"/>
            <a:ext cx="8456911" cy="43398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E29BFA-49BD-E3D9-9D18-DF2EE2064CD2}"/>
              </a:ext>
            </a:extLst>
          </p:cNvPr>
          <p:cNvSpPr txBox="1"/>
          <p:nvPr/>
        </p:nvSpPr>
        <p:spPr>
          <a:xfrm>
            <a:off x="1662545" y="274320"/>
            <a:ext cx="650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Helvetica" pitchFamily="2" charset="0"/>
                <a:ea typeface="MS UI Gothic" panose="020B0600070205080204" pitchFamily="34" charset="-128"/>
              </a:rPr>
              <a:t>SMPs concentrations at depths</a:t>
            </a:r>
            <a:endParaRPr kumimoji="1" lang="ja-JP" altLang="en-US" sz="3200" b="1">
              <a:latin typeface="Helvetica" pitchFamily="2" charset="0"/>
              <a:ea typeface="MS UI Gothic" panose="020B0600070205080204" pitchFamily="34" charset="-128"/>
            </a:endParaRPr>
          </a:p>
        </p:txBody>
      </p:sp>
      <p:sp>
        <p:nvSpPr>
          <p:cNvPr id="6" name="左矢印 5">
            <a:extLst>
              <a:ext uri="{FF2B5EF4-FFF2-40B4-BE49-F238E27FC236}">
                <a16:creationId xmlns:a16="http://schemas.microsoft.com/office/drawing/2014/main" id="{6E186729-405C-8420-6C76-94F43FF2D6B3}"/>
              </a:ext>
            </a:extLst>
          </p:cNvPr>
          <p:cNvSpPr/>
          <p:nvPr/>
        </p:nvSpPr>
        <p:spPr>
          <a:xfrm>
            <a:off x="964277" y="3302230"/>
            <a:ext cx="216131" cy="203662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矢印 6">
            <a:extLst>
              <a:ext uri="{FF2B5EF4-FFF2-40B4-BE49-F238E27FC236}">
                <a16:creationId xmlns:a16="http://schemas.microsoft.com/office/drawing/2014/main" id="{0BACDB62-59EF-3ACB-F3A2-3958E3D84887}"/>
              </a:ext>
            </a:extLst>
          </p:cNvPr>
          <p:cNvSpPr/>
          <p:nvPr/>
        </p:nvSpPr>
        <p:spPr>
          <a:xfrm>
            <a:off x="3117272" y="3029007"/>
            <a:ext cx="216131" cy="203662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左矢印 7">
            <a:extLst>
              <a:ext uri="{FF2B5EF4-FFF2-40B4-BE49-F238E27FC236}">
                <a16:creationId xmlns:a16="http://schemas.microsoft.com/office/drawing/2014/main" id="{6658CA35-76BC-BA0E-D83B-9E54D6DBF19B}"/>
              </a:ext>
            </a:extLst>
          </p:cNvPr>
          <p:cNvSpPr/>
          <p:nvPr/>
        </p:nvSpPr>
        <p:spPr>
          <a:xfrm>
            <a:off x="7209907" y="3029007"/>
            <a:ext cx="216131" cy="203662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B661EC-AF26-74C0-72A1-5CCD0EADE11F}"/>
              </a:ext>
            </a:extLst>
          </p:cNvPr>
          <p:cNvSpPr txBox="1"/>
          <p:nvPr/>
        </p:nvSpPr>
        <p:spPr>
          <a:xfrm>
            <a:off x="1180408" y="3232669"/>
            <a:ext cx="85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Helvetica" pitchFamily="2" charset="0"/>
              </a:rPr>
              <a:t>NPIW</a:t>
            </a:r>
            <a:endParaRPr kumimoji="1" lang="ja-JP" altLang="en-US" b="1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776132-FAB1-7EFF-A74A-4215BB77701B}"/>
              </a:ext>
            </a:extLst>
          </p:cNvPr>
          <p:cNvSpPr txBox="1"/>
          <p:nvPr/>
        </p:nvSpPr>
        <p:spPr>
          <a:xfrm>
            <a:off x="3338946" y="2946172"/>
            <a:ext cx="85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Helvetica" pitchFamily="2" charset="0"/>
              </a:rPr>
              <a:t>NPIW</a:t>
            </a:r>
            <a:endParaRPr kumimoji="1" lang="ja-JP" altLang="en-US" b="1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8DC25F-2E1D-BA0F-9C83-2868A48AC7E8}"/>
              </a:ext>
            </a:extLst>
          </p:cNvPr>
          <p:cNvSpPr txBox="1"/>
          <p:nvPr/>
        </p:nvSpPr>
        <p:spPr>
          <a:xfrm>
            <a:off x="7392786" y="2962798"/>
            <a:ext cx="85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Helvetica" pitchFamily="2" charset="0"/>
              </a:rPr>
              <a:t>NPIW</a:t>
            </a:r>
            <a:endParaRPr kumimoji="1" lang="ja-JP" altLang="en-US" b="1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A3DF42-E07F-ACE8-47FD-F04935FD8925}"/>
              </a:ext>
            </a:extLst>
          </p:cNvPr>
          <p:cNvSpPr txBox="1"/>
          <p:nvPr/>
        </p:nvSpPr>
        <p:spPr>
          <a:xfrm>
            <a:off x="414252" y="5122104"/>
            <a:ext cx="849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b="1" dirty="0">
                <a:latin typeface="Helvetica" pitchFamily="2" charset="0"/>
              </a:rPr>
              <a:t>Isopycnal layers below the North Pacific Intermediate Water (NPIW) never outcrop at the sea surface , where SMPs initially floated.</a:t>
            </a: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ja-JP" b="1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b="1" dirty="0">
                <a:latin typeface="Helvetica" pitchFamily="2" charset="0"/>
              </a:rPr>
              <a:t>These deep SMPs settling from the upper layer (diapycnal transport)  </a:t>
            </a:r>
            <a:endParaRPr kumimoji="1" lang="ja-JP" altLang="en-US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6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CC07F6FF-AFF2-4F79-4A7B-8E8705EE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4" y="1371600"/>
            <a:ext cx="5084280" cy="5120639"/>
          </a:xfrm>
          <a:prstGeom prst="rect">
            <a:avLst/>
          </a:prstGeom>
        </p:spPr>
      </p:pic>
      <p:pic>
        <p:nvPicPr>
          <p:cNvPr id="5" name="図 4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D2AE84D6-769E-77EA-867F-6A9B721E8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234" y="2718262"/>
            <a:ext cx="3796350" cy="34664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7FF893-F1C4-1C89-52E0-C6D3B689AB4D}"/>
              </a:ext>
            </a:extLst>
          </p:cNvPr>
          <p:cNvSpPr txBox="1"/>
          <p:nvPr/>
        </p:nvSpPr>
        <p:spPr>
          <a:xfrm>
            <a:off x="1041102" y="365761"/>
            <a:ext cx="727993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latin typeface="Helvetica" pitchFamily="2" charset="0"/>
                <a:ea typeface="MS UI Gothic" panose="020B0600070205080204" pitchFamily="34" charset="-128"/>
              </a:rPr>
              <a:t>SMPs concentrations in isopycnal layers</a:t>
            </a:r>
          </a:p>
          <a:p>
            <a:pPr algn="ctr"/>
            <a:r>
              <a:rPr kumimoji="1" lang="en-US" altLang="ja-JP" sz="1800" b="1" dirty="0">
                <a:latin typeface="Helvetica" pitchFamily="2" charset="0"/>
                <a:ea typeface="MS UI Gothic" panose="020B0600070205080204" pitchFamily="34" charset="-128"/>
              </a:rPr>
              <a:t> (Stas. 1, 2, and 4 in the subtropical gyre)</a:t>
            </a:r>
            <a:endParaRPr kumimoji="1" lang="ja-JP" altLang="en-US" sz="1800" b="1">
              <a:latin typeface="Helvetica" pitchFamily="2" charset="0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35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FC818F45-3546-8A0B-B8C4-28DFEB6D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770128"/>
            <a:ext cx="6383238" cy="39927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9F4C17-3CB1-6976-027A-01D9E538C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4" y="4482101"/>
            <a:ext cx="7137400" cy="749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D22CBA-DF13-9F55-B978-31BDCE1A3B65}"/>
              </a:ext>
            </a:extLst>
          </p:cNvPr>
          <p:cNvSpPr txBox="1"/>
          <p:nvPr/>
        </p:nvSpPr>
        <p:spPr>
          <a:xfrm>
            <a:off x="6549492" y="1545305"/>
            <a:ext cx="2497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SMP concentration</a:t>
            </a:r>
          </a:p>
          <a:p>
            <a:endParaRPr kumimoji="1" lang="en-US" altLang="ja-JP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/>
            <a:r>
              <a:rPr lang="en-US" altLang="ja-JP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ja-JP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Vertical velocity</a:t>
            </a:r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divergence/convergence</a:t>
            </a:r>
          </a:p>
          <a:p>
            <a:pPr marL="355600" indent="-355600"/>
            <a:endParaRPr lang="en-US" altLang="ja-JP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/>
            <a:r>
              <a:rPr lang="en-US" altLang="ja-JP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</a:t>
            </a: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Settling velocity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760FAC-188F-EC46-470E-098E92D35164}"/>
              </a:ext>
            </a:extLst>
          </p:cNvPr>
          <p:cNvSpPr txBox="1"/>
          <p:nvPr/>
        </p:nvSpPr>
        <p:spPr>
          <a:xfrm>
            <a:off x="315882" y="143981"/>
            <a:ext cx="824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elvetica" pitchFamily="2" charset="0"/>
              </a:rPr>
              <a:t>How the surface distribution of SMPs is transformed to the vertical profile via along-isopycnal transport? </a:t>
            </a:r>
            <a:endParaRPr kumimoji="1" lang="ja-JP" altLang="en-US" b="1">
              <a:latin typeface="Helvetica" pitchFamily="2" charset="0"/>
            </a:endParaRPr>
          </a:p>
        </p:txBody>
      </p:sp>
      <p:pic>
        <p:nvPicPr>
          <p:cNvPr id="12" name="図 1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CFF4F0C-65DE-17B2-C6F4-03A0D447C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1" y="5321642"/>
            <a:ext cx="1391227" cy="456821"/>
          </a:xfrm>
          <a:prstGeom prst="rect">
            <a:avLst/>
          </a:prstGeom>
        </p:spPr>
      </p:pic>
      <p:pic>
        <p:nvPicPr>
          <p:cNvPr id="16" name="図 1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3E6499C-BA0A-FF9A-F136-044A38DEC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71" y="6310139"/>
            <a:ext cx="1557251" cy="435660"/>
          </a:xfrm>
          <a:prstGeom prst="rect">
            <a:avLst/>
          </a:prstGeom>
        </p:spPr>
      </p:pic>
      <p:pic>
        <p:nvPicPr>
          <p:cNvPr id="18" name="図 1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6867FC7-403A-3C1E-55C6-79637A145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71" y="5832882"/>
            <a:ext cx="1032510" cy="42283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C7B43A-2613-72E8-9562-44C6CE54B57A}"/>
              </a:ext>
            </a:extLst>
          </p:cNvPr>
          <p:cNvSpPr txBox="1"/>
          <p:nvPr/>
        </p:nvSpPr>
        <p:spPr>
          <a:xfrm>
            <a:off x="2385522" y="5398738"/>
            <a:ext cx="453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elvetica" pitchFamily="2" charset="0"/>
              </a:rPr>
              <a:t>Strong settling via biological processes</a:t>
            </a:r>
            <a:endParaRPr kumimoji="1" lang="ja-JP" altLang="en-US" b="1">
              <a:latin typeface="Helvetica" pitchFamily="2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CD9C19-8F3A-1AD7-DDDF-AA8DEA32FB73}"/>
              </a:ext>
            </a:extLst>
          </p:cNvPr>
          <p:cNvSpPr txBox="1"/>
          <p:nvPr/>
        </p:nvSpPr>
        <p:spPr>
          <a:xfrm>
            <a:off x="2111432" y="5867231"/>
            <a:ext cx="664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elvetica" pitchFamily="2" charset="0"/>
              </a:rPr>
              <a:t>Weak settling comparable with surrounding vertical motion</a:t>
            </a:r>
            <a:endParaRPr kumimoji="1" lang="ja-JP" altLang="en-US" b="1">
              <a:latin typeface="Helvetica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8CE78E1-FAEC-917A-6907-948006895268}"/>
              </a:ext>
            </a:extLst>
          </p:cNvPr>
          <p:cNvSpPr txBox="1"/>
          <p:nvPr/>
        </p:nvSpPr>
        <p:spPr>
          <a:xfrm>
            <a:off x="2488047" y="6360782"/>
            <a:ext cx="276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elvetica" pitchFamily="2" charset="0"/>
              </a:rPr>
              <a:t>Near-neutral buoyancy</a:t>
            </a:r>
            <a:endParaRPr kumimoji="1" lang="ja-JP" altLang="en-US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8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35F5BF40-4367-A5DD-BC03-0EC08C3B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99" y="150736"/>
            <a:ext cx="4740447" cy="3072699"/>
          </a:xfrm>
          <a:prstGeom prst="rect">
            <a:avLst/>
          </a:prstGeom>
        </p:spPr>
      </p:pic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6487497-0E9E-B996-7F60-713EF187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8" y="3223435"/>
            <a:ext cx="5453150" cy="35575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781D07-6902-0239-5C09-F397AABA079B}"/>
              </a:ext>
            </a:extLst>
          </p:cNvPr>
          <p:cNvSpPr txBox="1"/>
          <p:nvPr/>
        </p:nvSpPr>
        <p:spPr>
          <a:xfrm>
            <a:off x="2552006" y="5727468"/>
            <a:ext cx="70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Helvetica" pitchFamily="2" charset="0"/>
              </a:rPr>
              <a:t>–10%</a:t>
            </a:r>
            <a:endParaRPr kumimoji="1" lang="ja-JP" altLang="en-US" sz="1400" b="1">
              <a:latin typeface="Helvetica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1108A3-7BA2-74DF-42FE-97562096966E}"/>
              </a:ext>
            </a:extLst>
          </p:cNvPr>
          <p:cNvSpPr txBox="1"/>
          <p:nvPr/>
        </p:nvSpPr>
        <p:spPr>
          <a:xfrm>
            <a:off x="1790007" y="6035245"/>
            <a:ext cx="70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Helvetica" pitchFamily="2" charset="0"/>
              </a:rPr>
              <a:t>+</a:t>
            </a:r>
            <a:r>
              <a:rPr kumimoji="1" lang="en-US" altLang="ja-JP" sz="1400" b="1" dirty="0">
                <a:latin typeface="Helvetica" pitchFamily="2" charset="0"/>
              </a:rPr>
              <a:t>10%</a:t>
            </a:r>
            <a:endParaRPr kumimoji="1" lang="ja-JP" altLang="en-US" sz="1400" b="1">
              <a:latin typeface="Helvetica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755F37-3451-DAC4-E376-8D1F72A6F842}"/>
              </a:ext>
            </a:extLst>
          </p:cNvPr>
          <p:cNvSpPr txBox="1"/>
          <p:nvPr/>
        </p:nvSpPr>
        <p:spPr>
          <a:xfrm>
            <a:off x="5935288" y="2767280"/>
            <a:ext cx="3175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Helvetica" pitchFamily="2" charset="0"/>
              </a:rPr>
              <a:t>Along-isopycnal transport (subduction) of SMPs is sensitive to the settling velocity</a:t>
            </a:r>
            <a:endParaRPr kumimoji="1" lang="ja-JP" altLang="en-US" sz="2000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5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B5EDAE8-C55C-E300-415A-86ADC8B1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32" y="567648"/>
            <a:ext cx="6423544" cy="494368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ECAEB3-4F29-A5C1-BA3A-1B0EDFEC3193}"/>
              </a:ext>
            </a:extLst>
          </p:cNvPr>
          <p:cNvSpPr txBox="1"/>
          <p:nvPr/>
        </p:nvSpPr>
        <p:spPr>
          <a:xfrm>
            <a:off x="415635" y="5703378"/>
            <a:ext cx="831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Helvetica" pitchFamily="2" charset="0"/>
              </a:rPr>
              <a:t>The global inventory of near-neutral SMPs with weak settling is expected to be large in subsurface layers</a:t>
            </a:r>
            <a:r>
              <a:rPr lang="ja-JP" altLang="ja-JP" sz="2400" b="1">
                <a:effectLst/>
                <a:latin typeface="Helvetica" pitchFamily="2" charset="0"/>
              </a:rPr>
              <a:t> </a:t>
            </a:r>
            <a:endParaRPr kumimoji="1" lang="ja-JP" altLang="en-US" sz="2400" b="1">
              <a:latin typeface="Helvetica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FFE70D-69AE-1D8C-ECE9-084C087EA16C}"/>
              </a:ext>
            </a:extLst>
          </p:cNvPr>
          <p:cNvSpPr txBox="1"/>
          <p:nvPr/>
        </p:nvSpPr>
        <p:spPr>
          <a:xfrm>
            <a:off x="157941" y="308556"/>
            <a:ext cx="625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  <a:latin typeface="Helvetica" pitchFamily="2" charset="0"/>
              </a:rPr>
              <a:t>Two pathways for SMP subsurface transport</a:t>
            </a:r>
            <a:endParaRPr kumimoji="1" lang="ja-JP" altLang="en-US" sz="2400" b="1">
              <a:solidFill>
                <a:srgbClr val="0070C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48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341</Words>
  <Application>Microsoft Macintosh PowerPoint</Application>
  <PresentationFormat>画面に合わせる (4:3)</PresentationFormat>
  <Paragraphs>49</Paragraphs>
  <Slides>8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5" baseType="lpstr">
      <vt:lpstr>游ゴシック</vt:lpstr>
      <vt:lpstr>游ゴシック Light</vt:lpstr>
      <vt:lpstr>Arial</vt:lpstr>
      <vt:lpstr>Helvetica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aisobe@riam.kyushu-u.ac.jp</dc:creator>
  <cp:lastModifiedBy>aisobe@riam.kyushu-u.ac.jp</cp:lastModifiedBy>
  <cp:revision>11</cp:revision>
  <dcterms:created xsi:type="dcterms:W3CDTF">2025-05-23T06:08:31Z</dcterms:created>
  <dcterms:modified xsi:type="dcterms:W3CDTF">2025-05-31T05:50:43Z</dcterms:modified>
</cp:coreProperties>
</file>