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69" r:id="rId6"/>
    <p:sldId id="258" r:id="rId7"/>
    <p:sldId id="280" r:id="rId8"/>
    <p:sldId id="278" r:id="rId9"/>
    <p:sldId id="261" r:id="rId10"/>
    <p:sldId id="276" r:id="rId11"/>
    <p:sldId id="284" r:id="rId12"/>
    <p:sldId id="286" r:id="rId13"/>
    <p:sldId id="271" r:id="rId14"/>
    <p:sldId id="287" r:id="rId15"/>
    <p:sldId id="270" r:id="rId16"/>
    <p:sldId id="279" r:id="rId17"/>
    <p:sldId id="282" r:id="rId18"/>
    <p:sldId id="274" r:id="rId19"/>
    <p:sldId id="285" r:id="rId20"/>
    <p:sldId id="272" r:id="rId21"/>
    <p:sldId id="281" r:id="rId22"/>
    <p:sldId id="273" r:id="rId23"/>
  </p:sldIdLst>
  <p:sldSz cx="9144000" cy="6858000" type="screen4x3"/>
  <p:notesSz cx="7772400" cy="10058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769428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143000" y="3743640"/>
            <a:ext cx="769428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8536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85360" y="3743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143000" y="3743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08536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8" name="Grafik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8240" y="3743280"/>
            <a:ext cx="2667960" cy="2128680"/>
          </a:xfrm>
          <a:prstGeom prst="rect">
            <a:avLst/>
          </a:prstGeom>
          <a:ln>
            <a:noFill/>
          </a:ln>
        </p:spPr>
      </p:pic>
      <p:pic>
        <p:nvPicPr>
          <p:cNvPr id="39" name="Grafik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5880" y="3743280"/>
            <a:ext cx="2667960" cy="212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143000" y="1412640"/>
            <a:ext cx="7694280" cy="4464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7694280" cy="446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3754440" cy="446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85360" y="1412640"/>
            <a:ext cx="3754440" cy="446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1143000" y="620640"/>
            <a:ext cx="7341840" cy="5255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143000" y="3743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085360" y="1412640"/>
            <a:ext cx="3754440" cy="446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143000" y="1412640"/>
            <a:ext cx="7694280" cy="4464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3754440" cy="446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08536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85360" y="3743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8536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1143000" y="3743640"/>
            <a:ext cx="769356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769428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143000" y="3743640"/>
            <a:ext cx="769428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8536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085360" y="3743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143000" y="3743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8536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7" name="Grafik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8240" y="3743280"/>
            <a:ext cx="2667960" cy="2128680"/>
          </a:xfrm>
          <a:prstGeom prst="rect">
            <a:avLst/>
          </a:prstGeom>
          <a:ln>
            <a:noFill/>
          </a:ln>
        </p:spPr>
      </p:pic>
      <p:pic>
        <p:nvPicPr>
          <p:cNvPr id="78" name="Grafik 7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5880" y="3743280"/>
            <a:ext cx="2667960" cy="212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1143000" y="1412640"/>
            <a:ext cx="7694280" cy="4464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7694280" cy="446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3754440" cy="446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85360" y="1412640"/>
            <a:ext cx="3754440" cy="446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7694280" cy="446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1143000" y="620640"/>
            <a:ext cx="7341840" cy="5255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1143000" y="3743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085360" y="1412640"/>
            <a:ext cx="3754440" cy="446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3754440" cy="446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08536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85360" y="3743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08536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1143000" y="3743640"/>
            <a:ext cx="769356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769428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1143000" y="3743640"/>
            <a:ext cx="769428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08536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085360" y="3743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1143000" y="3743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508536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16" name="Grafik 1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8240" y="3743280"/>
            <a:ext cx="2667960" cy="2128680"/>
          </a:xfrm>
          <a:prstGeom prst="rect">
            <a:avLst/>
          </a:prstGeom>
          <a:ln>
            <a:noFill/>
          </a:ln>
        </p:spPr>
      </p:pic>
      <p:pic>
        <p:nvPicPr>
          <p:cNvPr id="117" name="Grafik 1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5880" y="3743280"/>
            <a:ext cx="2667960" cy="212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3754440" cy="446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85360" y="1412640"/>
            <a:ext cx="3754440" cy="446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143000" y="620640"/>
            <a:ext cx="7341840" cy="5255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143000" y="3743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85360" y="1412640"/>
            <a:ext cx="3754440" cy="446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3754440" cy="446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8536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85360" y="3743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85360" y="1412640"/>
            <a:ext cx="375444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143000" y="3743640"/>
            <a:ext cx="7693560" cy="2128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07200"/>
            <a:ext cx="9142920" cy="549720"/>
          </a:xfrm>
          <a:prstGeom prst="rect">
            <a:avLst/>
          </a:prstGeom>
          <a:ln>
            <a:noFill/>
          </a:ln>
        </p:spPr>
      </p:pic>
      <p:pic>
        <p:nvPicPr>
          <p:cNvPr id="7" name="Grafik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31960" y="6143760"/>
            <a:ext cx="570600" cy="510120"/>
          </a:xfrm>
          <a:prstGeom prst="rect">
            <a:avLst/>
          </a:prstGeom>
          <a:ln>
            <a:noFill/>
          </a:ln>
        </p:spPr>
      </p:pic>
      <p:pic>
        <p:nvPicPr>
          <p:cNvPr id="2" name="Picture 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pic>
        <p:nvPicPr>
          <p:cNvPr id="3" name="Grafik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6440" y="5857920"/>
            <a:ext cx="856080" cy="76572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de-DE"/>
              <a:t>Click to edit the title text format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00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de-DE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de-DE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de-DE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de-DE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de-DE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07200"/>
            <a:ext cx="9143640" cy="550440"/>
          </a:xfrm>
          <a:prstGeom prst="rect">
            <a:avLst/>
          </a:prstGeom>
          <a:ln>
            <a:noFill/>
          </a:ln>
        </p:spPr>
      </p:pic>
      <p:pic>
        <p:nvPicPr>
          <p:cNvPr id="41" name="Grafik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31960" y="6143760"/>
            <a:ext cx="571320" cy="51084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143000" y="620640"/>
            <a:ext cx="7341840" cy="73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>
                <a:solidFill>
                  <a:srgbClr val="0070C0"/>
                </a:solidFill>
                <a:latin typeface="Arial"/>
                <a:ea typeface="ヒラギノ角ゴ Pro W3"/>
              </a:rPr>
              <a:t>Click to edit the title text formatClick to edit Master title style</a:t>
            </a:r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143000" y="1412640"/>
            <a:ext cx="7694280" cy="44636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de-DE">
                <a:solidFill>
                  <a:srgbClr val="000000"/>
                </a:solidFill>
                <a:latin typeface="Arial"/>
                <a:ea typeface="ヒラギノ角ゴ Pro W3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>
                <a:solidFill>
                  <a:srgbClr val="000000"/>
                </a:solidFill>
                <a:latin typeface="Arial"/>
                <a:ea typeface="ヒラギノ角ゴ Pro W3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solidFill>
                  <a:srgbClr val="000000"/>
                </a:solidFill>
                <a:latin typeface="Arial"/>
                <a:ea typeface="ヒラギノ角ゴ Pro W3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de-DE">
                <a:solidFill>
                  <a:srgbClr val="000000"/>
                </a:solidFill>
                <a:latin typeface="Arial"/>
                <a:ea typeface="ヒラギノ角ゴ Pro W3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de-DE">
                <a:solidFill>
                  <a:srgbClr val="000000"/>
                </a:solidFill>
                <a:latin typeface="Arial"/>
                <a:ea typeface="ヒラギノ角ゴ Pro W3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de-DE">
                <a:solidFill>
                  <a:srgbClr val="000000"/>
                </a:solidFill>
                <a:latin typeface="Arial"/>
                <a:ea typeface="ヒラギノ角ゴ Pro W3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"/>
            </a:pPr>
            <a:r>
              <a:rPr lang="de-DE">
                <a:solidFill>
                  <a:srgbClr val="000000"/>
                </a:solidFill>
                <a:latin typeface="Arial"/>
                <a:ea typeface="ヒラギノ角ゴ Pro W3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" charset="2"/>
              <a:buChar char=""/>
            </a:pPr>
            <a:r>
              <a:rPr lang="de-DE">
                <a:solidFill>
                  <a:srgbClr val="000000"/>
                </a:solidFill>
                <a:latin typeface="Arial"/>
                <a:ea typeface="ヒラギノ角ゴ Pro W3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Wingdings" charset="2"/>
              <a:buChar char=""/>
            </a:pPr>
            <a:r>
              <a:rPr lang="de-DE">
                <a:solidFill>
                  <a:srgbClr val="000000"/>
                </a:solidFill>
                <a:latin typeface="Arial"/>
                <a:ea typeface="ヒラギノ角ゴ Pro W3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Wingdings" charset="2"/>
              <a:buChar char=""/>
            </a:pPr>
            <a:r>
              <a:rPr lang="de-DE">
                <a:solidFill>
                  <a:srgbClr val="000000"/>
                </a:solidFill>
                <a:latin typeface="Arial"/>
                <a:ea typeface="ヒラギノ角ゴ Pro W3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Wingdings" charset="2"/>
              <a:buChar char=""/>
            </a:pPr>
            <a:r>
              <a:rPr lang="de-DE">
                <a:solidFill>
                  <a:srgbClr val="000000"/>
                </a:solidFill>
                <a:latin typeface="Arial"/>
                <a:ea typeface="ヒラギノ角ゴ Pro W3"/>
              </a:rPr>
              <a:t>Fifth level</a:t>
            </a:r>
            <a:endParaRPr/>
          </a:p>
        </p:txBody>
      </p:sp>
      <p:sp>
        <p:nvSpPr>
          <p:cNvPr id="44" name="CustomShape 3"/>
          <p:cNvSpPr/>
          <p:nvPr/>
        </p:nvSpPr>
        <p:spPr>
          <a:xfrm>
            <a:off x="1685520" y="6525360"/>
            <a:ext cx="581760" cy="12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800">
                <a:solidFill>
                  <a:srgbClr val="686868"/>
                </a:solidFill>
                <a:latin typeface="Arial"/>
                <a:ea typeface="ヒラギノ角ゴ Pro W3"/>
              </a:rPr>
              <a:t>Chart </a:t>
            </a:r>
            <a:fld id="{0BEF85FF-74AB-4C84-8C9B-7E04DDAF63E8}" type="slidenum">
              <a:rPr lang="en-US" sz="800">
                <a:solidFill>
                  <a:srgbClr val="686868"/>
                </a:solidFill>
                <a:latin typeface="Arial"/>
                <a:ea typeface="ヒラギノ角ゴ Pro W3"/>
              </a:rPr>
              <a:pPr>
                <a:lnSpc>
                  <a:spcPct val="100000"/>
                </a:lnSpc>
              </a:pPr>
              <a:t>‹Nr.›</a:t>
            </a:fld>
            <a:r>
              <a:rPr lang="en-US" sz="800">
                <a:solidFill>
                  <a:srgbClr val="686868"/>
                </a:solidFill>
                <a:latin typeface="Arial"/>
                <a:ea typeface="ヒラギノ角ゴ Pro W3"/>
              </a:rPr>
              <a:t> 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07200"/>
            <a:ext cx="9142920" cy="549720"/>
          </a:xfrm>
          <a:prstGeom prst="rect">
            <a:avLst/>
          </a:prstGeom>
          <a:ln>
            <a:noFill/>
          </a:ln>
        </p:spPr>
      </p:pic>
      <p:pic>
        <p:nvPicPr>
          <p:cNvPr id="80" name="Grafik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31960" y="6143760"/>
            <a:ext cx="570600" cy="51012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1685520" y="6525360"/>
            <a:ext cx="581040" cy="121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800">
                <a:solidFill>
                  <a:srgbClr val="686868"/>
                </a:solidFill>
                <a:latin typeface="Arial"/>
                <a:ea typeface="ヒラギノ角ゴ Pro W3"/>
              </a:rPr>
              <a:t>Chart </a:t>
            </a:r>
            <a:fld id="{A14CF236-8052-4EAF-8AE3-2384F0D752AB}" type="slidenum">
              <a:rPr lang="en-US" sz="800">
                <a:solidFill>
                  <a:srgbClr val="686868"/>
                </a:solidFill>
                <a:latin typeface="Arial"/>
                <a:ea typeface="ヒラギノ角ゴ Pro W3"/>
              </a:rPr>
              <a:pPr>
                <a:lnSpc>
                  <a:spcPct val="100000"/>
                </a:lnSpc>
              </a:pPr>
              <a:t>‹Nr.›</a:t>
            </a:fld>
            <a:r>
              <a:rPr lang="en-US" sz="800">
                <a:solidFill>
                  <a:srgbClr val="686868"/>
                </a:solidFill>
                <a:latin typeface="Arial"/>
                <a:ea typeface="ヒラギノ角ゴ Pro W3"/>
              </a:rPr>
              <a:t> </a:t>
            </a:r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de-DE"/>
              <a:t>Click to edit the title text format</a:t>
            </a:r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de-DE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de-DE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de-DE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de-DE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de-DE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11" Type="http://schemas.openxmlformats.org/officeDocument/2006/relationships/image" Target="../media/image2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539552" y="908720"/>
            <a:ext cx="7992888" cy="1800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ts val="43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The GOME-type Total Ozone Essential Climate Variable – the first 20 years of an accurate global ozone data record (1995-2015)</a:t>
            </a:r>
            <a:endParaRPr lang="en-US" sz="2800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755576" y="2996952"/>
            <a:ext cx="7632848" cy="12961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B0F0"/>
                </a:solidFill>
                <a:latin typeface="Arial"/>
                <a:ea typeface="ヒラギノ角ゴ Pro W3"/>
              </a:rPr>
              <a:t>M. </a:t>
            </a:r>
            <a:r>
              <a:rPr lang="en-US" sz="2000" dirty="0" err="1" smtClean="0">
                <a:solidFill>
                  <a:srgbClr val="00B0F0"/>
                </a:solidFill>
                <a:latin typeface="Arial"/>
                <a:ea typeface="ヒラギノ角ゴ Pro W3"/>
              </a:rPr>
              <a:t>Coldewey-Egbers</a:t>
            </a:r>
            <a:r>
              <a:rPr lang="en-US" sz="2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 </a:t>
            </a:r>
            <a:r>
              <a:rPr lang="en-US" baseline="30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DLR</a:t>
            </a:r>
            <a:r>
              <a:rPr lang="en-US" sz="2000" dirty="0">
                <a:solidFill>
                  <a:srgbClr val="00B0F0"/>
                </a:solidFill>
                <a:latin typeface="Arial"/>
                <a:ea typeface="ヒラギノ角ゴ Pro W3"/>
              </a:rPr>
              <a:t>, D. </a:t>
            </a:r>
            <a:r>
              <a:rPr lang="en-US" sz="2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Loyola </a:t>
            </a:r>
            <a:r>
              <a:rPr lang="en-US" baseline="30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DLR</a:t>
            </a:r>
            <a:r>
              <a:rPr lang="en-US" sz="2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, M</a:t>
            </a:r>
            <a:r>
              <a:rPr lang="en-US" sz="2000" dirty="0">
                <a:solidFill>
                  <a:srgbClr val="00B0F0"/>
                </a:solidFill>
                <a:latin typeface="Arial"/>
                <a:ea typeface="ヒラギノ角ゴ Pro W3"/>
              </a:rPr>
              <a:t>. </a:t>
            </a:r>
            <a:r>
              <a:rPr lang="en-US" sz="2000" dirty="0" err="1" smtClean="0">
                <a:solidFill>
                  <a:srgbClr val="00B0F0"/>
                </a:solidFill>
                <a:latin typeface="Arial"/>
                <a:ea typeface="ヒラギノ角ゴ Pro W3"/>
              </a:rPr>
              <a:t>Dameris</a:t>
            </a:r>
            <a:r>
              <a:rPr lang="en-US" sz="2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 </a:t>
            </a:r>
            <a:r>
              <a:rPr lang="en-US" baseline="30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DLR</a:t>
            </a:r>
            <a:r>
              <a:rPr lang="en-US" sz="2000" dirty="0">
                <a:solidFill>
                  <a:srgbClr val="00B0F0"/>
                </a:solidFill>
                <a:latin typeface="Arial"/>
                <a:ea typeface="ヒラギノ角ゴ Pro W3"/>
              </a:rPr>
              <a:t>, </a:t>
            </a:r>
            <a:r>
              <a:rPr lang="en-US" sz="2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                 P. </a:t>
            </a:r>
            <a:r>
              <a:rPr lang="en-US" sz="2000" dirty="0" err="1" smtClean="0">
                <a:solidFill>
                  <a:srgbClr val="00B0F0"/>
                </a:solidFill>
                <a:latin typeface="Arial"/>
                <a:ea typeface="ヒラギノ角ゴ Pro W3"/>
              </a:rPr>
              <a:t>Braesicke</a:t>
            </a:r>
            <a:r>
              <a:rPr lang="en-US" sz="2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 </a:t>
            </a:r>
            <a:r>
              <a:rPr lang="en-US" baseline="30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KIT</a:t>
            </a:r>
            <a:r>
              <a:rPr lang="en-US" sz="2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, M</a:t>
            </a:r>
            <a:r>
              <a:rPr lang="en-US" sz="2000" dirty="0">
                <a:solidFill>
                  <a:srgbClr val="00B0F0"/>
                </a:solidFill>
                <a:latin typeface="Arial"/>
                <a:ea typeface="ヒラギノ角ゴ Pro W3"/>
              </a:rPr>
              <a:t>. van </a:t>
            </a:r>
            <a:r>
              <a:rPr lang="en-US" sz="2000" dirty="0" err="1" smtClean="0">
                <a:solidFill>
                  <a:srgbClr val="00B0F0"/>
                </a:solidFill>
                <a:latin typeface="Arial"/>
                <a:ea typeface="ヒラギノ角ゴ Pro W3"/>
              </a:rPr>
              <a:t>Roozendael</a:t>
            </a:r>
            <a:r>
              <a:rPr lang="en-US" sz="2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 </a:t>
            </a:r>
            <a:r>
              <a:rPr lang="en-US" baseline="30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BIRA</a:t>
            </a:r>
            <a:r>
              <a:rPr lang="en-US" sz="2000" dirty="0">
                <a:solidFill>
                  <a:srgbClr val="00B0F0"/>
                </a:solidFill>
                <a:latin typeface="Arial"/>
                <a:ea typeface="ヒラギノ角ゴ Pro W3"/>
              </a:rPr>
              <a:t>, C. </a:t>
            </a:r>
            <a:r>
              <a:rPr lang="en-US" sz="2000" dirty="0" err="1" smtClean="0">
                <a:solidFill>
                  <a:srgbClr val="00B0F0"/>
                </a:solidFill>
                <a:latin typeface="Arial"/>
                <a:ea typeface="ヒラギノ角ゴ Pro W3"/>
              </a:rPr>
              <a:t>Lerot</a:t>
            </a:r>
            <a:r>
              <a:rPr lang="en-US" sz="2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 </a:t>
            </a:r>
            <a:r>
              <a:rPr lang="en-US" baseline="30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BIRA</a:t>
            </a:r>
            <a:r>
              <a:rPr lang="en-US" sz="2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,                        M</a:t>
            </a:r>
            <a:r>
              <a:rPr lang="en-US" sz="2000" dirty="0">
                <a:solidFill>
                  <a:srgbClr val="00B0F0"/>
                </a:solidFill>
                <a:latin typeface="Arial"/>
                <a:ea typeface="ヒラギノ角ゴ Pro W3"/>
              </a:rPr>
              <a:t>. </a:t>
            </a:r>
            <a:r>
              <a:rPr lang="en-US" sz="2000" dirty="0" err="1" smtClean="0">
                <a:solidFill>
                  <a:srgbClr val="00B0F0"/>
                </a:solidFill>
                <a:latin typeface="Arial"/>
                <a:ea typeface="ヒラギノ角ゴ Pro W3"/>
              </a:rPr>
              <a:t>Koukouli</a:t>
            </a:r>
            <a:r>
              <a:rPr lang="en-US" sz="2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 </a:t>
            </a:r>
            <a:r>
              <a:rPr lang="en-US" baseline="30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AUTH</a:t>
            </a:r>
            <a:r>
              <a:rPr lang="en-US" sz="2000" dirty="0">
                <a:solidFill>
                  <a:srgbClr val="00B0F0"/>
                </a:solidFill>
                <a:latin typeface="Arial"/>
                <a:ea typeface="ヒラギノ角ゴ Pro W3"/>
              </a:rPr>
              <a:t>, </a:t>
            </a:r>
            <a:r>
              <a:rPr lang="en-US" sz="2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D</a:t>
            </a:r>
            <a:r>
              <a:rPr lang="en-US" sz="2000" dirty="0">
                <a:solidFill>
                  <a:srgbClr val="00B0F0"/>
                </a:solidFill>
                <a:latin typeface="Arial"/>
                <a:ea typeface="ヒラギノ角ゴ Pro W3"/>
              </a:rPr>
              <a:t>. </a:t>
            </a:r>
            <a:r>
              <a:rPr lang="en-US" sz="2000" dirty="0" err="1" smtClean="0">
                <a:solidFill>
                  <a:srgbClr val="00B0F0"/>
                </a:solidFill>
                <a:latin typeface="Arial"/>
                <a:ea typeface="ヒラギノ角ゴ Pro W3"/>
              </a:rPr>
              <a:t>Balis</a:t>
            </a:r>
            <a:r>
              <a:rPr lang="en-US" sz="2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 </a:t>
            </a:r>
            <a:r>
              <a:rPr lang="en-US" baseline="30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AUTH</a:t>
            </a:r>
            <a:r>
              <a:rPr lang="en-US" dirty="0" smtClean="0">
                <a:solidFill>
                  <a:srgbClr val="00B0F0"/>
                </a:solidFill>
                <a:latin typeface="Arial"/>
                <a:ea typeface="ヒラギノ角ゴ Pro W3"/>
              </a:rPr>
              <a:t>, and C. </a:t>
            </a:r>
            <a:r>
              <a:rPr lang="en-US" dirty="0" err="1" smtClean="0">
                <a:solidFill>
                  <a:srgbClr val="00B0F0"/>
                </a:solidFill>
                <a:latin typeface="Arial"/>
                <a:ea typeface="ヒラギノ角ゴ Pro W3"/>
              </a:rPr>
              <a:t>Zehner</a:t>
            </a:r>
            <a:r>
              <a:rPr lang="en-US" dirty="0" smtClean="0">
                <a:solidFill>
                  <a:srgbClr val="00B0F0"/>
                </a:solidFill>
                <a:latin typeface="Arial"/>
                <a:ea typeface="ヒラギノ角ゴ Pro W3"/>
              </a:rPr>
              <a:t> </a:t>
            </a:r>
            <a:r>
              <a:rPr lang="en-US" baseline="30000" dirty="0" smtClean="0">
                <a:solidFill>
                  <a:srgbClr val="00B0F0"/>
                </a:solidFill>
                <a:latin typeface="Arial"/>
                <a:ea typeface="ヒラギノ角ゴ Pro W3"/>
              </a:rPr>
              <a:t>ESA</a:t>
            </a:r>
            <a:endParaRPr dirty="0"/>
          </a:p>
        </p:txBody>
      </p:sp>
      <p:sp>
        <p:nvSpPr>
          <p:cNvPr id="120" name="CustomShape 3"/>
          <p:cNvSpPr/>
          <p:nvPr/>
        </p:nvSpPr>
        <p:spPr>
          <a:xfrm>
            <a:off x="1143000" y="122400"/>
            <a:ext cx="1229400" cy="121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800">
                <a:solidFill>
                  <a:srgbClr val="686868"/>
                </a:solidFill>
                <a:latin typeface="Arial"/>
                <a:ea typeface="ヒラギノ角ゴ Pro W3"/>
              </a:rPr>
              <a:t>www.DLR.de  •  Chart </a:t>
            </a:r>
            <a:fld id="{8811432B-D20D-4A10-BD69-855556B45472}" type="slidenum">
              <a:rPr lang="en-US" sz="800">
                <a:solidFill>
                  <a:srgbClr val="686868"/>
                </a:solidFill>
                <a:latin typeface="Arial"/>
                <a:ea typeface="ヒラギノ角ゴ Pro W3"/>
              </a:rPr>
              <a:pPr>
                <a:lnSpc>
                  <a:spcPct val="100000"/>
                </a:lnSpc>
              </a:pPr>
              <a:t>1</a:t>
            </a:fld>
            <a:endParaRPr/>
          </a:p>
        </p:txBody>
      </p:sp>
      <p:pic>
        <p:nvPicPr>
          <p:cNvPr id="110594" name="Picture 2" descr="KIT-Homep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t="20944"/>
          <a:stretch/>
        </p:blipFill>
        <p:spPr bwMode="auto">
          <a:xfrm>
            <a:off x="936051" y="3310385"/>
            <a:ext cx="611613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899640" y="548640"/>
            <a:ext cx="7632800" cy="73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Comparison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with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other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satellite-based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data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records</a:t>
            </a:r>
            <a:endParaRPr dirty="0"/>
          </a:p>
        </p:txBody>
      </p:sp>
      <p:pic>
        <p:nvPicPr>
          <p:cNvPr id="5" name="Grafik 4" descr="MSR-2_first__1995_6-2012_12_TotalOzoneTre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340768"/>
            <a:ext cx="4560000" cy="3420000"/>
          </a:xfrm>
          <a:prstGeom prst="rect">
            <a:avLst/>
          </a:prstGeom>
        </p:spPr>
      </p:pic>
      <p:pic>
        <p:nvPicPr>
          <p:cNvPr id="6" name="Grafik 5" descr="GTO-ECV_gf3_daily_basis_Merged_ext_ENSO_2014_1995_6-2012_12_TotalOzoneTre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00" y="1340768"/>
            <a:ext cx="4560000" cy="3420000"/>
          </a:xfrm>
          <a:prstGeom prst="rect">
            <a:avLst/>
          </a:prstGeom>
          <a:noFill/>
          <a:ln w="15875">
            <a:noFill/>
          </a:ln>
          <a:effectLst/>
        </p:spPr>
      </p:pic>
      <p:sp>
        <p:nvSpPr>
          <p:cNvPr id="8" name="Rechteck 7"/>
          <p:cNvSpPr/>
          <p:nvPr/>
        </p:nvSpPr>
        <p:spPr>
          <a:xfrm>
            <a:off x="4536504" y="4941168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http://www.temis.nl/protocols/O3global.html 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Reference: van </a:t>
            </a:r>
            <a:r>
              <a:rPr lang="en-US" sz="1400" dirty="0" err="1" smtClean="0">
                <a:solidFill>
                  <a:srgbClr val="0070C0"/>
                </a:solidFill>
              </a:rPr>
              <a:t>der</a:t>
            </a:r>
            <a:r>
              <a:rPr lang="en-US" sz="1400" dirty="0" smtClean="0">
                <a:solidFill>
                  <a:srgbClr val="0070C0"/>
                </a:solidFill>
              </a:rPr>
              <a:t> A, R. J., </a:t>
            </a:r>
            <a:r>
              <a:rPr lang="en-US" sz="1400" dirty="0" err="1" smtClean="0">
                <a:solidFill>
                  <a:srgbClr val="0070C0"/>
                </a:solidFill>
              </a:rPr>
              <a:t>Allaart</a:t>
            </a:r>
            <a:r>
              <a:rPr lang="en-US" sz="1400" dirty="0" smtClean="0">
                <a:solidFill>
                  <a:srgbClr val="0070C0"/>
                </a:solidFill>
              </a:rPr>
              <a:t>, M. A. F., and </a:t>
            </a:r>
            <a:r>
              <a:rPr lang="en-US" sz="1400" dirty="0" err="1" smtClean="0">
                <a:solidFill>
                  <a:srgbClr val="0070C0"/>
                </a:solidFill>
              </a:rPr>
              <a:t>Eskes</a:t>
            </a:r>
            <a:r>
              <a:rPr lang="en-US" sz="1400" dirty="0" smtClean="0">
                <a:solidFill>
                  <a:srgbClr val="0070C0"/>
                </a:solidFill>
              </a:rPr>
              <a:t>, H. J., Extended and refined multi sensor reanalysis of total ozone for the period 1970-2012, Atmos. Meas. Tech., 8, 3021-3035, doi:10.5194/amt-8-3021-2015, 2015.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9" name="TextShape 1"/>
          <p:cNvSpPr txBox="1"/>
          <p:nvPr/>
        </p:nvSpPr>
        <p:spPr>
          <a:xfrm>
            <a:off x="1763688" y="1268760"/>
            <a:ext cx="6768752" cy="30595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b="1" dirty="0" smtClean="0">
                <a:solidFill>
                  <a:srgbClr val="0070C0"/>
                </a:solidFill>
                <a:latin typeface="Arial"/>
              </a:rPr>
              <a:t>GTO-ECV                                         Multi Sensor Re-</a:t>
            </a:r>
            <a:r>
              <a:rPr lang="de-DE" b="1" dirty="0" err="1" smtClean="0">
                <a:solidFill>
                  <a:srgbClr val="0070C0"/>
                </a:solidFill>
                <a:latin typeface="Arial"/>
              </a:rPr>
              <a:t>analysis</a:t>
            </a:r>
            <a:r>
              <a:rPr lang="de-DE" b="1" dirty="0" smtClean="0">
                <a:solidFill>
                  <a:srgbClr val="0070C0"/>
                </a:solidFill>
                <a:latin typeface="Arial"/>
              </a:rPr>
              <a:t> v2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GTO-ECV_omi_merged_data_gome_OMI2015__1995_6-2015_12_TotalOzoneTre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2673208"/>
            <a:ext cx="3504000" cy="2628000"/>
          </a:xfrm>
          <a:prstGeom prst="rect">
            <a:avLst/>
          </a:prstGeom>
        </p:spPr>
      </p:pic>
      <p:sp>
        <p:nvSpPr>
          <p:cNvPr id="138" name="TextShape 1"/>
          <p:cNvSpPr txBox="1"/>
          <p:nvPr/>
        </p:nvSpPr>
        <p:spPr>
          <a:xfrm>
            <a:off x="899640" y="548640"/>
            <a:ext cx="7341840" cy="73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Ground-Based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 Trends: Dobson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Stations</a:t>
            </a:r>
            <a:endParaRPr dirty="0"/>
          </a:p>
        </p:txBody>
      </p:sp>
      <p:pic>
        <p:nvPicPr>
          <p:cNvPr id="5" name="Grafik 4" descr="GROUND_2015_data_out_groundbased_stn_1995_6-2014_12_annav_TotalOzoneTrend_Dob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0696" y="1963936"/>
            <a:ext cx="5313792" cy="398534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660232" y="3140968"/>
            <a:ext cx="1800200" cy="720080"/>
          </a:xfrm>
          <a:prstGeom prst="ellipse">
            <a:avLst/>
          </a:prstGeom>
          <a:solidFill>
            <a:srgbClr val="99FF99">
              <a:alpha val="2509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868144" y="2708920"/>
            <a:ext cx="576064" cy="360040"/>
          </a:xfrm>
          <a:prstGeom prst="ellipse">
            <a:avLst/>
          </a:prstGeom>
          <a:solidFill>
            <a:srgbClr val="99FF99">
              <a:alpha val="2509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403648" y="3212976"/>
            <a:ext cx="504056" cy="216024"/>
          </a:xfrm>
          <a:prstGeom prst="ellipse">
            <a:avLst/>
          </a:prstGeom>
          <a:solidFill>
            <a:srgbClr val="99FF99">
              <a:alpha val="2509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2195736" y="3509392"/>
            <a:ext cx="1152128" cy="351656"/>
          </a:xfrm>
          <a:prstGeom prst="ellipse">
            <a:avLst/>
          </a:prstGeom>
          <a:solidFill>
            <a:srgbClr val="99FF99">
              <a:alpha val="2509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1979712" y="2924944"/>
            <a:ext cx="3816424" cy="28803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3419872" y="3501008"/>
            <a:ext cx="3168352" cy="21602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467544" y="1219979"/>
            <a:ext cx="82089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ct val="100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pt-BR" sz="1600" dirty="0" smtClean="0">
                <a:solidFill>
                  <a:srgbClr val="0070C0"/>
                </a:solidFill>
                <a:ea typeface="ヒラギノ角ゴ Pro W3"/>
              </a:rPr>
              <a:t>42 Dobson stations have been selected (www.woudc.org)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pt-BR" sz="1600" dirty="0" smtClean="0">
                <a:solidFill>
                  <a:srgbClr val="0070C0"/>
                </a:solidFill>
                <a:ea typeface="ヒラギノ角ゴ Pro W3"/>
              </a:rPr>
              <a:t>Some stations confirm the results from the satellite data record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pt-BR" sz="1600" dirty="0" smtClean="0">
                <a:solidFill>
                  <a:srgbClr val="0070C0"/>
                </a:solidFill>
                <a:ea typeface="ヒラギノ角ゴ Pro W3"/>
              </a:rPr>
              <a:t>Trends not significant (crosses) in middle latitudes (North and South America, Europe)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899640" y="548640"/>
            <a:ext cx="7341840" cy="73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Comparison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with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 EMAC Simulation (RC1+RC2)</a:t>
            </a:r>
            <a:endParaRPr dirty="0"/>
          </a:p>
        </p:txBody>
      </p:sp>
      <p:pic>
        <p:nvPicPr>
          <p:cNvPr id="11" name="Grafik 10" descr="latmean_comp_2016-07-13_20N-20S_ano_per_annme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984" y="3024000"/>
            <a:ext cx="3600000" cy="1800000"/>
          </a:xfrm>
          <a:prstGeom prst="rect">
            <a:avLst/>
          </a:prstGeom>
        </p:spPr>
      </p:pic>
      <p:pic>
        <p:nvPicPr>
          <p:cNvPr id="12" name="Grafik 11" descr="latmean_comp_2016-07-13_30S-60S_ano_per_annme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024000"/>
            <a:ext cx="3600000" cy="1800000"/>
          </a:xfrm>
          <a:prstGeom prst="rect">
            <a:avLst/>
          </a:prstGeom>
        </p:spPr>
      </p:pic>
      <p:pic>
        <p:nvPicPr>
          <p:cNvPr id="14" name="Grafik 13" descr="latmean_comp_2016-07-13_60N-30N_ano_per_annme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152000"/>
            <a:ext cx="3600000" cy="1800000"/>
          </a:xfrm>
          <a:prstGeom prst="rect">
            <a:avLst/>
          </a:prstGeom>
        </p:spPr>
      </p:pic>
      <p:pic>
        <p:nvPicPr>
          <p:cNvPr id="15" name="Grafik 14" descr="latmean_comp_2016-07-13_60N-60S_ano_per_annme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000" y="1152000"/>
            <a:ext cx="3600000" cy="1800000"/>
          </a:xfrm>
          <a:prstGeom prst="rect">
            <a:avLst/>
          </a:prstGeom>
        </p:spPr>
      </p:pic>
      <p:pic>
        <p:nvPicPr>
          <p:cNvPr id="16" name="Grafik 15" descr="latmean_comp_2016-07-13_60S-85S_October_ano_p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92480" y="4941168"/>
            <a:ext cx="4500000" cy="1800000"/>
          </a:xfrm>
          <a:prstGeom prst="rect">
            <a:avLst/>
          </a:prstGeom>
        </p:spPr>
      </p:pic>
      <p:pic>
        <p:nvPicPr>
          <p:cNvPr id="18" name="Grafik 17" descr="latmean_comp_2016-07-13_85N-60N_March_ano_p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941168"/>
            <a:ext cx="450000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899640" y="548640"/>
            <a:ext cx="7341840" cy="73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>
                <a:solidFill>
                  <a:srgbClr val="0070C0"/>
                </a:solidFill>
                <a:latin typeface="Arial"/>
                <a:ea typeface="ヒラギノ角ゴ Pro W3"/>
              </a:rPr>
              <a:t>Summary and Outlook</a:t>
            </a:r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683568" y="1316880"/>
            <a:ext cx="7488832" cy="463240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10000"/>
              <a:buFont typeface="Wingdings" pitchFamily="2" charset="2"/>
              <a:buChar char="Ø"/>
            </a:pPr>
            <a:r>
              <a:rPr lang="de-DE" dirty="0">
                <a:solidFill>
                  <a:srgbClr val="0070C0"/>
                </a:solidFill>
                <a:latin typeface="Arial"/>
                <a:ea typeface="ヒラギノ角ゴ Pro W3"/>
              </a:rPr>
              <a:t>GTO-ECV 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CCI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data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record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>
                <a:solidFill>
                  <a:srgbClr val="0070C0"/>
                </a:solidFill>
                <a:latin typeface="Arial"/>
                <a:ea typeface="ヒラギノ角ゴ Pro W3"/>
              </a:rPr>
              <a:t>(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1995-2015)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is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suitable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for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monitoring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the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long-term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evolution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of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total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ozone</a:t>
            </a:r>
            <a:endParaRPr lang="de-DE" dirty="0">
              <a:solidFill>
                <a:srgbClr val="0070C0"/>
              </a:solidFill>
              <a:latin typeface="Arial"/>
              <a:ea typeface="ヒラギノ角ゴ Pro W3"/>
            </a:endParaRP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10000"/>
              <a:buFont typeface="Wingdings" pitchFamily="2" charset="2"/>
              <a:buChar char="Ø"/>
            </a:pPr>
            <a:r>
              <a:rPr lang="de-DE" dirty="0" err="1" smtClean="0">
                <a:solidFill>
                  <a:srgbClr val="0070C0"/>
                </a:solidFill>
                <a:latin typeface="Arial"/>
              </a:rPr>
              <a:t>Ground-based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validation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(V1)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confirmed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high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quality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and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stability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of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combined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level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3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data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record</a:t>
            </a:r>
            <a:endParaRPr dirty="0"/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10000"/>
              <a:buFont typeface="Wingdings" pitchFamily="2" charset="2"/>
              <a:buChar char="Ø"/>
            </a:pPr>
            <a:r>
              <a:rPr lang="de-DE" dirty="0">
                <a:solidFill>
                  <a:srgbClr val="0070C0"/>
                </a:solidFill>
                <a:latin typeface="Arial"/>
                <a:ea typeface="ヒラギノ角ゴ Pro W3"/>
              </a:rPr>
              <a:t>Linear 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total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ozone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trend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/>
                <a:ea typeface="ヒラギノ角ゴ Pro W3"/>
              </a:rPr>
              <a:t>is</a:t>
            </a:r>
            <a:r>
              <a:rPr lang="de-DE" dirty="0">
                <a:solidFill>
                  <a:srgbClr val="0070C0"/>
                </a:solidFill>
                <a:latin typeface="Arial"/>
                <a:ea typeface="ヒラギノ角ゴ Pro W3"/>
              </a:rPr>
              <a:t> positive in </a:t>
            </a:r>
            <a:r>
              <a:rPr lang="de-DE" dirty="0" err="1">
                <a:solidFill>
                  <a:srgbClr val="0070C0"/>
                </a:solidFill>
                <a:latin typeface="Arial"/>
                <a:ea typeface="ヒラギノ角ゴ Pro W3"/>
              </a:rPr>
              <a:t>major</a:t>
            </a:r>
            <a:r>
              <a:rPr lang="de-DE" dirty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/>
                <a:ea typeface="ヒラギノ角ゴ Pro W3"/>
              </a:rPr>
              <a:t>parts</a:t>
            </a:r>
            <a:r>
              <a:rPr lang="de-DE" dirty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/>
                <a:ea typeface="ヒラギノ角ゴ Pro W3"/>
              </a:rPr>
              <a:t>of</a:t>
            </a:r>
            <a:r>
              <a:rPr lang="de-DE" dirty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/>
                <a:ea typeface="ヒラギノ角ゴ Pro W3"/>
              </a:rPr>
              <a:t>the</a:t>
            </a:r>
            <a:r>
              <a:rPr lang="de-DE" dirty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/>
                <a:ea typeface="ヒラギノ角ゴ Pro W3"/>
              </a:rPr>
              <a:t>globe</a:t>
            </a:r>
            <a:r>
              <a:rPr lang="de-DE" dirty="0">
                <a:solidFill>
                  <a:srgbClr val="0070C0"/>
                </a:solidFill>
                <a:latin typeface="Arial"/>
                <a:ea typeface="ヒラギノ角ゴ Pro W3"/>
              </a:rPr>
              <a:t>, but </a:t>
            </a:r>
            <a:r>
              <a:rPr lang="de-DE" dirty="0" err="1">
                <a:solidFill>
                  <a:srgbClr val="0070C0"/>
                </a:solidFill>
                <a:latin typeface="Arial"/>
                <a:ea typeface="ヒラギノ角ゴ Pro W3"/>
              </a:rPr>
              <a:t>statistical</a:t>
            </a:r>
            <a:r>
              <a:rPr lang="de-DE" dirty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/>
                <a:ea typeface="ヒラギノ角ゴ Pro W3"/>
              </a:rPr>
              <a:t>uncertainty</a:t>
            </a:r>
            <a:r>
              <a:rPr lang="de-DE" dirty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/>
                <a:ea typeface="ヒラギノ角ゴ Pro W3"/>
              </a:rPr>
              <a:t>is</a:t>
            </a:r>
            <a:r>
              <a:rPr lang="de-DE" dirty="0">
                <a:solidFill>
                  <a:srgbClr val="0070C0"/>
                </a:solidFill>
                <a:latin typeface="Arial"/>
                <a:ea typeface="ヒラギノ角ゴ Pro W3"/>
              </a:rPr>
              <a:t> still 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large due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to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strong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interannual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variability</a:t>
            </a:r>
            <a:endParaRPr dirty="0"/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10000"/>
              <a:buFont typeface="Wingdings" pitchFamily="2" charset="2"/>
              <a:buChar char="Ø"/>
            </a:pPr>
            <a:r>
              <a:rPr lang="de-DE" dirty="0" smtClean="0">
                <a:solidFill>
                  <a:srgbClr val="0070C0"/>
                </a:solidFill>
                <a:latin typeface="Arial"/>
              </a:rPr>
              <a:t>Trend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patterns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agree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well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with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other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long-term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data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records</a:t>
            </a:r>
            <a:endParaRPr lang="de-DE" dirty="0">
              <a:solidFill>
                <a:srgbClr val="0070C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10000"/>
              <a:buFont typeface="Wingdings" pitchFamily="2" charset="2"/>
              <a:buChar char="Ø"/>
            </a:pPr>
            <a:r>
              <a:rPr lang="de-DE" dirty="0" smtClean="0">
                <a:solidFill>
                  <a:srgbClr val="0070C0"/>
                </a:solidFill>
                <a:latin typeface="Arial"/>
              </a:rPr>
              <a:t>GTO-ECV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data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record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valuable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to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evaluate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Chemistry-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Climate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Model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simulations</a:t>
            </a:r>
            <a:endParaRPr dirty="0"/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SzPct val="110000"/>
              <a:buFont typeface="Wingdings" pitchFamily="2" charset="2"/>
              <a:buChar char="Ø"/>
            </a:pPr>
            <a:endParaRPr dirty="0"/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SzPct val="110000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899640" y="548640"/>
            <a:ext cx="7341840" cy="73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dirty="0" smtClean="0">
                <a:solidFill>
                  <a:srgbClr val="0070C0"/>
                </a:solidFill>
                <a:latin typeface="Arial"/>
                <a:ea typeface="ヒラギノ角ゴ Pro W3"/>
              </a:rPr>
              <a:t>Outlook</a:t>
            </a:r>
            <a:endParaRPr dirty="0"/>
          </a:p>
        </p:txBody>
      </p:sp>
      <p:sp>
        <p:nvSpPr>
          <p:cNvPr id="150" name="TextShape 2"/>
          <p:cNvSpPr txBox="1"/>
          <p:nvPr/>
        </p:nvSpPr>
        <p:spPr>
          <a:xfrm>
            <a:off x="683568" y="1340768"/>
            <a:ext cx="8153712" cy="42723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spcBef>
                <a:spcPts val="600"/>
              </a:spcBef>
              <a:spcAft>
                <a:spcPts val="1800"/>
              </a:spcAft>
              <a:buSzPct val="110000"/>
              <a:buFont typeface="Wingdings" pitchFamily="2" charset="2"/>
              <a:buChar char="Ø"/>
            </a:pP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Reduce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/>
                <a:ea typeface="ヒラギノ角ゴ Pro W3"/>
              </a:rPr>
              <a:t>sampling</a:t>
            </a:r>
            <a:r>
              <a:rPr lang="de-DE" dirty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/>
                <a:ea typeface="ヒラギノ角ゴ Pro W3"/>
              </a:rPr>
              <a:t>errors</a:t>
            </a:r>
            <a:r>
              <a:rPr lang="de-DE" dirty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/>
                <a:ea typeface="ヒラギノ角ゴ Pro W3"/>
              </a:rPr>
              <a:t>using</a:t>
            </a:r>
            <a:r>
              <a:rPr lang="de-DE" dirty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/>
                <a:ea typeface="ヒラギノ角ゴ Pro W3"/>
              </a:rPr>
              <a:t>spatio</a:t>
            </a:r>
            <a:r>
              <a:rPr lang="de-DE" dirty="0">
                <a:solidFill>
                  <a:srgbClr val="0070C0"/>
                </a:solidFill>
                <a:latin typeface="Arial"/>
                <a:ea typeface="ヒラギノ角ゴ Pro W3"/>
              </a:rPr>
              <a:t>-temporal </a:t>
            </a:r>
            <a:r>
              <a:rPr lang="de-DE" dirty="0" err="1">
                <a:solidFill>
                  <a:srgbClr val="0070C0"/>
                </a:solidFill>
                <a:latin typeface="Arial"/>
                <a:ea typeface="ヒラギノ角ゴ Pro W3"/>
              </a:rPr>
              <a:t>statistical</a:t>
            </a:r>
            <a:r>
              <a:rPr lang="de-DE" dirty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/>
                <a:ea typeface="ヒラギノ角ゴ Pro W3"/>
              </a:rPr>
              <a:t>tools</a:t>
            </a:r>
            <a:endParaRPr dirty="0"/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SzPct val="110000"/>
              <a:buFont typeface="Wingdings" pitchFamily="2" charset="2"/>
              <a:buChar char="Ø"/>
            </a:pPr>
            <a:r>
              <a:rPr lang="de-DE" dirty="0" smtClean="0">
                <a:solidFill>
                  <a:srgbClr val="0070C0"/>
                </a:solidFill>
                <a:latin typeface="Arial"/>
              </a:rPr>
              <a:t>Create a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similar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data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record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for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tropical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(20°N-20°S)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tropospheric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ozone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retrieved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using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the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CCD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method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(Heue et al., AMT, in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review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)   </a:t>
            </a:r>
            <a:r>
              <a:rPr lang="de-DE" dirty="0" smtClean="0">
                <a:solidFill>
                  <a:srgbClr val="FF0000"/>
                </a:solidFill>
                <a:ea typeface="ヒラギノ角ゴ Pro W3"/>
              </a:rPr>
              <a:t> </a:t>
            </a:r>
            <a:endParaRPr lang="de-DE" dirty="0" smtClean="0">
              <a:solidFill>
                <a:srgbClr val="0070C0"/>
              </a:solidFill>
              <a:latin typeface="Arial"/>
            </a:endParaRPr>
          </a:p>
          <a:p>
            <a:pPr marL="673200" lvl="1" indent="-216000">
              <a:spcBef>
                <a:spcPts val="600"/>
              </a:spcBef>
              <a:spcAft>
                <a:spcPts val="1800"/>
              </a:spcAft>
              <a:buSzPct val="110000"/>
              <a:buFont typeface="Wingdings" pitchFamily="2" charset="2"/>
              <a:buChar char="Ø"/>
            </a:pPr>
            <a:r>
              <a:rPr lang="de-DE" dirty="0" err="1" smtClean="0">
                <a:solidFill>
                  <a:srgbClr val="0070C0"/>
                </a:solidFill>
                <a:latin typeface="Arial"/>
              </a:rPr>
              <a:t>Calculate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trends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and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evaluate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model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simulations</a:t>
            </a:r>
            <a:endParaRPr lang="de-DE" dirty="0" smtClean="0">
              <a:solidFill>
                <a:srgbClr val="0070C0"/>
              </a:solidFill>
              <a:latin typeface="Arial"/>
            </a:endParaRPr>
          </a:p>
          <a:p>
            <a:pPr marL="216000" indent="-216000">
              <a:spcBef>
                <a:spcPts val="600"/>
              </a:spcBef>
              <a:spcAft>
                <a:spcPts val="1800"/>
              </a:spcAft>
              <a:buSzPct val="110000"/>
              <a:buFont typeface="Wingdings" pitchFamily="2" charset="2"/>
              <a:buChar char="Ø"/>
            </a:pPr>
            <a:r>
              <a:rPr lang="de-DE" dirty="0" err="1" smtClean="0">
                <a:solidFill>
                  <a:srgbClr val="0070C0"/>
                </a:solidFill>
                <a:ea typeface="ヒラギノ角ゴ Pro W3"/>
              </a:rPr>
              <a:t>Extend</a:t>
            </a:r>
            <a:r>
              <a:rPr lang="de-DE" dirty="0" smtClean="0">
                <a:solidFill>
                  <a:srgbClr val="0070C0"/>
                </a:solidFill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ea typeface="ヒラギノ角ゴ Pro W3"/>
              </a:rPr>
              <a:t>the</a:t>
            </a:r>
            <a:r>
              <a:rPr lang="de-DE" dirty="0" smtClean="0">
                <a:solidFill>
                  <a:srgbClr val="0070C0"/>
                </a:solidFill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ea typeface="ヒラギノ角ゴ Pro W3"/>
              </a:rPr>
              <a:t>data</a:t>
            </a:r>
            <a:r>
              <a:rPr lang="de-DE" dirty="0" smtClean="0">
                <a:solidFill>
                  <a:srgbClr val="0070C0"/>
                </a:solidFill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ea typeface="ヒラギノ角ゴ Pro W3"/>
              </a:rPr>
              <a:t>records</a:t>
            </a:r>
            <a:r>
              <a:rPr lang="de-DE" dirty="0" smtClean="0">
                <a:solidFill>
                  <a:srgbClr val="0070C0"/>
                </a:solidFill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ea typeface="ヒラギノ角ゴ Pro W3"/>
              </a:rPr>
              <a:t>using</a:t>
            </a:r>
            <a:r>
              <a:rPr lang="de-DE" dirty="0" smtClean="0">
                <a:solidFill>
                  <a:srgbClr val="0070C0"/>
                </a:solidFill>
                <a:ea typeface="ヒラギノ角ゴ Pro W3"/>
              </a:rPr>
              <a:t> GOME-2/</a:t>
            </a:r>
            <a:r>
              <a:rPr lang="de-DE" dirty="0" err="1" smtClean="0">
                <a:solidFill>
                  <a:srgbClr val="0070C0"/>
                </a:solidFill>
                <a:ea typeface="ヒラギノ角ゴ Pro W3"/>
              </a:rPr>
              <a:t>MetOp</a:t>
            </a:r>
            <a:r>
              <a:rPr lang="de-DE" dirty="0" smtClean="0">
                <a:solidFill>
                  <a:srgbClr val="0070C0"/>
                </a:solidFill>
                <a:ea typeface="ヒラギノ角ゴ Pro W3"/>
              </a:rPr>
              <a:t>-B/C </a:t>
            </a:r>
            <a:r>
              <a:rPr lang="de-DE" dirty="0" err="1" smtClean="0">
                <a:solidFill>
                  <a:srgbClr val="0070C0"/>
                </a:solidFill>
                <a:ea typeface="ヒラギノ角ゴ Pro W3"/>
              </a:rPr>
              <a:t>and</a:t>
            </a:r>
            <a:r>
              <a:rPr lang="de-DE" dirty="0" smtClean="0">
                <a:solidFill>
                  <a:srgbClr val="0070C0"/>
                </a:solidFill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ea typeface="ヒラギノ角ゴ Pro W3"/>
              </a:rPr>
              <a:t>the</a:t>
            </a:r>
            <a:r>
              <a:rPr lang="de-DE" dirty="0" smtClean="0">
                <a:solidFill>
                  <a:srgbClr val="0070C0"/>
                </a:solidFill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ea typeface="ヒラギノ角ゴ Pro W3"/>
              </a:rPr>
              <a:t>Sentinel</a:t>
            </a:r>
            <a:r>
              <a:rPr lang="de-DE" dirty="0" smtClean="0">
                <a:solidFill>
                  <a:srgbClr val="0070C0"/>
                </a:solidFill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ea typeface="ヒラギノ角ゴ Pro W3"/>
              </a:rPr>
              <a:t>series</a:t>
            </a:r>
            <a:endParaRPr lang="de-DE" dirty="0" smtClean="0">
              <a:solidFill>
                <a:srgbClr val="0070C0"/>
              </a:solidFill>
            </a:endParaRPr>
          </a:p>
          <a:p>
            <a:pPr marL="673200" lvl="1" indent="-216000">
              <a:spcBef>
                <a:spcPts val="600"/>
              </a:spcBef>
              <a:spcAft>
                <a:spcPts val="1800"/>
              </a:spcAft>
              <a:buSzPct val="110000"/>
              <a:buFont typeface="Wingdings" pitchFamily="2" charset="2"/>
              <a:buChar char="Ø"/>
            </a:pPr>
            <a:endParaRPr dirty="0"/>
          </a:p>
          <a:p>
            <a:pPr>
              <a:spcAft>
                <a:spcPts val="1800"/>
              </a:spcAft>
            </a:pPr>
            <a:endParaRPr dirty="0"/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dirty="0"/>
          </a:p>
        </p:txBody>
      </p:sp>
      <p:pic>
        <p:nvPicPr>
          <p:cNvPr id="4" name="Grafik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8504" y="3888000"/>
            <a:ext cx="3060000" cy="2267640"/>
          </a:xfrm>
          <a:prstGeom prst="rect">
            <a:avLst/>
          </a:prstGeom>
          <a:ln>
            <a:noFill/>
          </a:ln>
        </p:spPr>
      </p:pic>
      <p:pic>
        <p:nvPicPr>
          <p:cNvPr id="5" name="Grafik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8504" y="3888000"/>
            <a:ext cx="3060000" cy="2267640"/>
          </a:xfrm>
          <a:prstGeom prst="rect">
            <a:avLst/>
          </a:prstGeom>
          <a:ln>
            <a:noFill/>
          </a:ln>
        </p:spPr>
      </p:pic>
      <p:pic>
        <p:nvPicPr>
          <p:cNvPr id="6" name="Grafik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504" y="3888000"/>
            <a:ext cx="3060000" cy="226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827640" y="547200"/>
            <a:ext cx="7560784" cy="73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/>
                <a:ea typeface="ヒラギノ角ゴ Pro W3"/>
              </a:rPr>
              <a:t>OMI/AURA ozone compared to ground-based data </a:t>
            </a:r>
            <a:endParaRPr dirty="0"/>
          </a:p>
        </p:txBody>
      </p:sp>
      <p:pic>
        <p:nvPicPr>
          <p:cNvPr id="7" name="Grafik 6" descr="04_NH_brewer_monthlyme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2000" y="1124744"/>
            <a:ext cx="3427200" cy="2448000"/>
          </a:xfrm>
          <a:prstGeom prst="rect">
            <a:avLst/>
          </a:prstGeom>
        </p:spPr>
      </p:pic>
      <p:pic>
        <p:nvPicPr>
          <p:cNvPr id="8" name="Grafik 7" descr="04_NH_dobson_monthlyme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2000" y="3573288"/>
            <a:ext cx="3427200" cy="2448000"/>
          </a:xfrm>
          <a:prstGeom prst="rect">
            <a:avLst/>
          </a:prstGeom>
        </p:spPr>
      </p:pic>
      <p:pic>
        <p:nvPicPr>
          <p:cNvPr id="9" name="Grafik 8" descr="04_SH_dobson_monthlymea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448" y="3573288"/>
            <a:ext cx="3427200" cy="2448000"/>
          </a:xfrm>
          <a:prstGeom prst="rect">
            <a:avLst/>
          </a:prstGeom>
        </p:spPr>
      </p:pic>
      <p:sp>
        <p:nvSpPr>
          <p:cNvPr id="10" name="CustomShape 2"/>
          <p:cNvSpPr/>
          <p:nvPr/>
        </p:nvSpPr>
        <p:spPr>
          <a:xfrm rot="-5400000">
            <a:off x="-968404" y="3433212"/>
            <a:ext cx="3663984" cy="504056"/>
          </a:xfrm>
          <a:prstGeom prst="rect">
            <a:avLst/>
          </a:prstGeom>
          <a:solidFill>
            <a:srgbClr val="FFFFFF"/>
          </a:solidFill>
          <a:ln w="324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rgbClr val="0070C0"/>
                </a:solidFill>
                <a:latin typeface="Arial"/>
                <a:ea typeface="DejaVu Sans"/>
              </a:rPr>
              <a:t>Dobson                         Brewer</a:t>
            </a:r>
            <a:endParaRPr sz="2000" dirty="0"/>
          </a:p>
        </p:txBody>
      </p:sp>
      <p:sp>
        <p:nvSpPr>
          <p:cNvPr id="11" name="Rechteck 10"/>
          <p:cNvSpPr/>
          <p:nvPr/>
        </p:nvSpPr>
        <p:spPr>
          <a:xfrm>
            <a:off x="7992000" y="3960000"/>
            <a:ext cx="360040" cy="1260000"/>
          </a:xfrm>
          <a:prstGeom prst="rect">
            <a:avLst/>
          </a:prstGeom>
          <a:solidFill>
            <a:srgbClr val="FF0000">
              <a:alpha val="1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5796177" y="6001543"/>
            <a:ext cx="266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0070C0"/>
                </a:solidFill>
              </a:rPr>
              <a:t>Courtesy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</a:rPr>
              <a:t>of</a:t>
            </a:r>
            <a:r>
              <a:rPr lang="de-DE" sz="1400" dirty="0" smtClean="0">
                <a:solidFill>
                  <a:srgbClr val="0070C0"/>
                </a:solidFill>
              </a:rPr>
              <a:t> M. </a:t>
            </a:r>
            <a:r>
              <a:rPr lang="de-DE" sz="1400" dirty="0" err="1" smtClean="0">
                <a:solidFill>
                  <a:srgbClr val="0070C0"/>
                </a:solidFill>
              </a:rPr>
              <a:t>Koukouli</a:t>
            </a:r>
            <a:r>
              <a:rPr lang="de-DE" sz="1400" dirty="0" smtClean="0">
                <a:solidFill>
                  <a:srgbClr val="0070C0"/>
                </a:solidFill>
              </a:rPr>
              <a:t>, AUTH</a:t>
            </a:r>
            <a:endParaRPr lang="de-DE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899640" y="548640"/>
            <a:ext cx="7341840" cy="73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Temperature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and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Pressure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  <a:ea typeface="ヒラギノ角ゴ Pro W3"/>
              </a:rPr>
              <a:t> Trend</a:t>
            </a:r>
            <a:endParaRPr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4925" y="1881088"/>
          <a:ext cx="3074988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Acrobat Document" r:id="rId3" imgW="5458587" imgH="3514286" progId="AcroExch.Document.7">
                  <p:embed/>
                </p:oleObj>
              </mc:Choice>
              <mc:Fallback>
                <p:oleObj name="Acrobat Document" r:id="rId3" imgW="5458587" imgH="3514286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881088"/>
                        <a:ext cx="3074988" cy="197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07950" y="4040088"/>
          <a:ext cx="290195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Acrobat Document" r:id="rId5" imgW="5152381" imgH="3514286" progId="AcroExch.Document.7">
                  <p:embed/>
                </p:oleObj>
              </mc:Choice>
              <mc:Fallback>
                <p:oleObj name="Acrobat Document" r:id="rId5" imgW="5152381" imgH="3514286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4040088"/>
                        <a:ext cx="290195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059113" y="4040088"/>
          <a:ext cx="30702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7" imgW="5447619" imgH="3514286" progId="AcroExch.Document.7">
                  <p:embed/>
                </p:oleObj>
              </mc:Choice>
              <mc:Fallback>
                <p:oleObj name="Acrobat Document" r:id="rId7" imgW="5447619" imgH="3514286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040088"/>
                        <a:ext cx="3070225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223000" y="1771551"/>
          <a:ext cx="2886075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9" imgW="5144218" imgH="6857143" progId="AcroExch.Document.7">
                  <p:embed/>
                </p:oleObj>
              </mc:Choice>
              <mc:Fallback>
                <p:oleObj name="Acrobat Document" r:id="rId9" imgW="5144218" imgH="6857143" progId="AcroExch.Document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1771551"/>
                        <a:ext cx="2886075" cy="384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899640" y="548640"/>
            <a:ext cx="7632800" cy="73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Comparison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with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other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satellite-based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data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records</a:t>
            </a:r>
            <a:endParaRPr dirty="0"/>
          </a:p>
        </p:txBody>
      </p:sp>
      <p:sp>
        <p:nvSpPr>
          <p:cNvPr id="13" name="Rechteck 12"/>
          <p:cNvSpPr/>
          <p:nvPr/>
        </p:nvSpPr>
        <p:spPr>
          <a:xfrm>
            <a:off x="2915816" y="1340768"/>
            <a:ext cx="288032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ct val="100000"/>
              </a:lnSpc>
              <a:spcBef>
                <a:spcPts val="1800"/>
              </a:spcBef>
              <a:buSzPct val="100000"/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0070C0"/>
                </a:solidFill>
                <a:ea typeface="ヒラギノ角ゴ Pro W3"/>
              </a:rPr>
              <a:t>Zonal mean anomalies agree well</a:t>
            </a:r>
          </a:p>
          <a:p>
            <a:pPr marL="180000" indent="-180000">
              <a:lnSpc>
                <a:spcPct val="100000"/>
              </a:lnSpc>
              <a:spcBef>
                <a:spcPts val="1800"/>
              </a:spcBef>
              <a:buSzPct val="100000"/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0070C0"/>
                </a:solidFill>
                <a:ea typeface="ヒラギノ角ゴ Pro W3"/>
              </a:rPr>
              <a:t>Zonal mean satellite-based trends 1995-2015 agree very well</a:t>
            </a:r>
          </a:p>
          <a:p>
            <a:pPr marL="180000" indent="-180000">
              <a:lnSpc>
                <a:spcPct val="100000"/>
              </a:lnSpc>
              <a:spcBef>
                <a:spcPts val="1800"/>
              </a:spcBef>
              <a:buSzPct val="100000"/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0070C0"/>
                </a:solidFill>
                <a:ea typeface="ヒラギノ角ゴ Pro W3"/>
              </a:rPr>
              <a:t>Trends statistically not significant</a:t>
            </a:r>
          </a:p>
          <a:p>
            <a:pPr marL="180000" indent="-180000">
              <a:lnSpc>
                <a:spcPct val="100000"/>
              </a:lnSpc>
              <a:spcBef>
                <a:spcPts val="1800"/>
              </a:spcBef>
              <a:buSzPct val="100000"/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0070C0"/>
                </a:solidFill>
                <a:ea typeface="ヒラギノ角ゴ Pro W3"/>
              </a:rPr>
              <a:t>SBUV-MOD provided by S. Frith, NASA; SBUV-NOAA provided by J. Wild, NOAA; GB zonal means provided by V. Fioletov, EC </a:t>
            </a:r>
            <a:endParaRPr lang="pt-BR" b="1" dirty="0"/>
          </a:p>
        </p:txBody>
      </p:sp>
      <p:pic>
        <p:nvPicPr>
          <p:cNvPr id="7" name="Grafik 6" descr="trends_latitudinal_1995-20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0376" y="1008112"/>
            <a:ext cx="3438128" cy="5157192"/>
          </a:xfrm>
          <a:prstGeom prst="rect">
            <a:avLst/>
          </a:prstGeom>
        </p:spPr>
      </p:pic>
      <p:cxnSp>
        <p:nvCxnSpPr>
          <p:cNvPr id="6" name="Gerade Verbindung 5"/>
          <p:cNvCxnSpPr/>
          <p:nvPr/>
        </p:nvCxnSpPr>
        <p:spPr>
          <a:xfrm flipV="1">
            <a:off x="7416000" y="1512000"/>
            <a:ext cx="0" cy="40324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16000"/>
            <a:ext cx="2627984" cy="573325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699792" y="5786100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000">
              <a:lnSpc>
                <a:spcPct val="100000"/>
              </a:lnSpc>
              <a:spcBef>
                <a:spcPts val="1800"/>
              </a:spcBef>
              <a:buSzPct val="100000"/>
            </a:pPr>
            <a:r>
              <a:rPr lang="pt-BR" sz="1400" dirty="0" smtClean="0">
                <a:solidFill>
                  <a:srgbClr val="0070C0"/>
                </a:solidFill>
                <a:ea typeface="ヒラギノ角ゴ Pro W3"/>
              </a:rPr>
              <a:t>Weber et al., Fig. 2-46, BAMS State of the Climate in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Shape 2"/>
          <p:cNvSpPr txBox="1"/>
          <p:nvPr/>
        </p:nvSpPr>
        <p:spPr>
          <a:xfrm>
            <a:off x="395536" y="1196752"/>
            <a:ext cx="3816424" cy="2529040"/>
          </a:xfrm>
          <a:prstGeom prst="rect">
            <a:avLst/>
          </a:prstGeom>
        </p:spPr>
        <p:txBody>
          <a:bodyPr lIns="0" tIns="0" rIns="0" bIns="0"/>
          <a:lstStyle/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Provided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by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the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Institute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for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Physics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of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the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Atmosphere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/ DLR</a:t>
            </a:r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de-DE" sz="1400" b="1" dirty="0" smtClean="0">
                <a:solidFill>
                  <a:srgbClr val="0070C0"/>
                </a:solidFill>
                <a:latin typeface="Arial"/>
                <a:ea typeface="ヒラギノ角ゴ Pro W3"/>
              </a:rPr>
              <a:t>E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CHAM / </a:t>
            </a:r>
            <a:r>
              <a:rPr lang="de-DE" sz="1400" b="1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M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ESSy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b="1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A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tmospheric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b="1" dirty="0" smtClean="0">
                <a:solidFill>
                  <a:srgbClr val="0070C0"/>
                </a:solidFill>
                <a:latin typeface="Arial"/>
                <a:ea typeface="ヒラギノ角ゴ Pro W3"/>
              </a:rPr>
              <a:t>C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hemistry,        a global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atmosphere-chemistry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model</a:t>
            </a:r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Jöckel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et al., GMD, 2016</a:t>
            </a:r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Nudged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mode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: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meteorology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constrained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        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to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(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re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-)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analysis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data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.</a:t>
            </a:r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Monthly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mean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total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ozone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;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resolution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~2.8° x 2.8° ;  „RC1SD-base-10“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from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1980-2012.</a:t>
            </a:r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</a:pPr>
            <a:endParaRPr dirty="0"/>
          </a:p>
          <a:p>
            <a:pPr marL="180000" indent="-180000">
              <a:lnSpc>
                <a:spcPct val="100000"/>
              </a:lnSpc>
              <a:spcBef>
                <a:spcPts val="1200"/>
              </a:spcBef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38" name="TextShape 1"/>
          <p:cNvSpPr txBox="1"/>
          <p:nvPr/>
        </p:nvSpPr>
        <p:spPr>
          <a:xfrm>
            <a:off x="899640" y="548640"/>
            <a:ext cx="7341840" cy="73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Comparison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with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 EMAC </a:t>
            </a:r>
            <a:r>
              <a:rPr lang="de-DE" sz="2400" b="1" dirty="0">
                <a:solidFill>
                  <a:srgbClr val="0070C0"/>
                </a:solidFill>
                <a:latin typeface="Arial"/>
              </a:rPr>
              <a:t>S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imulation</a:t>
            </a:r>
            <a:endParaRPr dirty="0"/>
          </a:p>
        </p:txBody>
      </p:sp>
      <p:sp>
        <p:nvSpPr>
          <p:cNvPr id="15" name="TextShape 2"/>
          <p:cNvSpPr txBox="1"/>
          <p:nvPr/>
        </p:nvSpPr>
        <p:spPr>
          <a:xfrm>
            <a:off x="395536" y="4005064"/>
            <a:ext cx="3816424" cy="2031064"/>
          </a:xfrm>
          <a:prstGeom prst="rect">
            <a:avLst/>
          </a:prstGeom>
        </p:spPr>
        <p:txBody>
          <a:bodyPr lIns="0" tIns="0" rIns="0" bIns="0"/>
          <a:lstStyle/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Total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ozone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columns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: positive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bias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of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~15DU in Northern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Hemisphere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and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~15-25DU in Southern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Hemisphere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compared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to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GTO-ECV CCI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data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record</a:t>
            </a:r>
            <a:endParaRPr lang="de-DE" sz="1400" dirty="0" smtClean="0">
              <a:solidFill>
                <a:srgbClr val="0070C0"/>
              </a:solidFill>
              <a:latin typeface="Arial"/>
              <a:ea typeface="ヒラギノ角ゴ Pro W3"/>
            </a:endParaRPr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Ozone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anomalies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w.r.t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.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mean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(1995-2012)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seem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well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captured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by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the</a:t>
            </a:r>
            <a:r>
              <a:rPr lang="de-DE" sz="14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 model</a:t>
            </a:r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endParaRPr lang="de-DE" sz="1600" dirty="0" smtClean="0">
              <a:solidFill>
                <a:srgbClr val="0070C0"/>
              </a:solidFill>
              <a:latin typeface="Arial"/>
              <a:ea typeface="ヒラギノ角ゴ Pro W3"/>
            </a:endParaRPr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</a:pPr>
            <a:endParaRPr dirty="0"/>
          </a:p>
          <a:p>
            <a:pPr marL="180000" indent="-180000">
              <a:lnSpc>
                <a:spcPct val="100000"/>
              </a:lnSpc>
              <a:spcBef>
                <a:spcPts val="1200"/>
              </a:spcBef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8" name="Grafik 7" descr="latmean_comp_2016-01-26_30N-30S_ano_p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4000" y="3573016"/>
            <a:ext cx="4680000" cy="1872000"/>
          </a:xfrm>
          <a:prstGeom prst="rect">
            <a:avLst/>
          </a:prstGeom>
        </p:spPr>
      </p:pic>
      <p:pic>
        <p:nvPicPr>
          <p:cNvPr id="12" name="Grafik 11" descr="latmean_comp_2016-01-26_60N-60S_ano_p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4000" y="1484992"/>
            <a:ext cx="4680000" cy="18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899640" y="548640"/>
            <a:ext cx="7341840" cy="73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Comparison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with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 EMAC Simulation (SD)</a:t>
            </a:r>
            <a:endParaRPr dirty="0"/>
          </a:p>
        </p:txBody>
      </p:sp>
      <p:pic>
        <p:nvPicPr>
          <p:cNvPr id="9" name="Grafik 8" descr="latmean_comp_2016-01-26_30S-60S_ano_p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000" y="1692000"/>
            <a:ext cx="4680000" cy="1872000"/>
          </a:xfrm>
          <a:prstGeom prst="rect">
            <a:avLst/>
          </a:prstGeom>
        </p:spPr>
      </p:pic>
      <p:pic>
        <p:nvPicPr>
          <p:cNvPr id="10" name="Grafik 9" descr="latmean_comp_2016-01-26_60N-30N_ano_p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1692000"/>
            <a:ext cx="4680000" cy="1872000"/>
          </a:xfrm>
          <a:prstGeom prst="rect">
            <a:avLst/>
          </a:prstGeom>
        </p:spPr>
      </p:pic>
      <p:pic>
        <p:nvPicPr>
          <p:cNvPr id="13" name="Grafik 12" descr="latmean_comp_2016-02-10_60N-85NMarch_ano_p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0" y="4248000"/>
            <a:ext cx="4680000" cy="1872000"/>
          </a:xfrm>
          <a:prstGeom prst="rect">
            <a:avLst/>
          </a:prstGeom>
        </p:spPr>
      </p:pic>
      <p:pic>
        <p:nvPicPr>
          <p:cNvPr id="17" name="Grafik 16" descr="latmean_comp_2016-02-10_60S-85SOctober_ano_p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000" y="4248000"/>
            <a:ext cx="4680000" cy="1872000"/>
          </a:xfrm>
          <a:prstGeom prst="rect">
            <a:avLst/>
          </a:prstGeom>
        </p:spPr>
      </p:pic>
      <p:sp>
        <p:nvSpPr>
          <p:cNvPr id="7" name="TextShape 1"/>
          <p:cNvSpPr txBox="1"/>
          <p:nvPr/>
        </p:nvSpPr>
        <p:spPr>
          <a:xfrm>
            <a:off x="1763688" y="1340768"/>
            <a:ext cx="6552728" cy="30595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b="1" dirty="0" smtClean="0">
                <a:solidFill>
                  <a:srgbClr val="0070C0"/>
                </a:solidFill>
                <a:latin typeface="Arial"/>
              </a:rPr>
              <a:t>60°N  –  30°N                                               30°S  -  60°S</a:t>
            </a:r>
            <a:endParaRPr sz="1400" dirty="0"/>
          </a:p>
        </p:txBody>
      </p:sp>
      <p:sp>
        <p:nvSpPr>
          <p:cNvPr id="8" name="TextShape 1"/>
          <p:cNvSpPr txBox="1"/>
          <p:nvPr/>
        </p:nvSpPr>
        <p:spPr>
          <a:xfrm>
            <a:off x="1259632" y="3915136"/>
            <a:ext cx="7560840" cy="30595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b="1" dirty="0" smtClean="0">
                <a:solidFill>
                  <a:srgbClr val="0070C0"/>
                </a:solidFill>
                <a:latin typeface="Arial"/>
              </a:rPr>
              <a:t>March 60°N  –  85°N                                     </a:t>
            </a:r>
            <a:r>
              <a:rPr lang="de-DE" b="1" dirty="0" err="1" smtClean="0">
                <a:solidFill>
                  <a:srgbClr val="0070C0"/>
                </a:solidFill>
                <a:latin typeface="Arial"/>
              </a:rPr>
              <a:t>October</a:t>
            </a:r>
            <a:r>
              <a:rPr lang="de-DE" b="1" dirty="0" smtClean="0">
                <a:solidFill>
                  <a:srgbClr val="0070C0"/>
                </a:solidFill>
                <a:latin typeface="Arial"/>
              </a:rPr>
              <a:t>  60°S  -  85°S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899640" y="548640"/>
            <a:ext cx="7341840" cy="73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Outline</a:t>
            </a:r>
            <a:endParaRPr dirty="0"/>
          </a:p>
        </p:txBody>
      </p:sp>
      <p:sp>
        <p:nvSpPr>
          <p:cNvPr id="122" name="TextShape 2"/>
          <p:cNvSpPr txBox="1"/>
          <p:nvPr/>
        </p:nvSpPr>
        <p:spPr>
          <a:xfrm>
            <a:off x="1475656" y="1412640"/>
            <a:ext cx="6696744" cy="4608000"/>
          </a:xfrm>
          <a:prstGeom prst="rect">
            <a:avLst/>
          </a:prstGeom>
        </p:spPr>
        <p:txBody>
          <a:bodyPr lIns="0" tIns="0" rIns="0" bIns="0"/>
          <a:lstStyle/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0070C0"/>
                </a:solidFill>
                <a:latin typeface="+mj-lt"/>
              </a:rPr>
              <a:t>Motivation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sz="2000" dirty="0" smtClean="0">
              <a:solidFill>
                <a:srgbClr val="0070C0"/>
              </a:solidFill>
              <a:latin typeface="+mj-lt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0070C0"/>
                </a:solidFill>
                <a:latin typeface="+mj-lt"/>
              </a:rPr>
              <a:t>GOME-type Total </a:t>
            </a:r>
            <a:r>
              <a:rPr lang="de-DE" sz="2000" dirty="0" err="1" smtClean="0">
                <a:solidFill>
                  <a:srgbClr val="0070C0"/>
                </a:solidFill>
                <a:latin typeface="+mj-lt"/>
              </a:rPr>
              <a:t>Ozone</a:t>
            </a:r>
            <a:r>
              <a:rPr lang="de-DE" sz="2000" dirty="0" smtClean="0">
                <a:solidFill>
                  <a:srgbClr val="0070C0"/>
                </a:solidFill>
                <a:latin typeface="+mj-lt"/>
              </a:rPr>
              <a:t> – Essential </a:t>
            </a:r>
            <a:r>
              <a:rPr lang="de-DE" sz="2000" dirty="0" err="1" smtClean="0">
                <a:solidFill>
                  <a:srgbClr val="0070C0"/>
                </a:solidFill>
                <a:latin typeface="+mj-lt"/>
              </a:rPr>
              <a:t>Climate</a:t>
            </a:r>
            <a:r>
              <a:rPr lang="de-DE" sz="2000" dirty="0" smtClean="0">
                <a:solidFill>
                  <a:srgbClr val="0070C0"/>
                </a:solidFill>
                <a:latin typeface="+mj-lt"/>
              </a:rPr>
              <a:t> Variable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sz="2000" dirty="0">
              <a:solidFill>
                <a:srgbClr val="0070C0"/>
              </a:solidFill>
              <a:latin typeface="+mj-lt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0070C0"/>
                </a:solidFill>
                <a:latin typeface="+mj-lt"/>
              </a:rPr>
              <a:t>Total </a:t>
            </a:r>
            <a:r>
              <a:rPr lang="de-DE" sz="2000" dirty="0" err="1" smtClean="0">
                <a:solidFill>
                  <a:srgbClr val="0070C0"/>
                </a:solidFill>
                <a:latin typeface="+mj-lt"/>
              </a:rPr>
              <a:t>Ozone</a:t>
            </a:r>
            <a:r>
              <a:rPr lang="de-DE" sz="2000" dirty="0" smtClean="0">
                <a:solidFill>
                  <a:srgbClr val="0070C0"/>
                </a:solidFill>
                <a:latin typeface="+mj-lt"/>
              </a:rPr>
              <a:t> Trends</a:t>
            </a:r>
          </a:p>
          <a:p>
            <a:pPr marL="637200" lvl="2" indent="-180000">
              <a:spcBef>
                <a:spcPts val="600"/>
              </a:spcBef>
              <a:buFont typeface="Wingdings" pitchFamily="2" charset="2"/>
              <a:buChar char="§"/>
            </a:pPr>
            <a:r>
              <a:rPr lang="de-DE" dirty="0" smtClean="0">
                <a:solidFill>
                  <a:srgbClr val="0070C0"/>
                </a:solidFill>
                <a:latin typeface="+mj-lt"/>
              </a:rPr>
              <a:t>GTO-ECV CCI</a:t>
            </a:r>
          </a:p>
          <a:p>
            <a:pPr marL="637200" lvl="2" indent="-180000">
              <a:spcBef>
                <a:spcPts val="600"/>
              </a:spcBef>
              <a:buFont typeface="Wingdings" pitchFamily="2" charset="2"/>
              <a:buChar char="§"/>
            </a:pPr>
            <a:r>
              <a:rPr lang="de-DE" dirty="0" err="1" smtClean="0">
                <a:solidFill>
                  <a:srgbClr val="0070C0"/>
                </a:solidFill>
                <a:latin typeface="+mj-lt"/>
              </a:rPr>
              <a:t>Comparison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with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other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satellite-based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data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records</a:t>
            </a:r>
            <a:endParaRPr lang="de-DE" dirty="0" smtClean="0">
              <a:solidFill>
                <a:srgbClr val="0070C0"/>
              </a:solidFill>
              <a:latin typeface="+mj-lt"/>
            </a:endParaRPr>
          </a:p>
          <a:p>
            <a:pPr marL="637200" lvl="2" indent="-180000">
              <a:spcBef>
                <a:spcPts val="600"/>
              </a:spcBef>
              <a:buFont typeface="Wingdings" pitchFamily="2" charset="2"/>
              <a:buChar char="§"/>
            </a:pPr>
            <a:r>
              <a:rPr lang="de-DE" dirty="0" err="1" smtClean="0">
                <a:solidFill>
                  <a:srgbClr val="0070C0"/>
                </a:solidFill>
                <a:latin typeface="+mj-lt"/>
              </a:rPr>
              <a:t>Comparison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with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Dobson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ground-based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data</a:t>
            </a:r>
            <a:endParaRPr lang="de-DE" dirty="0" smtClean="0">
              <a:solidFill>
                <a:srgbClr val="0070C0"/>
              </a:solidFill>
              <a:latin typeface="+mj-lt"/>
            </a:endParaRPr>
          </a:p>
          <a:p>
            <a:pPr marL="637200" lvl="2" indent="-180000">
              <a:spcBef>
                <a:spcPts val="600"/>
              </a:spcBef>
              <a:buFont typeface="Wingdings" pitchFamily="2" charset="2"/>
              <a:buChar char="§"/>
            </a:pPr>
            <a:r>
              <a:rPr lang="de-DE" dirty="0" err="1" smtClean="0">
                <a:solidFill>
                  <a:srgbClr val="0070C0"/>
                </a:solidFill>
                <a:latin typeface="+mj-lt"/>
              </a:rPr>
              <a:t>Comparison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with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EMAC Model Simulation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sz="2000" dirty="0">
              <a:solidFill>
                <a:srgbClr val="0070C0"/>
              </a:solidFill>
              <a:latin typeface="+mj-lt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DE" sz="2000" dirty="0" err="1" smtClean="0">
                <a:solidFill>
                  <a:srgbClr val="0070C0"/>
                </a:solidFill>
                <a:latin typeface="+mj-lt"/>
              </a:rPr>
              <a:t>Summary</a:t>
            </a:r>
            <a:r>
              <a:rPr lang="de-DE" sz="2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  <a:latin typeface="+mj-lt"/>
              </a:rPr>
              <a:t>and</a:t>
            </a:r>
            <a:r>
              <a:rPr lang="de-DE" sz="2000" dirty="0" smtClean="0">
                <a:solidFill>
                  <a:srgbClr val="0070C0"/>
                </a:solidFill>
                <a:latin typeface="+mj-lt"/>
              </a:rPr>
              <a:t> Outlook</a:t>
            </a:r>
            <a:endParaRPr lang="de-DE" dirty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755576" y="548640"/>
            <a:ext cx="7632800" cy="73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GTO-ECV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and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 EMAC Total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Ozone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 Trends 1995-2012</a:t>
            </a:r>
            <a:endParaRPr dirty="0"/>
          </a:p>
        </p:txBody>
      </p:sp>
      <p:pic>
        <p:nvPicPr>
          <p:cNvPr id="5" name="Grafik 4" descr="EMAC_data_out_EMAC_RC1SD-base-10_1_T2M_toz_1980-2012_SIM_10_1995_6-2012_12_MEICoeffici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00" y="5220000"/>
            <a:ext cx="2160000" cy="1620000"/>
          </a:xfrm>
          <a:prstGeom prst="rect">
            <a:avLst/>
          </a:prstGeom>
        </p:spPr>
      </p:pic>
      <p:pic>
        <p:nvPicPr>
          <p:cNvPr id="6" name="Grafik 5" descr="EMAC_data_out_EMAC_RC1SD-base-10_1_T2M_toz_1980-2012_SIM_10_1995_6-2012_12_QBO30Coeffic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3401928"/>
            <a:ext cx="2160000" cy="1620000"/>
          </a:xfrm>
          <a:prstGeom prst="rect">
            <a:avLst/>
          </a:prstGeom>
        </p:spPr>
      </p:pic>
      <p:pic>
        <p:nvPicPr>
          <p:cNvPr id="7" name="Grafik 6" descr="EMAC_data_out_EMAC_RC1SD-base-10_1_T2M_toz_1980-2012_SIM_10_1995_6-2012_12_QBO50Coeffici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000" y="3401928"/>
            <a:ext cx="2160000" cy="1620000"/>
          </a:xfrm>
          <a:prstGeom prst="rect">
            <a:avLst/>
          </a:prstGeom>
        </p:spPr>
      </p:pic>
      <p:pic>
        <p:nvPicPr>
          <p:cNvPr id="8" name="Grafik 7" descr="EMAC_data_out_EMAC_RC1SD-base-10_1_T2M_toz_1980-2012_SIM_10_1995_6-2012_12_SolarFluxCoeffici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000" y="5220000"/>
            <a:ext cx="2160000" cy="1620000"/>
          </a:xfrm>
          <a:prstGeom prst="rect">
            <a:avLst/>
          </a:prstGeom>
        </p:spPr>
      </p:pic>
      <p:pic>
        <p:nvPicPr>
          <p:cNvPr id="9" name="Grafik 8" descr="EMAC_data_out_EMAC_RC1SD-base-10_1_T2M_toz_1980-2012_SIM_10_1995_6-2012_12_TotalOzoneTre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2000" y="1322976"/>
            <a:ext cx="2520000" cy="1890000"/>
          </a:xfrm>
          <a:prstGeom prst="rect">
            <a:avLst/>
          </a:prstGeom>
          <a:ln>
            <a:noFill/>
          </a:ln>
        </p:spPr>
      </p:pic>
      <p:pic>
        <p:nvPicPr>
          <p:cNvPr id="10" name="Grafik 9" descr="GTO-ECV_gf3_daily_basis_Merged_ext_ENSO_2014_1995_6-2012_12_MEICoeffici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000" y="5220000"/>
            <a:ext cx="2160000" cy="1620000"/>
          </a:xfrm>
          <a:prstGeom prst="rect">
            <a:avLst/>
          </a:prstGeom>
        </p:spPr>
      </p:pic>
      <p:pic>
        <p:nvPicPr>
          <p:cNvPr id="12" name="Grafik 11" descr="GTO-ECV_gf3_daily_basis_Merged_ext_ENSO_2014_1995_6-2012_12_QBO30Coefficie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48000" y="3401928"/>
            <a:ext cx="2160000" cy="1620000"/>
          </a:xfrm>
          <a:prstGeom prst="rect">
            <a:avLst/>
          </a:prstGeom>
        </p:spPr>
      </p:pic>
      <p:pic>
        <p:nvPicPr>
          <p:cNvPr id="13" name="Grafik 12" descr="GTO-ECV_gf3_daily_basis_Merged_ext_ENSO_2014_1995_6-2012_12_QBO50Coeffici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00" y="3401928"/>
            <a:ext cx="2160000" cy="1620000"/>
          </a:xfrm>
          <a:prstGeom prst="rect">
            <a:avLst/>
          </a:prstGeom>
        </p:spPr>
      </p:pic>
      <p:pic>
        <p:nvPicPr>
          <p:cNvPr id="15" name="Grafik 14" descr="GTO-ECV_gf3_daily_basis_Merged_ext_ENSO_2014_1995_6-2012_12_SolarFluxCoeffici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48000" y="5220000"/>
            <a:ext cx="2160000" cy="1620000"/>
          </a:xfrm>
          <a:prstGeom prst="rect">
            <a:avLst/>
          </a:prstGeom>
        </p:spPr>
      </p:pic>
      <p:pic>
        <p:nvPicPr>
          <p:cNvPr id="16" name="Grafik 15" descr="GTO-ECV_gf3_daily_basis_Merged_ext_ENSO_2014_1995_6-2012_12_TotalOzoneTren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44288" y="1322976"/>
            <a:ext cx="2520000" cy="1890000"/>
          </a:xfrm>
          <a:prstGeom prst="rect">
            <a:avLst/>
          </a:prstGeom>
          <a:noFill/>
          <a:ln w="15875">
            <a:noFill/>
          </a:ln>
          <a:effectLst/>
        </p:spPr>
      </p:pic>
      <p:sp>
        <p:nvSpPr>
          <p:cNvPr id="17" name="TextShape 1"/>
          <p:cNvSpPr txBox="1"/>
          <p:nvPr/>
        </p:nvSpPr>
        <p:spPr>
          <a:xfrm>
            <a:off x="3572320" y="1178832"/>
            <a:ext cx="2151808" cy="30595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b="1" dirty="0" smtClean="0">
                <a:solidFill>
                  <a:srgbClr val="0070C0"/>
                </a:solidFill>
                <a:latin typeface="Arial"/>
              </a:rPr>
              <a:t>Total </a:t>
            </a:r>
            <a:r>
              <a:rPr lang="de-DE" b="1" dirty="0" err="1" smtClean="0">
                <a:solidFill>
                  <a:srgbClr val="0070C0"/>
                </a:solidFill>
                <a:latin typeface="Arial"/>
              </a:rPr>
              <a:t>Ozone</a:t>
            </a:r>
            <a:r>
              <a:rPr lang="de-DE" b="1" dirty="0" smtClean="0">
                <a:solidFill>
                  <a:srgbClr val="0070C0"/>
                </a:solidFill>
                <a:latin typeface="Arial"/>
              </a:rPr>
              <a:t> Trend</a:t>
            </a:r>
            <a:endParaRPr sz="1400" dirty="0"/>
          </a:p>
        </p:txBody>
      </p:sp>
      <p:sp>
        <p:nvSpPr>
          <p:cNvPr id="18" name="TextShape 1"/>
          <p:cNvSpPr txBox="1"/>
          <p:nvPr/>
        </p:nvSpPr>
        <p:spPr>
          <a:xfrm>
            <a:off x="1916136" y="3284984"/>
            <a:ext cx="927672" cy="30595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b="1" dirty="0" smtClean="0">
                <a:solidFill>
                  <a:srgbClr val="0070C0"/>
                </a:solidFill>
                <a:latin typeface="Arial"/>
              </a:rPr>
              <a:t>QBO 30</a:t>
            </a:r>
            <a:endParaRPr sz="1400" dirty="0"/>
          </a:p>
        </p:txBody>
      </p:sp>
      <p:sp>
        <p:nvSpPr>
          <p:cNvPr id="19" name="TextShape 1"/>
          <p:cNvSpPr txBox="1"/>
          <p:nvPr/>
        </p:nvSpPr>
        <p:spPr>
          <a:xfrm>
            <a:off x="6452640" y="3284984"/>
            <a:ext cx="927672" cy="30595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b="1" dirty="0" smtClean="0">
                <a:solidFill>
                  <a:srgbClr val="0070C0"/>
                </a:solidFill>
                <a:latin typeface="Arial"/>
              </a:rPr>
              <a:t>QBO 50</a:t>
            </a:r>
            <a:endParaRPr sz="1400" dirty="0"/>
          </a:p>
        </p:txBody>
      </p:sp>
      <p:sp>
        <p:nvSpPr>
          <p:cNvPr id="20" name="TextShape 1"/>
          <p:cNvSpPr txBox="1"/>
          <p:nvPr/>
        </p:nvSpPr>
        <p:spPr>
          <a:xfrm>
            <a:off x="1763688" y="5067264"/>
            <a:ext cx="1296144" cy="30595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b="1" dirty="0" smtClean="0">
                <a:solidFill>
                  <a:srgbClr val="0070C0"/>
                </a:solidFill>
                <a:latin typeface="Arial"/>
              </a:rPr>
              <a:t>Solar Cycle</a:t>
            </a:r>
            <a:endParaRPr sz="1400" dirty="0"/>
          </a:p>
        </p:txBody>
      </p:sp>
      <p:sp>
        <p:nvSpPr>
          <p:cNvPr id="21" name="TextShape 1"/>
          <p:cNvSpPr txBox="1"/>
          <p:nvPr/>
        </p:nvSpPr>
        <p:spPr>
          <a:xfrm>
            <a:off x="6660232" y="5013176"/>
            <a:ext cx="576064" cy="30595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b="1" dirty="0" smtClean="0">
                <a:solidFill>
                  <a:srgbClr val="0070C0"/>
                </a:solidFill>
                <a:latin typeface="Arial"/>
              </a:rPr>
              <a:t>MEI</a:t>
            </a:r>
            <a:endParaRPr sz="1400" dirty="0"/>
          </a:p>
        </p:txBody>
      </p:sp>
      <p:sp>
        <p:nvSpPr>
          <p:cNvPr id="26" name="TextShape 1"/>
          <p:cNvSpPr txBox="1"/>
          <p:nvPr/>
        </p:nvSpPr>
        <p:spPr>
          <a:xfrm>
            <a:off x="1340072" y="2114936"/>
            <a:ext cx="783656" cy="30595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1600" b="1" dirty="0" smtClean="0">
                <a:solidFill>
                  <a:srgbClr val="0070C0"/>
                </a:solidFill>
                <a:latin typeface="Arial"/>
              </a:rPr>
              <a:t>EMAC</a:t>
            </a:r>
            <a:endParaRPr sz="1200" dirty="0"/>
          </a:p>
        </p:txBody>
      </p:sp>
      <p:sp>
        <p:nvSpPr>
          <p:cNvPr id="27" name="TextShape 1"/>
          <p:cNvSpPr txBox="1"/>
          <p:nvPr/>
        </p:nvSpPr>
        <p:spPr>
          <a:xfrm>
            <a:off x="7244728" y="2114936"/>
            <a:ext cx="1719760" cy="30595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1600" b="1" dirty="0" smtClean="0">
                <a:solidFill>
                  <a:srgbClr val="0070C0"/>
                </a:solidFill>
                <a:latin typeface="Arial"/>
              </a:rPr>
              <a:t>GTO-ECV CCI </a:t>
            </a: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899640" y="548640"/>
            <a:ext cx="7341840" cy="73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rgbClr val="0070C0"/>
                </a:solidFill>
                <a:latin typeface="Arial"/>
                <a:ea typeface="ヒラギノ角ゴ Pro W3"/>
              </a:rPr>
              <a:t>Motivation</a:t>
            </a:r>
            <a:endParaRPr dirty="0"/>
          </a:p>
        </p:txBody>
      </p:sp>
      <p:sp>
        <p:nvSpPr>
          <p:cNvPr id="122" name="TextShape 2"/>
          <p:cNvSpPr txBox="1"/>
          <p:nvPr/>
        </p:nvSpPr>
        <p:spPr>
          <a:xfrm>
            <a:off x="611560" y="1196752"/>
            <a:ext cx="7838360" cy="48245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10000"/>
              <a:buFont typeface="Wingdings" pitchFamily="2" charset="2"/>
              <a:buChar char="§"/>
            </a:pPr>
            <a:r>
              <a:rPr lang="en-GB" dirty="0" smtClean="0">
                <a:solidFill>
                  <a:srgbClr val="0070C0"/>
                </a:solidFill>
                <a:latin typeface="Arial"/>
                <a:ea typeface="ヒラギノ角ゴ Pro W3"/>
              </a:rPr>
              <a:t>Montreal Protocol</a:t>
            </a:r>
            <a:r>
              <a:rPr lang="en-GB" dirty="0" smtClean="0">
                <a:solidFill>
                  <a:srgbClr val="0070C0"/>
                </a:solidFill>
              </a:rPr>
              <a:t> (1987) + Amendments </a:t>
            </a:r>
          </a:p>
          <a:p>
            <a:pPr marL="180000" indent="-180000">
              <a:spcBef>
                <a:spcPts val="1200"/>
              </a:spcBef>
              <a:buSzPct val="110000"/>
              <a:buFont typeface="Wingdings" pitchFamily="2" charset="2"/>
              <a:buChar char="§"/>
            </a:pPr>
            <a:r>
              <a:rPr lang="en-GB" dirty="0" smtClean="0">
                <a:solidFill>
                  <a:srgbClr val="0070C0"/>
                </a:solidFill>
              </a:rPr>
              <a:t>ODSs have peaked in the late 1990s</a:t>
            </a:r>
          </a:p>
          <a:p>
            <a:pPr marL="180000" indent="-180000">
              <a:spcBef>
                <a:spcPts val="1200"/>
              </a:spcBef>
              <a:buSzPct val="110000"/>
              <a:buFont typeface="Wingdings" pitchFamily="2" charset="2"/>
              <a:buChar char="§"/>
            </a:pPr>
            <a:r>
              <a:rPr lang="en-GB" dirty="0" smtClean="0">
                <a:solidFill>
                  <a:srgbClr val="0070C0"/>
                </a:solidFill>
              </a:rPr>
              <a:t>Ozone levels remain stable since ~2000                                                           </a:t>
            </a:r>
          </a:p>
          <a:p>
            <a:pPr marL="180000" indent="-180000">
              <a:spcBef>
                <a:spcPts val="1200"/>
              </a:spcBef>
              <a:buSzPct val="110000"/>
              <a:buFont typeface="Wingdings" pitchFamily="2" charset="2"/>
              <a:buChar char="§"/>
            </a:pPr>
            <a:r>
              <a:rPr lang="en-GB" dirty="0" smtClean="0">
                <a:solidFill>
                  <a:srgbClr val="0070C0"/>
                </a:solidFill>
              </a:rPr>
              <a:t>Recovery is expected but masked by                                                             large interannual variability in the middle                                                              and high latitudes                                                                                                  →</a:t>
            </a:r>
            <a:r>
              <a:rPr lang="en-GB" dirty="0" smtClean="0">
                <a:solidFill>
                  <a:srgbClr val="0070C0"/>
                </a:solidFill>
                <a:latin typeface="Arial"/>
                <a:ea typeface="ヒラギノ角ゴ Pro W3"/>
              </a:rPr>
              <a:t> dynamically induced</a:t>
            </a:r>
          </a:p>
          <a:p>
            <a:pPr marL="180000" indent="-180000">
              <a:spcBef>
                <a:spcPts val="1200"/>
              </a:spcBef>
              <a:buSzPct val="110000"/>
              <a:buFont typeface="Wingdings" pitchFamily="2" charset="2"/>
              <a:buChar char="§"/>
            </a:pPr>
            <a:r>
              <a:rPr lang="en-GB" dirty="0" smtClean="0">
                <a:solidFill>
                  <a:srgbClr val="0070C0"/>
                </a:solidFill>
                <a:latin typeface="Arial"/>
                <a:ea typeface="ヒラギノ角ゴ Pro W3"/>
              </a:rPr>
              <a:t>C</a:t>
            </a:r>
            <a:r>
              <a:rPr lang="en-GB" dirty="0" smtClean="0">
                <a:solidFill>
                  <a:srgbClr val="0070C0"/>
                </a:solidFill>
                <a:latin typeface="Arial"/>
                <a:ea typeface="ヒラギノ角ゴ Pro W3"/>
              </a:rPr>
              <a:t>omplicated attribution in the tropics</a:t>
            </a:r>
          </a:p>
          <a:p>
            <a:pPr marL="180000" indent="-180000">
              <a:spcBef>
                <a:spcPts val="1200"/>
              </a:spcBef>
              <a:buSzPct val="110000"/>
              <a:buFont typeface="Wingdings" pitchFamily="2" charset="2"/>
              <a:buChar char="§"/>
            </a:pPr>
            <a:r>
              <a:rPr lang="en-GB" dirty="0" smtClean="0">
                <a:solidFill>
                  <a:srgbClr val="0070C0"/>
                </a:solidFill>
                <a:ea typeface="ヒラギノ角ゴ Pro W3"/>
              </a:rPr>
              <a:t>Need to create consistent, global, long-term satellite data records</a:t>
            </a:r>
          </a:p>
          <a:p>
            <a:pPr marL="180000" indent="-180000">
              <a:lnSpc>
                <a:spcPct val="150000"/>
              </a:lnSpc>
              <a:spcBef>
                <a:spcPts val="600"/>
              </a:spcBef>
              <a:buSzPct val="110000"/>
            </a:pPr>
            <a:r>
              <a:rPr lang="en-GB" b="1" dirty="0" smtClean="0">
                <a:solidFill>
                  <a:srgbClr val="0070C0"/>
                </a:solidFill>
                <a:ea typeface="ヒラギノ角ゴ Pro W3"/>
              </a:rPr>
              <a:t>    → ESA Climate Change Initiative - </a:t>
            </a:r>
            <a:r>
              <a:rPr lang="en-GB" b="1" dirty="0" err="1" smtClean="0">
                <a:solidFill>
                  <a:srgbClr val="0070C0"/>
                </a:solidFill>
                <a:ea typeface="ヒラギノ角ゴ Pro W3"/>
              </a:rPr>
              <a:t>Ozone_CCI</a:t>
            </a:r>
            <a:r>
              <a:rPr lang="en-GB" b="1" dirty="0" smtClean="0">
                <a:solidFill>
                  <a:srgbClr val="0070C0"/>
                </a:solidFill>
                <a:ea typeface="ヒラギノ角ゴ Pro W3"/>
              </a:rPr>
              <a:t> Project</a:t>
            </a:r>
          </a:p>
          <a:p>
            <a:pPr marL="637200" lvl="1" indent="-180000">
              <a:buSzPct val="110000"/>
              <a:buFont typeface="Wingdings" pitchFamily="2" charset="2"/>
              <a:buChar char="§"/>
            </a:pPr>
            <a:r>
              <a:rPr lang="en-GB" dirty="0" smtClean="0">
                <a:solidFill>
                  <a:srgbClr val="0070C0"/>
                </a:solidFill>
              </a:rPr>
              <a:t>Monitor the long-term behaviour of total ozone</a:t>
            </a:r>
          </a:p>
          <a:p>
            <a:pPr marL="637200" lvl="1" indent="-180000">
              <a:buSzPct val="110000"/>
              <a:buFont typeface="Wingdings" pitchFamily="2" charset="2"/>
              <a:buChar char="§"/>
            </a:pPr>
            <a:r>
              <a:rPr lang="en-GB" dirty="0" smtClean="0">
                <a:solidFill>
                  <a:srgbClr val="0070C0"/>
                </a:solidFill>
                <a:ea typeface="ヒラギノ角ゴ Pro W3"/>
              </a:rPr>
              <a:t>Analyse ozone variability and trends on global and regional scales</a:t>
            </a:r>
          </a:p>
          <a:p>
            <a:pPr marL="637200" lvl="1" indent="-180000">
              <a:buSzPct val="110000"/>
              <a:buFont typeface="Wingdings" pitchFamily="2" charset="2"/>
              <a:buChar char="§"/>
            </a:pPr>
            <a:r>
              <a:rPr lang="en-GB" dirty="0" smtClean="0">
                <a:solidFill>
                  <a:srgbClr val="0070C0"/>
                </a:solidFill>
              </a:rPr>
              <a:t>Evaluate Chemistry Climate Model simulations</a:t>
            </a:r>
            <a:endParaRPr lang="en-GB" dirty="0" smtClean="0">
              <a:solidFill>
                <a:srgbClr val="0070C0"/>
              </a:solidFill>
              <a:latin typeface="Arial"/>
              <a:ea typeface="ヒラギノ角ゴ Pro W3"/>
            </a:endParaRPr>
          </a:p>
          <a:p>
            <a:pPr marL="180000" indent="-180000">
              <a:spcBef>
                <a:spcPts val="1200"/>
              </a:spcBef>
              <a:buSzPct val="110000"/>
              <a:buFont typeface="Wingdings" pitchFamily="2" charset="2"/>
              <a:buChar char="§"/>
            </a:pPr>
            <a:endParaRPr lang="de-DE" dirty="0" smtClean="0">
              <a:solidFill>
                <a:srgbClr val="0070C0"/>
              </a:solidFill>
              <a:latin typeface="Arial"/>
              <a:ea typeface="ヒラギノ角ゴ Pro W3"/>
            </a:endParaRPr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10000"/>
            </a:pPr>
            <a:endParaRPr lang="de-DE" dirty="0" smtClean="0">
              <a:solidFill>
                <a:srgbClr val="0070C0"/>
              </a:solidFill>
              <a:latin typeface="Arial"/>
              <a:ea typeface="ヒラギノ角ゴ Pro W3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dirty="0"/>
          </a:p>
        </p:txBody>
      </p:sp>
      <p:pic>
        <p:nvPicPr>
          <p:cNvPr id="5" name="Grafik 4" descr="wmo_fig2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041" y="1124744"/>
            <a:ext cx="4035447" cy="28192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604420" y="3861048"/>
            <a:ext cx="2432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70C0"/>
                </a:solidFill>
              </a:rPr>
              <a:t>Fig. 2-2, WMO Report, 2014</a:t>
            </a:r>
            <a:endParaRPr lang="de-DE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899640" y="548640"/>
            <a:ext cx="7341840" cy="73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rgbClr val="0070C0"/>
                </a:solidFill>
                <a:latin typeface="Arial"/>
                <a:ea typeface="ヒラギノ角ゴ Pro W3"/>
              </a:rPr>
              <a:t>GTO-ECV 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  <a:ea typeface="ヒラギノ角ゴ Pro W3"/>
              </a:rPr>
              <a:t>CCI Total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Ozone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  <a:ea typeface="ヒラギノ角ゴ Pro W3"/>
              </a:rPr>
              <a:t> Data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Record</a:t>
            </a:r>
            <a:endParaRPr dirty="0"/>
          </a:p>
        </p:txBody>
      </p:sp>
      <p:sp>
        <p:nvSpPr>
          <p:cNvPr id="125" name="TextShape 2"/>
          <p:cNvSpPr txBox="1"/>
          <p:nvPr/>
        </p:nvSpPr>
        <p:spPr>
          <a:xfrm>
            <a:off x="539552" y="1196752"/>
            <a:ext cx="8424936" cy="4704120"/>
          </a:xfrm>
          <a:prstGeom prst="rect">
            <a:avLst/>
          </a:prstGeom>
        </p:spPr>
        <p:txBody>
          <a:bodyPr lIns="0" tIns="0" rIns="0" bIns="0"/>
          <a:lstStyle/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n-GB" dirty="0" smtClean="0">
                <a:solidFill>
                  <a:srgbClr val="0070C0"/>
                </a:solidFill>
                <a:latin typeface="Arial"/>
                <a:ea typeface="ヒラギノ角ゴ Pro W3"/>
              </a:rPr>
              <a:t>Combination of </a:t>
            </a:r>
            <a:r>
              <a:rPr lang="en-GB" sz="2000" b="1" dirty="0" smtClean="0">
                <a:solidFill>
                  <a:srgbClr val="0070C0"/>
                </a:solidFill>
                <a:latin typeface="Arial"/>
                <a:ea typeface="ヒラギノ角ゴ Pro W3"/>
              </a:rPr>
              <a:t>GOME/ERS-2 (1995-2011), SCIAMACHY/ENVISAT (2002-2012), GOME-2/</a:t>
            </a:r>
            <a:r>
              <a:rPr lang="en-GB" sz="2000" b="1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MetOp</a:t>
            </a:r>
            <a:r>
              <a:rPr lang="en-GB" sz="2000" b="1" dirty="0" smtClean="0">
                <a:solidFill>
                  <a:srgbClr val="0070C0"/>
                </a:solidFill>
                <a:latin typeface="Arial"/>
                <a:ea typeface="ヒラギノ角ゴ Pro W3"/>
              </a:rPr>
              <a:t>-A (2007-present), </a:t>
            </a:r>
            <a:r>
              <a:rPr lang="en-GB" dirty="0" smtClean="0">
                <a:solidFill>
                  <a:srgbClr val="0070C0"/>
                </a:solidFill>
                <a:latin typeface="Arial"/>
                <a:ea typeface="ヒラギノ角ゴ Pro W3"/>
              </a:rPr>
              <a:t>and</a:t>
            </a:r>
            <a:r>
              <a:rPr lang="en-GB" b="1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en-GB" sz="2000" b="1" dirty="0" smtClean="0">
                <a:solidFill>
                  <a:srgbClr val="0070C0"/>
                </a:solidFill>
                <a:latin typeface="Arial"/>
                <a:ea typeface="ヒラギノ角ゴ Pro W3"/>
              </a:rPr>
              <a:t>OMI/AURA (2004-present)</a:t>
            </a:r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70C0"/>
                </a:solidFill>
                <a:latin typeface="Arial"/>
                <a:ea typeface="ヒラギノ角ゴ Pro W3"/>
              </a:rPr>
              <a:t>UV and visible wavelength range</a:t>
            </a:r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n-GB" dirty="0" smtClean="0">
                <a:solidFill>
                  <a:srgbClr val="0070C0"/>
                </a:solidFill>
                <a:latin typeface="Arial"/>
                <a:ea typeface="ヒラギノ角ゴ Pro W3"/>
              </a:rPr>
              <a:t>Sun-synchronous near-polar orbits</a:t>
            </a:r>
          </a:p>
          <a:p>
            <a:pPr marL="180000" indent="-180000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n-GB" dirty="0" smtClean="0">
                <a:solidFill>
                  <a:srgbClr val="0070C0"/>
                </a:solidFill>
                <a:ea typeface="ヒラギノ角ゴ Pro W3"/>
              </a:rPr>
              <a:t>Level 2 based on GODFIT ozone retrieval version 3 </a:t>
            </a:r>
            <a:r>
              <a:rPr lang="en-GB" dirty="0" smtClean="0">
                <a:solidFill>
                  <a:srgbClr val="FF0000"/>
                </a:solidFill>
                <a:ea typeface="ヒラギノ角ゴ Pro W3"/>
              </a:rPr>
              <a:t>→ Poster P223, Lerot et al.</a:t>
            </a:r>
            <a:r>
              <a:rPr lang="en-GB" dirty="0" smtClean="0">
                <a:solidFill>
                  <a:srgbClr val="0070C0"/>
                </a:solidFill>
                <a:ea typeface="ヒラギノ角ゴ Pro W3"/>
              </a:rPr>
              <a:t>                                    (Lerot et al., JGR, 2014 and Koukouli et al., JGR, 2015)</a:t>
            </a:r>
            <a:endParaRPr lang="en-GB" dirty="0" smtClean="0"/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</a:pPr>
            <a:endParaRPr dirty="0"/>
          </a:p>
          <a:p>
            <a:pPr marL="180000" indent="-180000">
              <a:lnSpc>
                <a:spcPct val="100000"/>
              </a:lnSpc>
              <a:spcBef>
                <a:spcPts val="1200"/>
              </a:spcBef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" name="Grafik 4" descr="gto-ecv_v2_satelli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969320"/>
            <a:ext cx="5164491" cy="2340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516216" y="3690000"/>
            <a:ext cx="2088232" cy="244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1600" dirty="0" err="1" smtClean="0">
                <a:solidFill>
                  <a:srgbClr val="0070C0"/>
                </a:solidFill>
              </a:rPr>
              <a:t>Ground-pixel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size</a:t>
            </a:r>
            <a:r>
              <a:rPr lang="de-DE" sz="1600" dirty="0" smtClean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ts val="2800"/>
              </a:lnSpc>
            </a:pPr>
            <a:r>
              <a:rPr lang="de-DE" sz="1600" dirty="0" smtClean="0">
                <a:solidFill>
                  <a:srgbClr val="0070C0"/>
                </a:solidFill>
              </a:rPr>
              <a:t>40 x 320 km</a:t>
            </a:r>
            <a:r>
              <a:rPr lang="de-DE" sz="1600" baseline="30000" dirty="0" smtClean="0">
                <a:solidFill>
                  <a:srgbClr val="0070C0"/>
                </a:solidFill>
              </a:rPr>
              <a:t>2</a:t>
            </a:r>
          </a:p>
          <a:p>
            <a:pPr>
              <a:lnSpc>
                <a:spcPts val="2800"/>
              </a:lnSpc>
            </a:pPr>
            <a:r>
              <a:rPr lang="de-DE" sz="1600" dirty="0" smtClean="0">
                <a:solidFill>
                  <a:srgbClr val="0070C0"/>
                </a:solidFill>
              </a:rPr>
              <a:t>13 x 25 km</a:t>
            </a:r>
            <a:r>
              <a:rPr lang="de-DE" sz="1600" baseline="30000" dirty="0" smtClean="0">
                <a:solidFill>
                  <a:srgbClr val="0070C0"/>
                </a:solidFill>
              </a:rPr>
              <a:t>2</a:t>
            </a:r>
          </a:p>
          <a:p>
            <a:pPr>
              <a:lnSpc>
                <a:spcPts val="2800"/>
              </a:lnSpc>
            </a:pPr>
            <a:r>
              <a:rPr lang="de-DE" sz="1600" dirty="0" smtClean="0">
                <a:solidFill>
                  <a:srgbClr val="0070C0"/>
                </a:solidFill>
              </a:rPr>
              <a:t>30 x 60 km</a:t>
            </a:r>
            <a:r>
              <a:rPr lang="de-DE" sz="1600" baseline="30000" dirty="0" smtClean="0">
                <a:solidFill>
                  <a:srgbClr val="0070C0"/>
                </a:solidFill>
              </a:rPr>
              <a:t>2</a:t>
            </a:r>
          </a:p>
          <a:p>
            <a:pPr>
              <a:lnSpc>
                <a:spcPts val="2800"/>
              </a:lnSpc>
            </a:pPr>
            <a:r>
              <a:rPr lang="de-DE" sz="1600" dirty="0" smtClean="0">
                <a:solidFill>
                  <a:srgbClr val="0070C0"/>
                </a:solidFill>
              </a:rPr>
              <a:t>80 x 40 km</a:t>
            </a:r>
            <a:r>
              <a:rPr lang="de-DE" sz="1600" baseline="30000" dirty="0" smtClean="0">
                <a:solidFill>
                  <a:srgbClr val="0070C0"/>
                </a:solidFill>
              </a:rPr>
              <a:t>2</a:t>
            </a:r>
          </a:p>
          <a:p>
            <a:endParaRPr lang="de-DE" sz="1600" dirty="0" smtClean="0">
              <a:solidFill>
                <a:srgbClr val="0070C0"/>
              </a:solidFill>
            </a:endParaRPr>
          </a:p>
          <a:p>
            <a:endParaRPr lang="de-DE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899640" y="548640"/>
            <a:ext cx="7341840" cy="73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rgbClr val="0070C0"/>
                </a:solidFill>
                <a:latin typeface="Arial"/>
                <a:ea typeface="ヒラギノ角ゴ Pro W3"/>
              </a:rPr>
              <a:t>GTO-ECV 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  <a:ea typeface="ヒラギノ角ゴ Pro W3"/>
              </a:rPr>
              <a:t>CCI Total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Ozone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  <a:ea typeface="ヒラギノ角ゴ Pro W3"/>
              </a:rPr>
              <a:t> Data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Record</a:t>
            </a:r>
            <a:endParaRPr dirty="0"/>
          </a:p>
        </p:txBody>
      </p:sp>
      <p:pic>
        <p:nvPicPr>
          <p:cNvPr id="6" name="Grafik 5" descr="latmean_comp_2015-11-19_60N-60S_to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512" y="1908056"/>
            <a:ext cx="4950000" cy="1980000"/>
          </a:xfrm>
          <a:prstGeom prst="rect">
            <a:avLst/>
          </a:prstGeom>
        </p:spPr>
      </p:pic>
      <p:pic>
        <p:nvPicPr>
          <p:cNvPr id="7" name="Grafik 6" descr="latmean_comp_2015-11-19_30N-30S_to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6536" y="1908056"/>
            <a:ext cx="4950000" cy="1980000"/>
          </a:xfrm>
          <a:prstGeom prst="rect">
            <a:avLst/>
          </a:prstGeom>
        </p:spPr>
      </p:pic>
      <p:pic>
        <p:nvPicPr>
          <p:cNvPr id="8" name="Grafik 7" descr="latmean_comp_2015-11-19_60N-30N_to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960" y="4113296"/>
            <a:ext cx="4950000" cy="1980000"/>
          </a:xfrm>
          <a:prstGeom prst="rect">
            <a:avLst/>
          </a:prstGeom>
        </p:spPr>
      </p:pic>
      <p:pic>
        <p:nvPicPr>
          <p:cNvPr id="9" name="Grafik 8" descr="latmean_comp_2015-11-19_30S-60S_toz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46536" y="4113296"/>
            <a:ext cx="4950000" cy="1980000"/>
          </a:xfrm>
          <a:prstGeom prst="rect">
            <a:avLst/>
          </a:prstGeom>
        </p:spPr>
      </p:pic>
      <p:sp>
        <p:nvSpPr>
          <p:cNvPr id="10" name="TextShape 2"/>
          <p:cNvSpPr txBox="1"/>
          <p:nvPr/>
        </p:nvSpPr>
        <p:spPr>
          <a:xfrm>
            <a:off x="539552" y="1196752"/>
            <a:ext cx="8208912" cy="4704120"/>
          </a:xfrm>
          <a:prstGeom prst="rect">
            <a:avLst/>
          </a:prstGeom>
        </p:spPr>
        <p:txBody>
          <a:bodyPr lIns="0" tIns="0" rIns="0" bIns="0"/>
          <a:lstStyle/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n-GB" dirty="0" smtClean="0">
                <a:solidFill>
                  <a:srgbClr val="0070C0"/>
                </a:solidFill>
                <a:latin typeface="Arial"/>
                <a:ea typeface="ヒラギノ角ゴ Pro W3"/>
              </a:rPr>
              <a:t>Use one instrument as reference and apply inter-sensor correction factors to the other sensors</a:t>
            </a:r>
            <a:endParaRPr lang="en-GB" dirty="0" smtClean="0"/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</a:pPr>
            <a:endParaRPr dirty="0"/>
          </a:p>
          <a:p>
            <a:pPr marL="180000" indent="-180000">
              <a:lnSpc>
                <a:spcPct val="100000"/>
              </a:lnSpc>
              <a:spcBef>
                <a:spcPts val="1200"/>
              </a:spcBef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899640" y="548640"/>
            <a:ext cx="7341840" cy="73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dirty="0" smtClean="0">
                <a:solidFill>
                  <a:srgbClr val="0070C0"/>
                </a:solidFill>
                <a:latin typeface="Arial"/>
                <a:ea typeface="ヒラギノ角ゴ Pro W3"/>
              </a:rPr>
              <a:t>Extended GTO-ECV CCI Total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Ozone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  <a:ea typeface="ヒラギノ角ゴ Pro W3"/>
              </a:rPr>
              <a:t> Data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Record</a:t>
            </a:r>
            <a:endParaRPr dirty="0"/>
          </a:p>
        </p:txBody>
      </p:sp>
      <p:sp>
        <p:nvSpPr>
          <p:cNvPr id="125" name="TextShape 2"/>
          <p:cNvSpPr txBox="1"/>
          <p:nvPr/>
        </p:nvSpPr>
        <p:spPr>
          <a:xfrm>
            <a:off x="539552" y="1196752"/>
            <a:ext cx="8208912" cy="4704120"/>
          </a:xfrm>
          <a:prstGeom prst="rect">
            <a:avLst/>
          </a:prstGeom>
        </p:spPr>
        <p:txBody>
          <a:bodyPr lIns="0" tIns="0" rIns="0" bIns="0"/>
          <a:lstStyle/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Data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record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contains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>
                <a:solidFill>
                  <a:srgbClr val="0070C0"/>
                </a:solidFill>
                <a:latin typeface="Arial"/>
                <a:ea typeface="ヒラギノ角ゴ Pro W3"/>
              </a:rPr>
              <a:t>1°x1° </a:t>
            </a:r>
            <a:r>
              <a:rPr lang="de-DE" dirty="0" err="1">
                <a:solidFill>
                  <a:srgbClr val="0070C0"/>
                </a:solidFill>
                <a:latin typeface="Arial"/>
                <a:ea typeface="ヒラギノ角ゴ Pro W3"/>
              </a:rPr>
              <a:t>monthly</a:t>
            </a:r>
            <a:r>
              <a:rPr lang="de-DE" dirty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means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from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July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>
                <a:solidFill>
                  <a:srgbClr val="0070C0"/>
                </a:solidFill>
                <a:latin typeface="Arial"/>
                <a:ea typeface="ヒラギノ角ゴ Pro W3"/>
              </a:rPr>
              <a:t>1995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to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  <a:ea typeface="ヒラギノ角ゴ Pro W3"/>
              </a:rPr>
              <a:t>December</a:t>
            </a:r>
            <a:r>
              <a:rPr lang="de-DE" dirty="0" smtClean="0">
                <a:solidFill>
                  <a:srgbClr val="0070C0"/>
                </a:solidFill>
                <a:latin typeface="Arial"/>
                <a:ea typeface="ヒラギノ角ゴ Pro W3"/>
              </a:rPr>
              <a:t> 2015.</a:t>
            </a:r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de-DE" dirty="0" smtClean="0">
                <a:solidFill>
                  <a:srgbClr val="0070C0"/>
                </a:solidFill>
                <a:latin typeface="Arial"/>
              </a:rPr>
              <a:t>GTO-ECV CCI Version 1 (1996-2011):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algorithm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description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and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extensive                                                         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ground-based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validation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in AMT,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Coldewey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-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Egbers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et al., 2015.</a:t>
            </a:r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de-DE" dirty="0" smtClean="0">
                <a:solidFill>
                  <a:srgbClr val="0070C0"/>
                </a:solidFill>
                <a:latin typeface="Arial"/>
              </a:rPr>
              <a:t>Data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freely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/>
              </a:rPr>
              <a:t>available</a:t>
            </a:r>
            <a:r>
              <a:rPr lang="de-DE" dirty="0" smtClean="0">
                <a:solidFill>
                  <a:srgbClr val="0070C0"/>
                </a:solidFill>
                <a:latin typeface="Arial"/>
              </a:rPr>
              <a:t> via http://www.esa-ozone-cci.org</a:t>
            </a:r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</a:pPr>
            <a:endParaRPr dirty="0"/>
          </a:p>
          <a:p>
            <a:pPr marL="180000" indent="-180000">
              <a:lnSpc>
                <a:spcPct val="100000"/>
              </a:lnSpc>
              <a:spcBef>
                <a:spcPts val="1200"/>
              </a:spcBef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6" name="Grafik 5" descr="plot_2016-02-11_2d-lat-time_GTO-ECV_OMI_1995-2015_toz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745216"/>
            <a:ext cx="6552728" cy="3492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827640" y="547200"/>
            <a:ext cx="7460280" cy="73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/>
                <a:ea typeface="ヒラギノ角ゴ Pro W3"/>
              </a:rPr>
              <a:t>GTO-ECV CCI_v1 Ground-Based Validation (AUTH) </a:t>
            </a:r>
            <a:endParaRPr dirty="0"/>
          </a:p>
        </p:txBody>
      </p:sp>
      <p:pic>
        <p:nvPicPr>
          <p:cNvPr id="136" name="Grafik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640" y="1556792"/>
            <a:ext cx="7722360" cy="360040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971600" y="4437112"/>
            <a:ext cx="7128360" cy="549216"/>
          </a:xfrm>
          <a:prstGeom prst="rect">
            <a:avLst/>
          </a:prstGeom>
          <a:solidFill>
            <a:srgbClr val="FFFFFF"/>
          </a:solidFill>
          <a:ln w="3240"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400" dirty="0" smtClean="0">
                <a:solidFill>
                  <a:srgbClr val="0070C0"/>
                </a:solidFill>
                <a:latin typeface="Arial"/>
                <a:ea typeface="DejaVu Sans"/>
              </a:rPr>
              <a:t>Courtesy of M. </a:t>
            </a:r>
            <a:r>
              <a:rPr lang="en-US" sz="1400" dirty="0" err="1" smtClean="0">
                <a:solidFill>
                  <a:srgbClr val="0070C0"/>
                </a:solidFill>
                <a:latin typeface="Arial"/>
                <a:ea typeface="DejaVu Sans"/>
              </a:rPr>
              <a:t>Koukouli</a:t>
            </a:r>
            <a:r>
              <a:rPr lang="en-US" sz="1400" dirty="0" smtClean="0">
                <a:solidFill>
                  <a:srgbClr val="0070C0"/>
                </a:solidFill>
                <a:latin typeface="Arial"/>
                <a:ea typeface="DejaVu Sans"/>
              </a:rPr>
              <a:t>, AUTH</a:t>
            </a:r>
          </a:p>
          <a:p>
            <a:pPr algn="r">
              <a:lnSpc>
                <a:spcPct val="100000"/>
              </a:lnSpc>
            </a:pPr>
            <a:r>
              <a:rPr lang="en-US" sz="1400" dirty="0" err="1" smtClean="0">
                <a:solidFill>
                  <a:srgbClr val="0070C0"/>
                </a:solidFill>
                <a:latin typeface="Arial"/>
                <a:ea typeface="DejaVu Sans"/>
              </a:rPr>
              <a:t>Coldewey-Egbers</a:t>
            </a:r>
            <a:r>
              <a:rPr lang="en-US" sz="1400" dirty="0" smtClean="0">
                <a:solidFill>
                  <a:srgbClr val="0070C0"/>
                </a:solidFill>
                <a:latin typeface="Arial"/>
                <a:ea typeface="DejaVu Sans"/>
              </a:rPr>
              <a:t> et al., AMT, 2015</a:t>
            </a:r>
            <a:endParaRPr sz="1600" dirty="0"/>
          </a:p>
        </p:txBody>
      </p:sp>
      <p:sp>
        <p:nvSpPr>
          <p:cNvPr id="5" name="CustomShape 2"/>
          <p:cNvSpPr/>
          <p:nvPr/>
        </p:nvSpPr>
        <p:spPr>
          <a:xfrm>
            <a:off x="2708216" y="1124744"/>
            <a:ext cx="3663984" cy="504056"/>
          </a:xfrm>
          <a:prstGeom prst="rect">
            <a:avLst/>
          </a:prstGeom>
          <a:solidFill>
            <a:srgbClr val="FFFFFF"/>
          </a:solidFill>
          <a:ln w="324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  <a:latin typeface="Arial"/>
                <a:ea typeface="DejaVu Sans"/>
              </a:rPr>
              <a:t>NH Brewer       NH </a:t>
            </a:r>
            <a:r>
              <a:rPr lang="en-US" dirty="0" smtClean="0">
                <a:solidFill>
                  <a:srgbClr val="0070C0"/>
                </a:solidFill>
                <a:latin typeface="Arial"/>
                <a:ea typeface="DejaVu Sans"/>
              </a:rPr>
              <a:t>Dobson</a:t>
            </a:r>
            <a:endParaRPr dirty="0"/>
          </a:p>
        </p:txBody>
      </p:sp>
      <p:sp>
        <p:nvSpPr>
          <p:cNvPr id="6" name="CustomShape 2"/>
          <p:cNvSpPr/>
          <p:nvPr/>
        </p:nvSpPr>
        <p:spPr>
          <a:xfrm>
            <a:off x="899592" y="5085184"/>
            <a:ext cx="7416824" cy="8178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dirty="0" smtClean="0">
                <a:solidFill>
                  <a:srgbClr val="0070C0"/>
                </a:solidFill>
              </a:rPr>
              <a:t>→ Level 3 </a:t>
            </a:r>
            <a:r>
              <a:rPr lang="de-DE" dirty="0" err="1" smtClean="0">
                <a:solidFill>
                  <a:srgbClr val="0070C0"/>
                </a:solidFill>
              </a:rPr>
              <a:t>merged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product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is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of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the</a:t>
            </a:r>
            <a:r>
              <a:rPr lang="de-DE" dirty="0" smtClean="0">
                <a:solidFill>
                  <a:srgbClr val="0070C0"/>
                </a:solidFill>
              </a:rPr>
              <a:t> same </a:t>
            </a:r>
            <a:r>
              <a:rPr lang="de-DE" dirty="0" err="1" smtClean="0">
                <a:solidFill>
                  <a:srgbClr val="0070C0"/>
                </a:solidFill>
              </a:rPr>
              <a:t>high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quality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as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the</a:t>
            </a:r>
            <a:r>
              <a:rPr lang="de-DE" dirty="0" smtClean="0">
                <a:solidFill>
                  <a:srgbClr val="0070C0"/>
                </a:solidFill>
              </a:rPr>
              <a:t> individual </a:t>
            </a:r>
            <a:r>
              <a:rPr lang="de-DE" dirty="0" err="1" smtClean="0">
                <a:solidFill>
                  <a:srgbClr val="0070C0"/>
                </a:solidFill>
              </a:rPr>
              <a:t>level</a:t>
            </a:r>
            <a:r>
              <a:rPr lang="de-DE" dirty="0" smtClean="0">
                <a:solidFill>
                  <a:srgbClr val="0070C0"/>
                </a:solidFill>
              </a:rPr>
              <a:t> 2 </a:t>
            </a:r>
            <a:r>
              <a:rPr lang="de-DE" dirty="0" err="1" smtClean="0">
                <a:solidFill>
                  <a:srgbClr val="0070C0"/>
                </a:solidFill>
              </a:rPr>
              <a:t>products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that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constitute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it</a:t>
            </a:r>
            <a:r>
              <a:rPr lang="de-DE" dirty="0" smtClean="0">
                <a:solidFill>
                  <a:srgbClr val="0070C0"/>
                </a:solidFill>
              </a:rPr>
              <a:t>; </a:t>
            </a:r>
            <a:r>
              <a:rPr lang="de-DE" dirty="0" err="1" smtClean="0">
                <a:solidFill>
                  <a:srgbClr val="0070C0"/>
                </a:solidFill>
              </a:rPr>
              <a:t>except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for</a:t>
            </a:r>
            <a:r>
              <a:rPr lang="de-DE" dirty="0" smtClean="0">
                <a:solidFill>
                  <a:srgbClr val="0070C0"/>
                </a:solidFill>
              </a:rPr>
              <a:t> a </a:t>
            </a:r>
            <a:r>
              <a:rPr lang="de-DE" dirty="0" err="1" smtClean="0">
                <a:solidFill>
                  <a:srgbClr val="0070C0"/>
                </a:solidFill>
              </a:rPr>
              <a:t>few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outliers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mostly</a:t>
            </a:r>
            <a:r>
              <a:rPr lang="de-DE" dirty="0" smtClean="0">
                <a:solidFill>
                  <a:srgbClr val="0070C0"/>
                </a:solidFill>
              </a:rPr>
              <a:t>  </a:t>
            </a:r>
            <a:r>
              <a:rPr lang="de-DE" dirty="0" err="1" smtClean="0">
                <a:solidFill>
                  <a:srgbClr val="0070C0"/>
                </a:solidFill>
              </a:rPr>
              <a:t>related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to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sampling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differences</a:t>
            </a:r>
            <a:r>
              <a:rPr lang="de-DE" dirty="0" smtClean="0">
                <a:solidFill>
                  <a:srgbClr val="0070C0"/>
                </a:solidFill>
              </a:rPr>
              <a:t>.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GTO-ECV_omi_merged_data_gome_OMI2015__1995_6-2015_12_MEICoeffici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480" y="4536000"/>
            <a:ext cx="2160000" cy="1620000"/>
          </a:xfrm>
          <a:prstGeom prst="rect">
            <a:avLst/>
          </a:prstGeom>
        </p:spPr>
      </p:pic>
      <p:pic>
        <p:nvPicPr>
          <p:cNvPr id="18" name="Grafik 17" descr="GTO-ECV_omi_merged_data_gome_OMI2015__1995_6-2015_12_QBO30Coeffic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480" y="4536000"/>
            <a:ext cx="2160000" cy="1620000"/>
          </a:xfrm>
          <a:prstGeom prst="rect">
            <a:avLst/>
          </a:prstGeom>
        </p:spPr>
      </p:pic>
      <p:pic>
        <p:nvPicPr>
          <p:cNvPr id="19" name="Grafik 18" descr="GTO-ECV_omi_merged_data_gome_OMI2015__1995_6-2015_12_QBO50Coeffici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0480" y="4536000"/>
            <a:ext cx="2160000" cy="1620000"/>
          </a:xfrm>
          <a:prstGeom prst="rect">
            <a:avLst/>
          </a:prstGeom>
        </p:spPr>
      </p:pic>
      <p:pic>
        <p:nvPicPr>
          <p:cNvPr id="20" name="Grafik 19" descr="GTO-ECV_omi_merged_data_gome_OMI2015__1995_6-2015_12_SolarFluxCoeffici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6480" y="4536000"/>
            <a:ext cx="2160000" cy="1620000"/>
          </a:xfrm>
          <a:prstGeom prst="rect">
            <a:avLst/>
          </a:prstGeom>
        </p:spPr>
      </p:pic>
      <p:sp>
        <p:nvSpPr>
          <p:cNvPr id="138" name="TextShape 1"/>
          <p:cNvSpPr txBox="1"/>
          <p:nvPr/>
        </p:nvSpPr>
        <p:spPr>
          <a:xfrm>
            <a:off x="899640" y="548640"/>
            <a:ext cx="7341840" cy="73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rgbClr val="0070C0"/>
                </a:solidFill>
                <a:latin typeface="Arial"/>
                <a:ea typeface="ヒラギノ角ゴ Pro W3"/>
              </a:rPr>
              <a:t>Total </a:t>
            </a:r>
            <a:r>
              <a:rPr lang="de-DE" sz="2400" b="1" dirty="0" err="1">
                <a:solidFill>
                  <a:srgbClr val="0070C0"/>
                </a:solidFill>
                <a:latin typeface="Arial"/>
                <a:ea typeface="ヒラギノ角ゴ Pro W3"/>
              </a:rPr>
              <a:t>Ozone</a:t>
            </a:r>
            <a:r>
              <a:rPr lang="de-DE" sz="2400" b="1" dirty="0">
                <a:solidFill>
                  <a:srgbClr val="0070C0"/>
                </a:solidFill>
                <a:latin typeface="Arial"/>
                <a:ea typeface="ヒラギノ角ゴ Pro W3"/>
              </a:rPr>
              <a:t> Trends </a:t>
            </a:r>
            <a:r>
              <a:rPr lang="de-DE" sz="2400" b="1" dirty="0" err="1">
                <a:solidFill>
                  <a:srgbClr val="0070C0"/>
                </a:solidFill>
                <a:latin typeface="Arial"/>
                <a:ea typeface="ヒラギノ角ゴ Pro W3"/>
              </a:rPr>
              <a:t>and</a:t>
            </a:r>
            <a:r>
              <a:rPr lang="de-DE" sz="2400" b="1" dirty="0">
                <a:solidFill>
                  <a:srgbClr val="0070C0"/>
                </a:solidFill>
                <a:latin typeface="Arial"/>
                <a:ea typeface="ヒラギノ角ゴ Pro W3"/>
              </a:rPr>
              <a:t> </a:t>
            </a:r>
            <a:r>
              <a:rPr lang="de-DE" sz="2400" b="1" dirty="0" err="1">
                <a:solidFill>
                  <a:srgbClr val="0070C0"/>
                </a:solidFill>
                <a:latin typeface="Arial"/>
                <a:ea typeface="ヒラギノ角ゴ Pro W3"/>
              </a:rPr>
              <a:t>Variability</a:t>
            </a:r>
            <a:endParaRPr dirty="0"/>
          </a:p>
        </p:txBody>
      </p:sp>
      <p:sp>
        <p:nvSpPr>
          <p:cNvPr id="13" name="Rechteck 12"/>
          <p:cNvSpPr/>
          <p:nvPr/>
        </p:nvSpPr>
        <p:spPr>
          <a:xfrm>
            <a:off x="4499992" y="1196752"/>
            <a:ext cx="439248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ct val="100000"/>
              </a:lnSpc>
              <a:buSzPct val="100000"/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0070C0"/>
                </a:solidFill>
                <a:ea typeface="ヒラギノ角ゴ Pro W3"/>
              </a:rPr>
              <a:t>O</a:t>
            </a:r>
            <a:r>
              <a:rPr lang="pt-BR" sz="1600" b="1" baseline="-25000" dirty="0" smtClean="0">
                <a:solidFill>
                  <a:srgbClr val="0070C0"/>
                </a:solidFill>
                <a:ea typeface="ヒラギノ角ゴ Pro W3"/>
              </a:rPr>
              <a:t>3</a:t>
            </a:r>
            <a:r>
              <a:rPr lang="pt-BR" sz="1600" b="1" dirty="0" smtClean="0">
                <a:solidFill>
                  <a:srgbClr val="0070C0"/>
                </a:solidFill>
                <a:ea typeface="ヒラギノ角ゴ Pro W3"/>
              </a:rPr>
              <a:t>(m) = A + B·m + C·SF(m) + D·QBO30 + </a:t>
            </a:r>
          </a:p>
          <a:p>
            <a:pPr marL="180000" indent="-180000">
              <a:lnSpc>
                <a:spcPct val="100000"/>
              </a:lnSpc>
              <a:buSzPct val="100000"/>
            </a:pPr>
            <a:r>
              <a:rPr lang="pt-BR" sz="1600" b="1" dirty="0">
                <a:solidFill>
                  <a:srgbClr val="0070C0"/>
                </a:solidFill>
                <a:ea typeface="ヒラギノ角ゴ Pro W3"/>
              </a:rPr>
              <a:t> </a:t>
            </a:r>
            <a:r>
              <a:rPr lang="pt-BR" sz="1600" b="1" dirty="0" smtClean="0">
                <a:solidFill>
                  <a:srgbClr val="0070C0"/>
                </a:solidFill>
                <a:ea typeface="ヒラギノ角ゴ Pro W3"/>
              </a:rPr>
              <a:t>                E·QBO50(m) + F·MEI(m) + X(m)</a:t>
            </a:r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0070C0"/>
                </a:solidFill>
                <a:ea typeface="ヒラギノ角ゴ Pro W3"/>
              </a:rPr>
              <a:t>Update of Coldewey-Egbers et al., GRL, 2014</a:t>
            </a:r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0070C0"/>
                </a:solidFill>
                <a:ea typeface="ヒラギノ角ゴ Pro W3"/>
              </a:rPr>
              <a:t>Linear trend is not significant in the middle latitudes due to strong natural variability that masks expected ozone recovery</a:t>
            </a:r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0070C0"/>
                </a:solidFill>
                <a:ea typeface="ヒラギノ角ゴ Pro W3"/>
              </a:rPr>
              <a:t>Solar cycle, QBO, and ENSO impact ozone in the tropics </a:t>
            </a:r>
            <a:endParaRPr lang="pt-BR" b="1" dirty="0"/>
          </a:p>
        </p:txBody>
      </p:sp>
      <p:pic>
        <p:nvPicPr>
          <p:cNvPr id="22" name="Grafik 21" descr="GTO-ECV_omi_merged_data_gome_OMI2015__1995_6-2015_12_TotalOzoneTre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908720"/>
            <a:ext cx="4176000" cy="3132000"/>
          </a:xfrm>
          <a:prstGeom prst="rect">
            <a:avLst/>
          </a:prstGeom>
        </p:spPr>
      </p:pic>
      <p:pic>
        <p:nvPicPr>
          <p:cNvPr id="12" name="Grafik 11" descr="GTO-ECV_omi_merged_data_gome_nao__1995_6-2015_12_NAOCoeffici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000" y="4536000"/>
            <a:ext cx="2160000" cy="1620000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827584" y="4320000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ct val="100000"/>
              </a:lnSpc>
              <a:buSzPct val="100000"/>
            </a:pPr>
            <a:r>
              <a:rPr lang="pt-BR" sz="1400" b="1" dirty="0" smtClean="0">
                <a:solidFill>
                  <a:srgbClr val="0070C0"/>
                </a:solidFill>
                <a:ea typeface="ヒラギノ角ゴ Pro W3"/>
              </a:rPr>
              <a:t>QBO30                                QBO50                               SolarCycle                             ENSO                       </a:t>
            </a:r>
          </a:p>
        </p:txBody>
      </p:sp>
      <p:sp>
        <p:nvSpPr>
          <p:cNvPr id="15" name="Rechteck 14"/>
          <p:cNvSpPr/>
          <p:nvPr/>
        </p:nvSpPr>
        <p:spPr>
          <a:xfrm>
            <a:off x="7164288" y="4320000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0000" indent="-180000">
              <a:lnSpc>
                <a:spcPct val="100000"/>
              </a:lnSpc>
              <a:buSzPct val="100000"/>
            </a:pPr>
            <a:r>
              <a:rPr lang="pt-BR" sz="1400" b="1" dirty="0" smtClean="0">
                <a:solidFill>
                  <a:srgbClr val="0070C0"/>
                </a:solidFill>
                <a:ea typeface="ヒラギノ角ゴ Pro W3"/>
              </a:rPr>
              <a:t>NAO - 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 descr="GTO-ECV_omi_merged_data_gome_OMI2015__1995_6-2015_12_annav_ExpectedTrendDete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845172"/>
            <a:ext cx="4031984" cy="3023988"/>
          </a:xfrm>
          <a:prstGeom prst="rect">
            <a:avLst/>
          </a:prstGeom>
        </p:spPr>
      </p:pic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755576" y="1268760"/>
          <a:ext cx="2016224" cy="4251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3" name="Acrobat Document" r:id="rId4" imgW="3428571" imgH="6257143" progId="AcroExch.Document.7">
                  <p:embed/>
                </p:oleObj>
              </mc:Choice>
              <mc:Fallback>
                <p:oleObj name="Acrobat Document" r:id="rId4" imgW="3428571" imgH="6257143" progId="AcroExch.Document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268760"/>
                        <a:ext cx="2016224" cy="4251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TextShape 1"/>
          <p:cNvSpPr txBox="1"/>
          <p:nvPr/>
        </p:nvSpPr>
        <p:spPr>
          <a:xfrm>
            <a:off x="899640" y="548640"/>
            <a:ext cx="7341840" cy="738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Expected</a:t>
            </a:r>
            <a:r>
              <a:rPr lang="de-DE" sz="2400" b="1" dirty="0" smtClean="0">
                <a:solidFill>
                  <a:srgbClr val="0070C0"/>
                </a:solidFill>
                <a:latin typeface="Arial"/>
              </a:rPr>
              <a:t> Trend </a:t>
            </a:r>
            <a:r>
              <a:rPr lang="de-DE" sz="2400" b="1" dirty="0" err="1" smtClean="0">
                <a:solidFill>
                  <a:srgbClr val="0070C0"/>
                </a:solidFill>
                <a:latin typeface="Arial"/>
              </a:rPr>
              <a:t>Detection</a:t>
            </a:r>
            <a:endParaRPr dirty="0"/>
          </a:p>
        </p:txBody>
      </p:sp>
      <p:sp>
        <p:nvSpPr>
          <p:cNvPr id="16" name="Textfeld 15"/>
          <p:cNvSpPr txBox="1"/>
          <p:nvPr/>
        </p:nvSpPr>
        <p:spPr>
          <a:xfrm>
            <a:off x="2913539" y="1340768"/>
            <a:ext cx="4145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rgbClr val="0070C0"/>
                </a:solidFill>
              </a:rPr>
              <a:t>Weatherhead</a:t>
            </a:r>
            <a:r>
              <a:rPr lang="de-DE" sz="2000" dirty="0" smtClean="0">
                <a:solidFill>
                  <a:srgbClr val="0070C0"/>
                </a:solidFill>
              </a:rPr>
              <a:t> et al., JGR, 2000:</a:t>
            </a:r>
          </a:p>
          <a:p>
            <a:r>
              <a:rPr lang="de-DE" sz="2000" dirty="0" err="1" smtClean="0">
                <a:solidFill>
                  <a:srgbClr val="0070C0"/>
                </a:solidFill>
              </a:rPr>
              <a:t>Number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of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years</a:t>
            </a:r>
            <a:r>
              <a:rPr lang="de-DE" sz="2000" dirty="0" smtClean="0">
                <a:solidFill>
                  <a:srgbClr val="0070C0"/>
                </a:solidFill>
              </a:rPr>
              <a:t> → </a:t>
            </a:r>
            <a:r>
              <a:rPr lang="de-DE" sz="2000" b="1" dirty="0" smtClean="0">
                <a:solidFill>
                  <a:srgbClr val="0070C0"/>
                </a:solidFill>
              </a:rPr>
              <a:t>n* ~ (</a:t>
            </a:r>
            <a:r>
              <a:rPr lang="el-GR" sz="2000" b="1" dirty="0" smtClean="0">
                <a:solidFill>
                  <a:srgbClr val="0070C0"/>
                </a:solidFill>
              </a:rPr>
              <a:t>σ</a:t>
            </a:r>
            <a:r>
              <a:rPr lang="de-DE" sz="2000" b="1" dirty="0" smtClean="0">
                <a:solidFill>
                  <a:srgbClr val="0070C0"/>
                </a:solidFill>
              </a:rPr>
              <a:t> / |B|)</a:t>
            </a:r>
            <a:r>
              <a:rPr lang="de-DE" sz="2000" b="1" baseline="30000" dirty="0" smtClean="0">
                <a:solidFill>
                  <a:srgbClr val="0070C0"/>
                </a:solidFill>
              </a:rPr>
              <a:t>2/3</a:t>
            </a:r>
            <a:endParaRPr lang="de-DE" sz="2000" b="1" baseline="30000" dirty="0">
              <a:solidFill>
                <a:srgbClr val="0070C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72408" y="5086925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pt-BR" b="1" dirty="0" smtClean="0">
                <a:solidFill>
                  <a:srgbClr val="0070C0"/>
                </a:solidFill>
                <a:ea typeface="ヒラギノ角ゴ Pro W3"/>
              </a:rPr>
              <a:t>Additional 5-10 years of observations are required 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</Words>
  <Application>Microsoft Office PowerPoint</Application>
  <PresentationFormat>Bildschirmpräsentation (4:3)</PresentationFormat>
  <Paragraphs>124</Paragraphs>
  <Slides>20</Slides>
  <Notes>0</Notes>
  <HiddenSlides>1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Office Theme</vt:lpstr>
      <vt:lpstr>Office Theme</vt:lpstr>
      <vt:lpstr>Office Theme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Braesicke, Peter (IMK)</dc:creator>
  <cp:lastModifiedBy>Braesicke, Peter (IMK)</cp:lastModifiedBy>
  <cp:revision>152</cp:revision>
  <dcterms:modified xsi:type="dcterms:W3CDTF">2016-09-01T10:30:32Z</dcterms:modified>
</cp:coreProperties>
</file>