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57" r:id="rId4"/>
    <p:sldId id="299" r:id="rId5"/>
    <p:sldId id="315" r:id="rId6"/>
    <p:sldId id="316" r:id="rId7"/>
    <p:sldId id="263" r:id="rId8"/>
    <p:sldId id="289" r:id="rId9"/>
    <p:sldId id="290" r:id="rId10"/>
    <p:sldId id="300" r:id="rId11"/>
    <p:sldId id="291" r:id="rId12"/>
    <p:sldId id="313" r:id="rId13"/>
    <p:sldId id="314" r:id="rId14"/>
    <p:sldId id="317" r:id="rId15"/>
    <p:sldId id="292" r:id="rId16"/>
    <p:sldId id="266" r:id="rId17"/>
    <p:sldId id="295" r:id="rId18"/>
    <p:sldId id="30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8555" autoAdjust="0"/>
  </p:normalViewPr>
  <p:slideViewPr>
    <p:cSldViewPr>
      <p:cViewPr>
        <p:scale>
          <a:sx n="100" d="100"/>
          <a:sy n="100" d="100"/>
        </p:scale>
        <p:origin x="-2640" y="-1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AF252-7CA2-9347-B2E7-660D4AB29FC4}" type="datetime1">
              <a:rPr lang="fi-FI" smtClean="0"/>
              <a:t>06/10/16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303A5-A633-5145-88CE-6894846C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25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1CC6F-CBF7-9040-BF29-0C464636A92B}" type="datetime1">
              <a:rPr lang="fi-FI" smtClean="0"/>
              <a:t>06/10/16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7AE0-D9A5-6B48-A814-C8648BC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7AE0-D9A5-6B48-A814-C8648BC5D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3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7AE0-D9A5-6B48-A814-C8648BC5D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7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7AE0-D9A5-6B48-A814-C8648BC5D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7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7AE0-D9A5-6B48-A814-C8648BC5D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7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4369633-DA38-7948-8902-98DC90C68EF2}" type="datetime1">
              <a:rPr lang="fi-FI" smtClean="0"/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F14996F-E3F1-A446-BD9B-C2E80B833215}" type="datetime1">
              <a:rPr lang="fi-FI" smtClean="0"/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48435F1-A228-A445-B990-DA2A5E35263A}" type="datetime1">
              <a:rPr lang="fi-FI" smtClean="0"/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3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213310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31AA929-4BD2-CA47-959A-922B53356901}" type="datetime1">
              <a:rPr lang="fi-FI" smtClean="0"/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0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BB0FA4-631E-AB4D-B92E-3E2433306860}" type="datetime1">
              <a:rPr lang="fi-FI" smtClean="0"/>
              <a:t>06/10/16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8C35F89-4F4C-9C4B-B5D9-7DE6C5EEC7E8}" type="datetime1">
              <a:rPr lang="fi-FI" smtClean="0"/>
              <a:t>06/10/16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5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826646-89FC-1B4A-8012-6E8084B2D89F}" type="datetime1">
              <a:rPr lang="fi-FI" smtClean="0"/>
              <a:t>06/10/16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F26A1D8-457E-104C-878C-4B1465C88DF2}" type="datetime1">
              <a:rPr lang="fi-FI" smtClean="0"/>
              <a:t>06/10/16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4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1C5858-F67C-B944-9383-D52912639F53}" type="datetime1">
              <a:rPr lang="fi-FI" smtClean="0"/>
              <a:t>06/10/16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7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5F8070-DD4D-6844-965D-7832AF5B3E60}" type="datetime1">
              <a:rPr lang="fi-FI" smtClean="0"/>
              <a:t>06/10/16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09321"/>
            <a:ext cx="8352928" cy="4121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E4D864E-F094-4452-9547-A52906B61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6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087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04D7-6ED8-974C-96BD-5E2506CE8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809" y="3140968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aseline="300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996953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/>
                <a:cs typeface="Helvetica"/>
              </a:rPr>
              <a:t>E. Kyrölä, M. </a:t>
            </a:r>
            <a:r>
              <a:rPr lang="en-US" sz="2000" dirty="0" smtClean="0">
                <a:latin typeface="Helvetica"/>
                <a:cs typeface="Helvetica"/>
              </a:rPr>
              <a:t>E. </a:t>
            </a:r>
            <a:r>
              <a:rPr lang="en-US" sz="2000" dirty="0" err="1" smtClean="0">
                <a:latin typeface="Helvetica"/>
                <a:cs typeface="Helvetica"/>
              </a:rPr>
              <a:t>Andersson</a:t>
            </a:r>
            <a:r>
              <a:rPr lang="en-US" sz="2000" dirty="0" smtClean="0">
                <a:latin typeface="Helvetica"/>
                <a:cs typeface="Helvetica"/>
              </a:rPr>
              <a:t>, P. </a:t>
            </a:r>
            <a:r>
              <a:rPr lang="en-US" sz="2000" dirty="0" err="1" smtClean="0">
                <a:latin typeface="Helvetica"/>
                <a:cs typeface="Helvetica"/>
              </a:rPr>
              <a:t>Verronen</a:t>
            </a:r>
            <a:r>
              <a:rPr lang="en-US" sz="2000" dirty="0">
                <a:latin typeface="Helvetica"/>
                <a:cs typeface="Helvetica"/>
              </a:rPr>
              <a:t>, M. </a:t>
            </a:r>
            <a:r>
              <a:rPr lang="en-US" sz="2000" dirty="0" err="1">
                <a:latin typeface="Helvetica"/>
                <a:cs typeface="Helvetica"/>
              </a:rPr>
              <a:t>Laine</a:t>
            </a:r>
            <a:endParaRPr lang="en-US" sz="2000" dirty="0">
              <a:latin typeface="Helvetica"/>
              <a:cs typeface="Helvetica"/>
            </a:endParaRPr>
          </a:p>
          <a:p>
            <a:pPr algn="ctr"/>
            <a:r>
              <a:rPr lang="en-US" sz="2000" dirty="0">
                <a:latin typeface="Helvetica"/>
                <a:cs typeface="Helvetica"/>
              </a:rPr>
              <a:t>Finnish Meteorological Institute, Earth Observation Unit, Helsinki, </a:t>
            </a:r>
            <a:r>
              <a:rPr lang="en-US" sz="2000" dirty="0" smtClean="0">
                <a:latin typeface="Helvetica"/>
                <a:cs typeface="Helvetica"/>
              </a:rPr>
              <a:t>Finland</a:t>
            </a:r>
          </a:p>
          <a:p>
            <a:pPr algn="ctr"/>
            <a:endParaRPr lang="en-US" sz="2000" dirty="0"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D. R.  </a:t>
            </a:r>
            <a:r>
              <a:rPr lang="en-US" sz="2000" dirty="0">
                <a:latin typeface="Helvetica"/>
                <a:cs typeface="Helvetica"/>
              </a:rPr>
              <a:t>Marsh, </a:t>
            </a:r>
            <a:r>
              <a:rPr lang="en-US" sz="2000" dirty="0" smtClean="0">
                <a:latin typeface="Helvetica"/>
                <a:cs typeface="Helvetica"/>
              </a:rPr>
              <a:t>A. K. </a:t>
            </a:r>
            <a:r>
              <a:rPr lang="en-US" sz="2000" dirty="0">
                <a:latin typeface="Helvetica"/>
                <a:cs typeface="Helvetica"/>
              </a:rPr>
              <a:t>Smith</a:t>
            </a:r>
          </a:p>
          <a:p>
            <a:pPr algn="ctr"/>
            <a:r>
              <a:rPr lang="en-US" sz="2000" dirty="0">
                <a:latin typeface="Helvetica"/>
                <a:cs typeface="Helvetica"/>
              </a:rPr>
              <a:t>National Center for Atmospheric Research, Boulder, Colorado, </a:t>
            </a:r>
            <a:r>
              <a:rPr lang="en-US" sz="2000" dirty="0" smtClean="0">
                <a:latin typeface="Helvetica"/>
                <a:cs typeface="Helvetica"/>
              </a:rPr>
              <a:t>USA</a:t>
            </a:r>
          </a:p>
          <a:p>
            <a:pPr algn="ctr"/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82918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GOMOS </a:t>
            </a:r>
            <a:r>
              <a:rPr lang="en-US" sz="2800" b="1" dirty="0" smtClean="0"/>
              <a:t>measurements of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, NO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, and NO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</a:t>
            </a:r>
            <a:r>
              <a:rPr lang="en-US" sz="2800" b="1" dirty="0"/>
              <a:t>compared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to </a:t>
            </a:r>
            <a:r>
              <a:rPr lang="en-US" sz="2800" b="1" dirty="0"/>
              <a:t>model simulations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by </a:t>
            </a:r>
            <a:r>
              <a:rPr lang="en-US" sz="2800" b="1" dirty="0"/>
              <a:t>the specified dynamics WACCM-model</a:t>
            </a:r>
          </a:p>
          <a:p>
            <a:pPr algn="ctr"/>
            <a:endParaRPr lang="en-US" sz="2400" dirty="0"/>
          </a:p>
        </p:txBody>
      </p:sp>
      <p:pic>
        <p:nvPicPr>
          <p:cNvPr id="3" name="Picture 2" descr="FMI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77272"/>
            <a:ext cx="726803" cy="724849"/>
          </a:xfrm>
          <a:prstGeom prst="rect">
            <a:avLst/>
          </a:prstGeom>
        </p:spPr>
      </p:pic>
      <p:pic>
        <p:nvPicPr>
          <p:cNvPr id="6" name="Picture 5" descr="ESA_logo_dark_blu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77272"/>
            <a:ext cx="1638300" cy="800100"/>
          </a:xfrm>
          <a:prstGeom prst="rect">
            <a:avLst/>
          </a:prstGeom>
        </p:spPr>
      </p:pic>
      <p:pic>
        <p:nvPicPr>
          <p:cNvPr id="7" name="Picture 6" descr="ncar-logo-l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871832"/>
            <a:ext cx="2443956" cy="7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188641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WACCM </a:t>
            </a:r>
            <a:r>
              <a:rPr lang="en-US" sz="2400" b="1" dirty="0" err="1"/>
              <a:t>vs</a:t>
            </a:r>
            <a:r>
              <a:rPr lang="en-US" sz="2400" b="1" dirty="0"/>
              <a:t> GOMOS </a:t>
            </a:r>
            <a:r>
              <a:rPr lang="en-US" sz="2400" b="1" dirty="0" smtClean="0"/>
              <a:t>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2002-2011</a:t>
            </a:r>
          </a:p>
          <a:p>
            <a:pPr algn="ctr"/>
            <a:r>
              <a:rPr lang="en-US" sz="2000" b="1" dirty="0" smtClean="0"/>
              <a:t>Sirius </a:t>
            </a:r>
            <a:r>
              <a:rPr lang="en-US" sz="2000" b="1" dirty="0" err="1" smtClean="0"/>
              <a:t>occultations</a:t>
            </a:r>
            <a:r>
              <a:rPr lang="en-US" sz="2000" b="1" dirty="0" smtClean="0"/>
              <a:t> 40S-60S (</a:t>
            </a:r>
            <a:r>
              <a:rPr lang="en-US" sz="2000" b="1" dirty="0"/>
              <a:t>S</a:t>
            </a:r>
            <a:r>
              <a:rPr lang="en-US" sz="2000" b="1" dirty="0" smtClean="0"/>
              <a:t>eptember)</a:t>
            </a:r>
            <a:endParaRPr lang="en-US" sz="2000" b="1" dirty="0"/>
          </a:p>
        </p:txBody>
      </p:sp>
      <p:pic>
        <p:nvPicPr>
          <p:cNvPr id="2" name="Picture 1" descr="gw_g1_Star_1_NO260S40SYearPro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114032" cy="533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2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w_g2_NO2wgglataltreldifstrato2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1124744"/>
            <a:ext cx="7122731" cy="5342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9204" y="188642"/>
            <a:ext cx="4690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&lt;</a:t>
            </a:r>
            <a:r>
              <a:rPr lang="en-US" sz="2400" b="1" dirty="0" smtClean="0"/>
              <a:t>WACCM-GOMOS&gt;/&lt;GOMOS&gt; (%):</a:t>
            </a:r>
          </a:p>
          <a:p>
            <a:pPr algn="ctr"/>
            <a:r>
              <a:rPr lang="en-US" sz="2400" b="1" dirty="0" smtClean="0"/>
              <a:t>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in Stratosphere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07504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Gomos</a:t>
            </a:r>
            <a:endParaRPr lang="en-US" dirty="0"/>
          </a:p>
          <a:p>
            <a:r>
              <a:rPr lang="en-US" dirty="0"/>
              <a:t> required</a:t>
            </a:r>
          </a:p>
          <a:p>
            <a:r>
              <a:rPr lang="en-US" dirty="0"/>
              <a:t> range: </a:t>
            </a:r>
          </a:p>
          <a:p>
            <a:r>
              <a:rPr lang="en-US" dirty="0" smtClean="0"/>
              <a:t>25-50 km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9552" y="155679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3568" y="4293096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WACCM </a:t>
            </a:r>
            <a:r>
              <a:rPr lang="en-US" sz="2700" b="1" dirty="0" err="1"/>
              <a:t>vs</a:t>
            </a:r>
            <a:r>
              <a:rPr lang="en-US" sz="2700" b="1" dirty="0"/>
              <a:t> GOMOS </a:t>
            </a:r>
            <a:r>
              <a:rPr lang="en-US" sz="2700" b="1" dirty="0" smtClean="0"/>
              <a:t>NO</a:t>
            </a:r>
            <a:r>
              <a:rPr lang="en-US" sz="2700" b="1" baseline="-25000" dirty="0" smtClean="0"/>
              <a:t>3</a:t>
            </a:r>
            <a:r>
              <a:rPr lang="en-US" sz="4800" b="1" baseline="-25000" dirty="0" smtClean="0"/>
              <a:t/>
            </a:r>
            <a:br>
              <a:rPr lang="en-US" sz="4800" b="1" baseline="-25000" dirty="0" smtClean="0"/>
            </a:br>
            <a:r>
              <a:rPr lang="en-US" sz="2200" b="1" dirty="0" smtClean="0"/>
              <a:t>2002</a:t>
            </a:r>
            <a:r>
              <a:rPr lang="en-US" sz="2200" b="1" dirty="0"/>
              <a:t>-2011</a:t>
            </a:r>
            <a:br>
              <a:rPr lang="en-US" sz="2200" b="1" dirty="0"/>
            </a:br>
            <a:r>
              <a:rPr lang="en-US" sz="2200" b="1" dirty="0"/>
              <a:t>Sirius </a:t>
            </a:r>
            <a:r>
              <a:rPr lang="en-US" sz="2200" b="1" dirty="0" err="1"/>
              <a:t>occultations</a:t>
            </a:r>
            <a:r>
              <a:rPr lang="en-US" sz="2200" b="1" dirty="0"/>
              <a:t> 40S-60S (September)</a:t>
            </a:r>
            <a:br>
              <a:rPr lang="en-US" sz="2200" b="1" dirty="0"/>
            </a:br>
            <a:endParaRPr lang="en-US" sz="2200" dirty="0"/>
          </a:p>
        </p:txBody>
      </p:sp>
      <p:pic>
        <p:nvPicPr>
          <p:cNvPr id="4" name="Picture 3" descr="gw_g1_Star_1_NO360S40SYearPro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1"/>
            <a:ext cx="6192688" cy="464451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5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&lt;WACCM-GOMOS&gt;/&lt;GOMOS&gt; (%)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smtClean="0"/>
              <a:t> NO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</a:t>
            </a:r>
            <a:r>
              <a:rPr lang="en-US" sz="2800" b="1" dirty="0"/>
              <a:t>in Stratosphere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gw_g2_NO3wgglataltreldifstrato2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1344"/>
            <a:ext cx="7114032" cy="533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3LatTr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476672"/>
            <a:ext cx="6756400" cy="58801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WACCM-D: Halloween event in Arctic: 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and NO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sp>
        <p:nvSpPr>
          <p:cNvPr id="7" name="Frame 6"/>
          <p:cNvSpPr/>
          <p:nvPr/>
        </p:nvSpPr>
        <p:spPr>
          <a:xfrm>
            <a:off x="7812360" y="1268760"/>
            <a:ext cx="504056" cy="696077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340768"/>
            <a:ext cx="237626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WACCM-D:</a:t>
            </a:r>
            <a:r>
              <a:rPr lang="en-US" dirty="0" smtClean="0"/>
              <a:t> </a:t>
            </a:r>
            <a:r>
              <a:rPr lang="en-US" dirty="0" err="1" smtClean="0"/>
              <a:t>Ionospheric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D-region chemistry: </a:t>
            </a:r>
          </a:p>
          <a:p>
            <a:r>
              <a:rPr lang="en-US" dirty="0" smtClean="0"/>
              <a:t>307 reactions,</a:t>
            </a:r>
          </a:p>
          <a:p>
            <a:r>
              <a:rPr lang="en-US" dirty="0" smtClean="0"/>
              <a:t>20 positive ions,</a:t>
            </a:r>
          </a:p>
          <a:p>
            <a:r>
              <a:rPr lang="en-US" dirty="0" smtClean="0"/>
              <a:t>21 negative ions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 err="1" smtClean="0"/>
              <a:t>Verronen</a:t>
            </a:r>
            <a:r>
              <a:rPr lang="en-US" dirty="0" smtClean="0"/>
              <a:t> et al., JAME, 2016</a:t>
            </a:r>
          </a:p>
          <a:p>
            <a:r>
              <a:rPr lang="en-US" dirty="0" err="1" smtClean="0"/>
              <a:t>Andersson</a:t>
            </a:r>
            <a:r>
              <a:rPr lang="en-US" dirty="0" smtClean="0"/>
              <a:t> et al., JGRD,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9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SD-WACCM-D versions</a:t>
            </a:r>
            <a:br>
              <a:rPr lang="en-US" sz="3600" b="1" dirty="0" smtClean="0"/>
            </a:br>
            <a:r>
              <a:rPr lang="en-US" sz="2200" dirty="0" err="1" smtClean="0"/>
              <a:t>Verronen</a:t>
            </a:r>
            <a:r>
              <a:rPr lang="en-US" sz="2200" dirty="0" smtClean="0"/>
              <a:t> et al., JAMES, 2016</a:t>
            </a:r>
            <a:br>
              <a:rPr lang="en-US" sz="2200" dirty="0" smtClean="0"/>
            </a:br>
            <a:r>
              <a:rPr lang="en-US" sz="2200" dirty="0" err="1" smtClean="0"/>
              <a:t>Andersson</a:t>
            </a:r>
            <a:r>
              <a:rPr lang="en-US" sz="2200" dirty="0" smtClean="0"/>
              <a:t> et al., JGR,  2016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WACCM-D: D-region </a:t>
            </a:r>
            <a:r>
              <a:rPr lang="en-US" sz="2200" dirty="0"/>
              <a:t>i</a:t>
            </a:r>
            <a:r>
              <a:rPr lang="en-US" sz="2200" dirty="0" smtClean="0"/>
              <a:t>on chemistry: 307 new reactions, 22+20 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2" y="2492897"/>
            <a:ext cx="825576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BASIC: SD</a:t>
            </a:r>
            <a:r>
              <a:rPr lang="en-US" sz="2800" dirty="0"/>
              <a:t>-WACCM </a:t>
            </a:r>
            <a:r>
              <a:rPr lang="en-US" sz="2800" dirty="0" smtClean="0"/>
              <a:t>(v. 4)</a:t>
            </a:r>
          </a:p>
          <a:p>
            <a:r>
              <a:rPr lang="en-US" sz="2800" dirty="0" smtClean="0"/>
              <a:t>MEE: </a:t>
            </a:r>
            <a:r>
              <a:rPr lang="en-US" sz="2800" dirty="0"/>
              <a:t>SD-</a:t>
            </a:r>
            <a:r>
              <a:rPr lang="en-US" sz="2800" dirty="0" smtClean="0"/>
              <a:t>WACCM + medium energy electrons (POES)</a:t>
            </a:r>
          </a:p>
          <a:p>
            <a:r>
              <a:rPr lang="en-US" sz="2800" dirty="0" smtClean="0"/>
              <a:t>D-</a:t>
            </a:r>
            <a:r>
              <a:rPr lang="en-US" sz="2800" dirty="0"/>
              <a:t>MEE: SD-</a:t>
            </a:r>
            <a:r>
              <a:rPr lang="en-US" sz="2800" dirty="0" smtClean="0"/>
              <a:t>WACCM+ D ion chemistry + MEE (POES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6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4221088"/>
            <a:ext cx="184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260649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2003 Halloween storm: </a:t>
            </a:r>
            <a:r>
              <a:rPr lang="en-US" sz="2400" b="1" dirty="0" smtClean="0"/>
              <a:t>O</a:t>
            </a:r>
            <a:r>
              <a:rPr lang="en-US" sz="2400" b="1" baseline="-25000" dirty="0"/>
              <a:t>3</a:t>
            </a:r>
          </a:p>
          <a:p>
            <a:pPr algn="ctr"/>
            <a:r>
              <a:rPr lang="en-US" sz="2400" b="1" dirty="0"/>
              <a:t> November 15-30, 70N-90N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630932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the mid-latitude result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 descr="gw_g7_2_year2003_O370N90NProfilesMediansHalloweenSiri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1472"/>
            <a:ext cx="70485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1208" y="116634"/>
            <a:ext cx="3729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2003 Halloween storm: NO</a:t>
            </a:r>
            <a:r>
              <a:rPr lang="en-US" sz="2400" b="1" baseline="-25000" dirty="0" smtClean="0"/>
              <a:t>2</a:t>
            </a:r>
          </a:p>
          <a:p>
            <a:pPr algn="ctr"/>
            <a:r>
              <a:rPr lang="en-US" sz="2400" b="1" dirty="0" smtClean="0"/>
              <a:t> November 15-30, 70N-90N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 descr="gw_g7_2_year2003_NO270N90NProfilesMediansHalloweenSiri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762000"/>
            <a:ext cx="688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5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966" y="188642"/>
            <a:ext cx="52081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Strong mesospheric descent: NO</a:t>
            </a:r>
            <a:r>
              <a:rPr lang="en-US" sz="2800" b="1" baseline="-25000" dirty="0" smtClean="0"/>
              <a:t>2</a:t>
            </a:r>
          </a:p>
          <a:p>
            <a:pPr algn="ctr"/>
            <a:r>
              <a:rPr lang="en-US" b="1" dirty="0" smtClean="0"/>
              <a:t>25.1.-5.2. 2004,  75N-85 N</a:t>
            </a:r>
            <a:endParaRPr lang="en-US" dirty="0"/>
          </a:p>
        </p:txBody>
      </p:sp>
      <p:pic>
        <p:nvPicPr>
          <p:cNvPr id="5" name="Picture 4" descr="gw_g7_2_year2004_NO275N85NProfilesMediansDesc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544616" cy="579618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9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5" y="188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4221088"/>
            <a:ext cx="184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764704"/>
            <a:ext cx="74168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 GOMOS</a:t>
            </a:r>
            <a:r>
              <a:rPr lang="en-US" sz="2000" dirty="0"/>
              <a:t> </a:t>
            </a:r>
            <a:r>
              <a:rPr lang="en-US" sz="2000" dirty="0" smtClean="0"/>
              <a:t>and WACCM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compare well in stratosphere.</a:t>
            </a:r>
          </a:p>
          <a:p>
            <a:r>
              <a:rPr lang="en-US" sz="2000" dirty="0" smtClean="0"/>
              <a:t>	WACCM values are 2-6 % smaller than GOMOS.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 the mesosphere WACCM fails to produce the strength of the </a:t>
            </a:r>
          </a:p>
          <a:p>
            <a:r>
              <a:rPr lang="en-US" sz="2000" dirty="0"/>
              <a:t>	second ozone peak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GOMOS and WACCM 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compare well in the stratosphere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/>
              <a:t>outside the polar </a:t>
            </a:r>
            <a:r>
              <a:rPr lang="en-US" sz="2000" dirty="0" smtClean="0"/>
              <a:t>areas. GOMOS is 5-15 % smaller than 	WACCM.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GOMOS and WACCM  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/>
              <a:t>compare well in the </a:t>
            </a:r>
            <a:r>
              <a:rPr lang="en-US" sz="2000" dirty="0" smtClean="0"/>
              <a:t>stratosphere.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/>
              <a:t>GOMOS is </a:t>
            </a:r>
            <a:r>
              <a:rPr lang="en-US" sz="2000" dirty="0" smtClean="0"/>
              <a:t>0-20 % </a:t>
            </a:r>
            <a:r>
              <a:rPr lang="en-US" sz="2000" dirty="0"/>
              <a:t>smaller than WACCM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 the polar areas standard WACCM fails to reach the elevated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amounts.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WACCM-D provides better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comparisons during particle events in polar regions.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uring the strong downdraft event January  2004 the huge NO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values are not simulated by WACCM.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4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3356992"/>
            <a:ext cx="5976664" cy="26642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WACCM and GOMOS</a:t>
            </a:r>
          </a:p>
          <a:p>
            <a:r>
              <a:rPr lang="en-US" sz="2800" dirty="0" smtClean="0"/>
              <a:t>Method</a:t>
            </a:r>
          </a:p>
          <a:p>
            <a:r>
              <a:rPr lang="en-US" sz="2800" dirty="0" smtClean="0"/>
              <a:t>WACCM-GOMOS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</a:t>
            </a:r>
            <a:r>
              <a:rPr lang="en-US" sz="2800" dirty="0" smtClean="0"/>
              <a:t>NO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,NO</a:t>
            </a:r>
            <a:r>
              <a:rPr lang="en-US" sz="2800" baseline="-25000" dirty="0" smtClean="0"/>
              <a:t>3</a:t>
            </a:r>
            <a:endParaRPr lang="en-US" sz="2800" baseline="-25000" dirty="0" smtClean="0"/>
          </a:p>
          <a:p>
            <a:r>
              <a:rPr lang="en-US" sz="2800" dirty="0" smtClean="0"/>
              <a:t>WACCM-D in Arctic</a:t>
            </a:r>
          </a:p>
          <a:p>
            <a:r>
              <a:rPr lang="en-US" sz="2800" dirty="0" smtClean="0"/>
              <a:t>Summary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92696"/>
            <a:ext cx="6696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Motivation</a:t>
            </a:r>
          </a:p>
          <a:p>
            <a:pPr algn="ctr"/>
            <a:r>
              <a:rPr lang="en-US" sz="2400" dirty="0" smtClean="0"/>
              <a:t>Models are widely used to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and </a:t>
            </a:r>
          </a:p>
          <a:p>
            <a:pPr algn="ctr"/>
            <a:r>
              <a:rPr lang="en-US" sz="2400" dirty="0" smtClean="0"/>
              <a:t>predict the state of atmosphere.</a:t>
            </a:r>
          </a:p>
          <a:p>
            <a:pPr algn="ctr"/>
            <a:r>
              <a:rPr lang="en-US" sz="2400" dirty="0" smtClean="0"/>
              <a:t>How close are model simulations to measurements?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24128" y="3332989"/>
            <a:ext cx="2952328" cy="1728192"/>
            <a:chOff x="5220072" y="1052736"/>
            <a:chExt cx="2952328" cy="1728192"/>
          </a:xfrm>
        </p:grpSpPr>
        <p:sp>
          <p:nvSpPr>
            <p:cNvPr id="18" name="7-Point Star 17"/>
            <p:cNvSpPr/>
            <p:nvPr/>
          </p:nvSpPr>
          <p:spPr>
            <a:xfrm>
              <a:off x="5220072" y="1124744"/>
              <a:ext cx="2016224" cy="936104"/>
            </a:xfrm>
            <a:prstGeom prst="star7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COUPLER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508104" y="1988840"/>
              <a:ext cx="1296144" cy="79208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OCEAN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516216" y="1700808"/>
              <a:ext cx="936104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SEA ICE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04248" y="1052736"/>
              <a:ext cx="1368152" cy="72008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LAND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15618" y="188640"/>
            <a:ext cx="6990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Community Earth System Model (CESM)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2420888"/>
            <a:ext cx="4320480" cy="36656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From surface up to 150 km, 88 levels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Neutral </a:t>
            </a:r>
            <a:r>
              <a:rPr lang="en-US" dirty="0"/>
              <a:t>chemistry model for the MA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Ion chemistry in the </a:t>
            </a:r>
            <a:r>
              <a:rPr lang="en-US" dirty="0" smtClean="0"/>
              <a:t>MLT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/>
              <a:t>Auroral</a:t>
            </a:r>
            <a:r>
              <a:rPr lang="en-US" dirty="0"/>
              <a:t> processes, SPEs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EUV and non-LTE long wave radiation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Imposed QBO, based on winds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Volcanic aerosol heating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Gravity wave drag deposition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Molecular diff. and constituent separation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708920"/>
            <a:ext cx="50405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M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O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H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76470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WACCM validated version 4 (CESM 1.0.5)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pecified </a:t>
            </a:r>
            <a:r>
              <a:rPr lang="en-US" dirty="0">
                <a:solidFill>
                  <a:schemeClr val="bg1"/>
                </a:solidFill>
              </a:rPr>
              <a:t>dynamics mode (SD)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 smtClean="0">
                <a:solidFill>
                  <a:schemeClr val="bg1"/>
                </a:solidFill>
              </a:rPr>
              <a:t>MERRA up to 50 km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Enhanced </a:t>
            </a:r>
            <a:r>
              <a:rPr lang="en-US" dirty="0">
                <a:solidFill>
                  <a:schemeClr val="bg1"/>
                </a:solidFill>
              </a:rPr>
              <a:t>by Medium Energy </a:t>
            </a:r>
            <a:r>
              <a:rPr lang="en-US" dirty="0" smtClean="0">
                <a:solidFill>
                  <a:schemeClr val="bg1"/>
                </a:solidFill>
              </a:rPr>
              <a:t>Electrons </a:t>
            </a:r>
            <a:r>
              <a:rPr lang="en-US" dirty="0">
                <a:solidFill>
                  <a:schemeClr val="bg1"/>
                </a:solidFill>
              </a:rPr>
              <a:t>(MEE)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hu-HU" dirty="0" smtClean="0">
                <a:solidFill>
                  <a:schemeClr val="bg1"/>
                </a:solidFill>
              </a:rPr>
              <a:t>30</a:t>
            </a:r>
            <a:r>
              <a:rPr lang="hu-HU" dirty="0">
                <a:solidFill>
                  <a:schemeClr val="bg1"/>
                </a:solidFill>
              </a:rPr>
              <a:t>-300 </a:t>
            </a:r>
            <a:r>
              <a:rPr lang="hu-HU" dirty="0" smtClean="0">
                <a:solidFill>
                  <a:schemeClr val="bg1"/>
                </a:solidFill>
              </a:rPr>
              <a:t>keV</a:t>
            </a:r>
            <a:endParaRPr lang="hu-H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35696" y="2420888"/>
            <a:ext cx="95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WACCM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0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p-2010-27-discussions-f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637"/>
            <a:ext cx="3816423" cy="2727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932723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880 000 measurements</a:t>
            </a:r>
          </a:p>
          <a:p>
            <a:pPr marL="342900" indent="-342900">
              <a:buAutoNum type="arabicPlain" startAt="450"/>
            </a:pPr>
            <a:r>
              <a:rPr lang="en-US" dirty="0" smtClean="0">
                <a:solidFill>
                  <a:srgbClr val="FFFFFF"/>
                </a:solidFill>
              </a:rPr>
              <a:t> 000 night </a:t>
            </a:r>
            <a:r>
              <a:rPr lang="en-US" dirty="0" err="1" smtClean="0">
                <a:solidFill>
                  <a:srgbClr val="FFFFFF"/>
                </a:solidFill>
              </a:rPr>
              <a:t>occs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430 000 day </a:t>
            </a:r>
            <a:r>
              <a:rPr lang="en-US" dirty="0" err="1" smtClean="0">
                <a:solidFill>
                  <a:srgbClr val="FFFFFF"/>
                </a:solidFill>
              </a:rPr>
              <a:t>occs</a:t>
            </a:r>
            <a:r>
              <a:rPr lang="en-US" dirty="0" smtClean="0">
                <a:solidFill>
                  <a:srgbClr val="FFFFFF"/>
                </a:solidFill>
              </a:rPr>
              <a:t>. (not used here)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+self-calibration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+coverage (180 stars)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+vertical resolution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+night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-S/N low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-GOMOS CCD: sensitive to protons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Sirius, the brightest star in the sky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-99391"/>
            <a:ext cx="6069360" cy="110909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GOMOS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2002-2012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 descr="2003LatTrack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272632" cy="3718475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2987824" y="4965171"/>
            <a:ext cx="432048" cy="480053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428256" y="3068960"/>
            <a:ext cx="567680" cy="480053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47864" y="4653136"/>
            <a:ext cx="180020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3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5" y="356659"/>
            <a:ext cx="137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ethod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124744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non-uniform distribution (time-space) of</a:t>
            </a:r>
          </a:p>
          <a:p>
            <a:r>
              <a:rPr lang="en-US" dirty="0" smtClean="0"/>
              <a:t>GOMOS measurements a climatological comparison leads to problems.</a:t>
            </a:r>
          </a:p>
          <a:p>
            <a:endParaRPr lang="en-US" dirty="0"/>
          </a:p>
          <a:p>
            <a:r>
              <a:rPr lang="en-US" dirty="0" smtClean="0"/>
              <a:t>Instead we compare every GOMOS (night) profile to the nearest latitude-longitude-time cell of WACMM. This eliminates the sampling problem. Latitude difference &lt;0.9 deg., longitudinal difference &lt;1.25 deg. and time difference &lt;15 min. Excellent co-location.</a:t>
            </a:r>
          </a:p>
          <a:p>
            <a:endParaRPr lang="en-US" dirty="0"/>
          </a:p>
          <a:p>
            <a:r>
              <a:rPr lang="en-US" dirty="0" smtClean="0"/>
              <a:t>Comparisons in mixing ratio on pressure grid of WACCM. GOMOS number densities transformed by the WACCM neutral density. GOMOS altitudes linked to </a:t>
            </a:r>
            <a:r>
              <a:rPr lang="en-US" dirty="0"/>
              <a:t>W</a:t>
            </a:r>
            <a:r>
              <a:rPr lang="en-US" dirty="0" smtClean="0"/>
              <a:t>ACCM grid by WACCM </a:t>
            </a:r>
            <a:r>
              <a:rPr lang="en-US" dirty="0" err="1" smtClean="0"/>
              <a:t>geopotential</a:t>
            </a:r>
            <a:r>
              <a:rPr lang="en-US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1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03LatTr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324352" cy="55040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51720" y="836712"/>
            <a:ext cx="546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Mid-latitude and global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and NO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sp>
        <p:nvSpPr>
          <p:cNvPr id="6" name="Frame 5"/>
          <p:cNvSpPr/>
          <p:nvPr/>
        </p:nvSpPr>
        <p:spPr>
          <a:xfrm>
            <a:off x="5508104" y="4437112"/>
            <a:ext cx="432048" cy="480053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w_g1_Star_1_O360S40SYearProfi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4" y="1052736"/>
            <a:ext cx="6722667" cy="504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3177" y="116633"/>
            <a:ext cx="4906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WACCM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GOMOS ozone 2002-2011</a:t>
            </a:r>
          </a:p>
          <a:p>
            <a:pPr algn="ctr"/>
            <a:r>
              <a:rPr lang="en-US" sz="2000" b="1" dirty="0" smtClean="0"/>
              <a:t>Sirius </a:t>
            </a:r>
            <a:r>
              <a:rPr lang="en-US" sz="2000" b="1" dirty="0" err="1" smtClean="0"/>
              <a:t>occultations</a:t>
            </a:r>
            <a:r>
              <a:rPr lang="en-US" sz="2000" b="1" dirty="0" smtClean="0"/>
              <a:t> 40S-60S (</a:t>
            </a:r>
            <a:r>
              <a:rPr lang="en-US" sz="2000" b="1" dirty="0"/>
              <a:t>S</a:t>
            </a:r>
            <a:r>
              <a:rPr lang="en-US" sz="2000" b="1" dirty="0" smtClean="0"/>
              <a:t>eptember)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4221088"/>
            <a:ext cx="184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76" y="2132856"/>
            <a:ext cx="95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WACCM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99592" y="2204864"/>
            <a:ext cx="122413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4" y="148478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GOMOS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43608" y="1700808"/>
            <a:ext cx="230425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1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w_g2_O3wgglataltreldifstrato2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28733"/>
            <a:ext cx="6872692" cy="5153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68627"/>
            <a:ext cx="4690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&lt;</a:t>
            </a:r>
            <a:r>
              <a:rPr lang="en-US" sz="2400" b="1" dirty="0" smtClean="0"/>
              <a:t>WACCM-GOMOS&gt;/&lt;GOMOS&gt; (%):</a:t>
            </a:r>
          </a:p>
          <a:p>
            <a:pPr algn="ctr"/>
            <a:r>
              <a:rPr lang="en-US" sz="2400" b="1" dirty="0" smtClean="0"/>
              <a:t> 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in Stratosphere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6" y="4365105"/>
            <a:ext cx="118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Gomos</a:t>
            </a:r>
            <a:endParaRPr lang="en-US" dirty="0" smtClean="0"/>
          </a:p>
          <a:p>
            <a:r>
              <a:rPr lang="en-US" dirty="0" smtClean="0"/>
              <a:t> required</a:t>
            </a:r>
          </a:p>
          <a:p>
            <a:r>
              <a:rPr lang="en-US" dirty="0" smtClean="0"/>
              <a:t> range: </a:t>
            </a:r>
          </a:p>
          <a:p>
            <a:r>
              <a:rPr lang="en-US" dirty="0" smtClean="0"/>
              <a:t>20-100 km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479715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932040" y="5637245"/>
            <a:ext cx="720080" cy="67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776" y="6309320"/>
            <a:ext cx="6004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GOMOS well-know positive bias problem in UTLS (</a:t>
            </a:r>
            <a:r>
              <a:rPr lang="en-US" sz="1600" dirty="0" err="1" smtClean="0"/>
              <a:t>Sofieva</a:t>
            </a:r>
            <a:r>
              <a:rPr lang="en-US" sz="1600" dirty="0" smtClean="0"/>
              <a:t>, AMT, 2016)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w_g2_O3wgglataltreldifmeso2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028733"/>
            <a:ext cx="7298895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64638"/>
            <a:ext cx="4269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(WACCM-GOMOS)/GOMOS (%): </a:t>
            </a:r>
          </a:p>
          <a:p>
            <a:pPr algn="ctr"/>
            <a:r>
              <a:rPr lang="en-US" sz="2400" b="1" dirty="0" smtClean="0"/>
              <a:t>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in Mesosphere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14127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Gomos</a:t>
            </a:r>
            <a:endParaRPr lang="en-US" dirty="0"/>
          </a:p>
          <a:p>
            <a:r>
              <a:rPr lang="en-US" dirty="0" smtClean="0"/>
              <a:t>required</a:t>
            </a:r>
            <a:endParaRPr lang="en-US" dirty="0"/>
          </a:p>
          <a:p>
            <a:r>
              <a:rPr lang="en-US" dirty="0" smtClean="0"/>
              <a:t>range</a:t>
            </a:r>
            <a:r>
              <a:rPr lang="en-US" dirty="0"/>
              <a:t>: </a:t>
            </a:r>
          </a:p>
          <a:p>
            <a:r>
              <a:rPr lang="en-US" dirty="0"/>
              <a:t>20-100 </a:t>
            </a:r>
            <a:r>
              <a:rPr lang="en-US" dirty="0" smtClean="0"/>
              <a:t>km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18448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864E-F094-4452-9547-A52906B61F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0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701</Words>
  <Application>Microsoft Macintosh PowerPoint</Application>
  <PresentationFormat>On-screen Show (4:3)</PresentationFormat>
  <Paragraphs>159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Outline</vt:lpstr>
      <vt:lpstr>PowerPoint Presentation</vt:lpstr>
      <vt:lpstr>GOMOS 2002-2012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WACCM vs GOMOS NO3 2002-2011 Sirius occultations 40S-60S (September) </vt:lpstr>
      <vt:lpstr>&lt;WACCM-GOMOS&gt;/&lt;GOMOS&gt; (%):  NO3 in Stratosphere </vt:lpstr>
      <vt:lpstr>PowerPoint Presentation</vt:lpstr>
      <vt:lpstr>SD-WACCM-D versions Verronen et al., JAMES, 2016 Andersson et al., JGR,  2016  WACCM-D: D-region ion chemistry: 307 new reactions, 22+20 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Zmuda</dc:creator>
  <cp:lastModifiedBy>Erkki Kyrölä</cp:lastModifiedBy>
  <cp:revision>429</cp:revision>
  <dcterms:created xsi:type="dcterms:W3CDTF">2015-05-15T09:46:52Z</dcterms:created>
  <dcterms:modified xsi:type="dcterms:W3CDTF">2016-10-06T10:41:13Z</dcterms:modified>
</cp:coreProperties>
</file>