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40288" cy="42479913"/>
  <p:notesSz cx="29818013" cy="42338625"/>
  <p:defaultTex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354" userDrawn="1">
          <p15:clr>
            <a:srgbClr val="A4A3A4"/>
          </p15:clr>
        </p15:guide>
        <p15:guide id="2" pos="2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VIA"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F3D09"/>
    <a:srgbClr val="B43908"/>
    <a:srgbClr val="FFEBEB"/>
    <a:srgbClr val="D44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06" autoAdjust="0"/>
    <p:restoredTop sz="94920" autoAdjust="0"/>
  </p:normalViewPr>
  <p:slideViewPr>
    <p:cSldViewPr showGuides="1">
      <p:cViewPr>
        <p:scale>
          <a:sx n="33" d="100"/>
          <a:sy n="33" d="100"/>
        </p:scale>
        <p:origin x="978" y="42"/>
      </p:cViewPr>
      <p:guideLst>
        <p:guide orient="horz" pos="25354"/>
        <p:guide pos="2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12922028" cy="2121203"/>
          </a:xfrm>
          <a:prstGeom prst="rect">
            <a:avLst/>
          </a:prstGeom>
        </p:spPr>
        <p:txBody>
          <a:bodyPr vert="horz" lIns="380628" tIns="190314" rIns="380628" bIns="190314" rtlCol="0"/>
          <a:lstStyle>
            <a:lvl1pPr algn="l" defTabSz="17290192" eaLnBrk="1" hangingPunct="1">
              <a:defRPr sz="5000">
                <a:latin typeface="Arial" panose="020B0604020202020204" pitchFamily="34" charset="0"/>
                <a:cs typeface="Arial" panose="020B0604020202020204" pitchFamily="34" charset="0"/>
              </a:defRPr>
            </a:lvl1pPr>
          </a:lstStyle>
          <a:p>
            <a:pPr>
              <a:defRPr/>
            </a:pPr>
            <a:endParaRPr lang="es-ES"/>
          </a:p>
        </p:txBody>
      </p:sp>
      <p:sp>
        <p:nvSpPr>
          <p:cNvPr id="3" name="Marcador de fecha 2"/>
          <p:cNvSpPr>
            <a:spLocks noGrp="1"/>
          </p:cNvSpPr>
          <p:nvPr>
            <p:ph type="dt" idx="1"/>
          </p:nvPr>
        </p:nvSpPr>
        <p:spPr>
          <a:xfrm>
            <a:off x="16889324" y="0"/>
            <a:ext cx="12922028" cy="2121203"/>
          </a:xfrm>
          <a:prstGeom prst="rect">
            <a:avLst/>
          </a:prstGeom>
        </p:spPr>
        <p:txBody>
          <a:bodyPr vert="horz" lIns="380628" tIns="190314" rIns="380628" bIns="190314" rtlCol="0"/>
          <a:lstStyle>
            <a:lvl1pPr algn="r" defTabSz="17290192" eaLnBrk="1" hangingPunct="1">
              <a:defRPr sz="5000">
                <a:latin typeface="Arial" panose="020B0604020202020204" pitchFamily="34" charset="0"/>
                <a:cs typeface="Arial" panose="020B0604020202020204" pitchFamily="34" charset="0"/>
              </a:defRPr>
            </a:lvl1pPr>
          </a:lstStyle>
          <a:p>
            <a:pPr>
              <a:defRPr/>
            </a:pPr>
            <a:fld id="{FEE72161-625C-429E-B976-3BE58EBAB973}" type="datetimeFigureOut">
              <a:rPr lang="es-ES"/>
              <a:pPr>
                <a:defRPr/>
              </a:pPr>
              <a:t>30/09/2016</a:t>
            </a:fld>
            <a:endParaRPr lang="es-ES"/>
          </a:p>
        </p:txBody>
      </p:sp>
      <p:sp>
        <p:nvSpPr>
          <p:cNvPr id="4" name="Marcador de imagen de diapositiva 3"/>
          <p:cNvSpPr>
            <a:spLocks noGrp="1" noRot="1" noChangeAspect="1"/>
          </p:cNvSpPr>
          <p:nvPr>
            <p:ph type="sldImg" idx="2"/>
          </p:nvPr>
        </p:nvSpPr>
        <p:spPr>
          <a:xfrm>
            <a:off x="9823450" y="5294313"/>
            <a:ext cx="10171113" cy="14287500"/>
          </a:xfrm>
          <a:prstGeom prst="rect">
            <a:avLst/>
          </a:prstGeom>
          <a:noFill/>
          <a:ln w="12700">
            <a:solidFill>
              <a:prstClr val="black"/>
            </a:solidFill>
          </a:ln>
        </p:spPr>
        <p:txBody>
          <a:bodyPr vert="horz" lIns="380628" tIns="190314" rIns="380628" bIns="190314" rtlCol="0" anchor="ctr"/>
          <a:lstStyle/>
          <a:p>
            <a:pPr lvl="0"/>
            <a:endParaRPr lang="es-ES" noProof="0" smtClean="0"/>
          </a:p>
        </p:txBody>
      </p:sp>
      <p:sp>
        <p:nvSpPr>
          <p:cNvPr id="5" name="Marcador de notas 4"/>
          <p:cNvSpPr>
            <a:spLocks noGrp="1"/>
          </p:cNvSpPr>
          <p:nvPr>
            <p:ph type="body" sz="quarter" idx="3"/>
          </p:nvPr>
        </p:nvSpPr>
        <p:spPr>
          <a:xfrm>
            <a:off x="2980475" y="20377971"/>
            <a:ext cx="23857076" cy="16667508"/>
          </a:xfrm>
          <a:prstGeom prst="rect">
            <a:avLst/>
          </a:prstGeom>
        </p:spPr>
        <p:txBody>
          <a:bodyPr vert="horz" lIns="380628" tIns="190314" rIns="380628" bIns="190314"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2" y="40217427"/>
            <a:ext cx="12922028" cy="2121203"/>
          </a:xfrm>
          <a:prstGeom prst="rect">
            <a:avLst/>
          </a:prstGeom>
        </p:spPr>
        <p:txBody>
          <a:bodyPr vert="horz" lIns="380628" tIns="190314" rIns="380628" bIns="190314" rtlCol="0" anchor="b"/>
          <a:lstStyle>
            <a:lvl1pPr algn="l" defTabSz="17290192" eaLnBrk="1" hangingPunct="1">
              <a:defRPr sz="5000">
                <a:latin typeface="Arial" panose="020B0604020202020204" pitchFamily="34" charset="0"/>
                <a:cs typeface="Arial" panose="020B0604020202020204" pitchFamily="34" charset="0"/>
              </a:defRPr>
            </a:lvl1pPr>
          </a:lstStyle>
          <a:p>
            <a:pPr>
              <a:defRPr/>
            </a:pPr>
            <a:endParaRPr lang="es-ES"/>
          </a:p>
        </p:txBody>
      </p:sp>
      <p:sp>
        <p:nvSpPr>
          <p:cNvPr id="7" name="Marcador de número de diapositiva 6"/>
          <p:cNvSpPr>
            <a:spLocks noGrp="1"/>
          </p:cNvSpPr>
          <p:nvPr>
            <p:ph type="sldNum" sz="quarter" idx="5"/>
          </p:nvPr>
        </p:nvSpPr>
        <p:spPr>
          <a:xfrm>
            <a:off x="16889324" y="40217427"/>
            <a:ext cx="12922028" cy="2121203"/>
          </a:xfrm>
          <a:prstGeom prst="rect">
            <a:avLst/>
          </a:prstGeom>
        </p:spPr>
        <p:txBody>
          <a:bodyPr vert="horz" wrap="square" lIns="380628" tIns="190314" rIns="380628" bIns="190314" numCol="1" anchor="b" anchorCtr="0" compatLnSpc="1">
            <a:prstTxWarp prst="textNoShape">
              <a:avLst/>
            </a:prstTxWarp>
          </a:bodyPr>
          <a:lstStyle>
            <a:lvl1pPr algn="r" eaLnBrk="1" hangingPunct="1">
              <a:defRPr sz="5000"/>
            </a:lvl1pPr>
          </a:lstStyle>
          <a:p>
            <a:fld id="{ECA9D1C9-A7EF-4E44-840A-176E4E4B0D64}" type="slidenum">
              <a:rPr lang="es-ES"/>
              <a:pPr/>
              <a:t>‹Nº›</a:t>
            </a:fld>
            <a:endParaRPr lang="es-ES"/>
          </a:p>
        </p:txBody>
      </p:sp>
    </p:spTree>
    <p:extLst>
      <p:ext uri="{BB962C8B-B14F-4D97-AF65-F5344CB8AC3E}">
        <p14:creationId xmlns:p14="http://schemas.microsoft.com/office/powerpoint/2010/main" val="995724575"/>
      </p:ext>
    </p:extLst>
  </p:cSld>
  <p:clrMap bg1="lt1" tx1="dk1" bg2="lt2" tx2="dk2" accent1="accent1" accent2="accent2" accent3="accent3" accent4="accent4" accent5="accent5" accent6="accent6" hlink="hlink" folHlink="folHlink"/>
  <p:notesStyle>
    <a:lvl1pPr algn="l" defTabSz="1025525" rtl="0" eaLnBrk="0" fontAlgn="base" hangingPunct="0">
      <a:spcBef>
        <a:spcPct val="30000"/>
      </a:spcBef>
      <a:spcAft>
        <a:spcPct val="0"/>
      </a:spcAft>
      <a:defRPr sz="1300" kern="1200">
        <a:solidFill>
          <a:schemeClr val="tx1"/>
        </a:solidFill>
        <a:latin typeface="+mn-lt"/>
        <a:ea typeface="+mn-ea"/>
        <a:cs typeface="+mn-cs"/>
      </a:defRPr>
    </a:lvl1pPr>
    <a:lvl2pPr marL="512763" algn="l" defTabSz="1025525" rtl="0" eaLnBrk="0" fontAlgn="base" hangingPunct="0">
      <a:spcBef>
        <a:spcPct val="30000"/>
      </a:spcBef>
      <a:spcAft>
        <a:spcPct val="0"/>
      </a:spcAft>
      <a:defRPr sz="1300" kern="1200">
        <a:solidFill>
          <a:schemeClr val="tx1"/>
        </a:solidFill>
        <a:latin typeface="+mn-lt"/>
        <a:ea typeface="+mn-ea"/>
        <a:cs typeface="+mn-cs"/>
      </a:defRPr>
    </a:lvl2pPr>
    <a:lvl3pPr marL="1025525" algn="l" defTabSz="1025525" rtl="0" eaLnBrk="0" fontAlgn="base" hangingPunct="0">
      <a:spcBef>
        <a:spcPct val="30000"/>
      </a:spcBef>
      <a:spcAft>
        <a:spcPct val="0"/>
      </a:spcAft>
      <a:defRPr sz="1300" kern="1200">
        <a:solidFill>
          <a:schemeClr val="tx1"/>
        </a:solidFill>
        <a:latin typeface="+mn-lt"/>
        <a:ea typeface="+mn-ea"/>
        <a:cs typeface="+mn-cs"/>
      </a:defRPr>
    </a:lvl3pPr>
    <a:lvl4pPr marL="1538288" algn="l" defTabSz="1025525" rtl="0" eaLnBrk="0" fontAlgn="base" hangingPunct="0">
      <a:spcBef>
        <a:spcPct val="30000"/>
      </a:spcBef>
      <a:spcAft>
        <a:spcPct val="0"/>
      </a:spcAft>
      <a:defRPr sz="1300" kern="1200">
        <a:solidFill>
          <a:schemeClr val="tx1"/>
        </a:solidFill>
        <a:latin typeface="+mn-lt"/>
        <a:ea typeface="+mn-ea"/>
        <a:cs typeface="+mn-cs"/>
      </a:defRPr>
    </a:lvl4pPr>
    <a:lvl5pPr marL="2051050" algn="l" defTabSz="1025525" rtl="0" eaLnBrk="0" fontAlgn="base" hangingPunct="0">
      <a:spcBef>
        <a:spcPct val="30000"/>
      </a:spcBef>
      <a:spcAft>
        <a:spcPct val="0"/>
      </a:spcAft>
      <a:defRPr sz="1300" kern="1200">
        <a:solidFill>
          <a:schemeClr val="tx1"/>
        </a:solidFill>
        <a:latin typeface="+mn-lt"/>
        <a:ea typeface="+mn-ea"/>
        <a:cs typeface="+mn-cs"/>
      </a:defRPr>
    </a:lvl5pPr>
    <a:lvl6pPr marL="2564892" algn="l" defTabSz="1025957" rtl="0" eaLnBrk="1" latinLnBrk="0" hangingPunct="1">
      <a:defRPr sz="1346" kern="1200">
        <a:solidFill>
          <a:schemeClr val="tx1"/>
        </a:solidFill>
        <a:latin typeface="+mn-lt"/>
        <a:ea typeface="+mn-ea"/>
        <a:cs typeface="+mn-cs"/>
      </a:defRPr>
    </a:lvl6pPr>
    <a:lvl7pPr marL="3077870" algn="l" defTabSz="1025957" rtl="0" eaLnBrk="1" latinLnBrk="0" hangingPunct="1">
      <a:defRPr sz="1346" kern="1200">
        <a:solidFill>
          <a:schemeClr val="tx1"/>
        </a:solidFill>
        <a:latin typeface="+mn-lt"/>
        <a:ea typeface="+mn-ea"/>
        <a:cs typeface="+mn-cs"/>
      </a:defRPr>
    </a:lvl7pPr>
    <a:lvl8pPr marL="3590849" algn="l" defTabSz="1025957" rtl="0" eaLnBrk="1" latinLnBrk="0" hangingPunct="1">
      <a:defRPr sz="1346" kern="1200">
        <a:solidFill>
          <a:schemeClr val="tx1"/>
        </a:solidFill>
        <a:latin typeface="+mn-lt"/>
        <a:ea typeface="+mn-ea"/>
        <a:cs typeface="+mn-cs"/>
      </a:defRPr>
    </a:lvl8pPr>
    <a:lvl9pPr marL="4103827" algn="l" defTabSz="1025957" rtl="0" eaLnBrk="1" latinLnBrk="0" hangingPunct="1">
      <a:defRPr sz="13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4270649" eaLnBrk="1" fontAlgn="auto" hangingPunct="1">
              <a:spcBef>
                <a:spcPts val="0"/>
              </a:spcBef>
              <a:spcAft>
                <a:spcPts val="0"/>
              </a:spcAft>
              <a:defRPr/>
            </a:pPr>
            <a:endParaRPr lang="es-ES" sz="5600" dirty="0"/>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26D2BF7-7263-4D64-B4D8-BA52A5AF8E67}" type="slidenum">
              <a:rPr lang="es-ES" altLang="es-ES"/>
              <a:pPr/>
              <a:t>1</a:t>
            </a:fld>
            <a:endParaRPr lang="es-ES" altLang="es-ES"/>
          </a:p>
        </p:txBody>
      </p:sp>
    </p:spTree>
    <p:extLst>
      <p:ext uri="{BB962C8B-B14F-4D97-AF65-F5344CB8AC3E}">
        <p14:creationId xmlns:p14="http://schemas.microsoft.com/office/powerpoint/2010/main" val="367630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68024" y="13196309"/>
            <a:ext cx="25704245" cy="910564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4536048" y="24071960"/>
            <a:ext cx="21168202" cy="10855978"/>
          </a:xfrm>
        </p:spPr>
        <p:txBody>
          <a:bodyPr/>
          <a:lstStyle>
            <a:lvl1pPr marL="0" indent="0" algn="ctr">
              <a:buNone/>
              <a:defRPr>
                <a:solidFill>
                  <a:schemeClr val="tx1">
                    <a:tint val="75000"/>
                  </a:schemeClr>
                </a:solidFill>
              </a:defRPr>
            </a:lvl1pPr>
            <a:lvl2pPr marL="1986091" indent="0" algn="ctr">
              <a:buNone/>
              <a:defRPr>
                <a:solidFill>
                  <a:schemeClr val="tx1">
                    <a:tint val="75000"/>
                  </a:schemeClr>
                </a:solidFill>
              </a:defRPr>
            </a:lvl2pPr>
            <a:lvl3pPr marL="3972181" indent="0" algn="ctr">
              <a:buNone/>
              <a:defRPr>
                <a:solidFill>
                  <a:schemeClr val="tx1">
                    <a:tint val="75000"/>
                  </a:schemeClr>
                </a:solidFill>
              </a:defRPr>
            </a:lvl3pPr>
            <a:lvl4pPr marL="5958272" indent="0" algn="ctr">
              <a:buNone/>
              <a:defRPr>
                <a:solidFill>
                  <a:schemeClr val="tx1">
                    <a:tint val="75000"/>
                  </a:schemeClr>
                </a:solidFill>
              </a:defRPr>
            </a:lvl4pPr>
            <a:lvl5pPr marL="7944362" indent="0" algn="ctr">
              <a:buNone/>
              <a:defRPr>
                <a:solidFill>
                  <a:schemeClr val="tx1">
                    <a:tint val="75000"/>
                  </a:schemeClr>
                </a:solidFill>
              </a:defRPr>
            </a:lvl5pPr>
            <a:lvl6pPr marL="9930453" indent="0" algn="ctr">
              <a:buNone/>
              <a:defRPr>
                <a:solidFill>
                  <a:schemeClr val="tx1">
                    <a:tint val="75000"/>
                  </a:schemeClr>
                </a:solidFill>
              </a:defRPr>
            </a:lvl6pPr>
            <a:lvl7pPr marL="11916543" indent="0" algn="ctr">
              <a:buNone/>
              <a:defRPr>
                <a:solidFill>
                  <a:schemeClr val="tx1">
                    <a:tint val="75000"/>
                  </a:schemeClr>
                </a:solidFill>
              </a:defRPr>
            </a:lvl7pPr>
            <a:lvl8pPr marL="13902634" indent="0" algn="ctr">
              <a:buNone/>
              <a:defRPr>
                <a:solidFill>
                  <a:schemeClr val="tx1">
                    <a:tint val="75000"/>
                  </a:schemeClr>
                </a:solidFill>
              </a:defRPr>
            </a:lvl8pPr>
            <a:lvl9pPr marL="15888724"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0F3F77D-6006-492F-9562-087CF0446C9A}" type="datetimeFigureOut">
              <a:rPr lang="es-ES"/>
              <a:pPr>
                <a:defRPr/>
              </a:pPr>
              <a:t>30/09/2016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A83F3E31-BC8D-40DC-906D-CEF2AD62A199}" type="slidenum">
              <a:rPr lang="es-ES" altLang="es-ES"/>
              <a:pPr/>
              <a:t>‹Nº›</a:t>
            </a:fld>
            <a:endParaRPr lang="es-ES" altLang="es-ES"/>
          </a:p>
        </p:txBody>
      </p:sp>
    </p:spTree>
    <p:extLst>
      <p:ext uri="{BB962C8B-B14F-4D97-AF65-F5344CB8AC3E}">
        <p14:creationId xmlns:p14="http://schemas.microsoft.com/office/powerpoint/2010/main" val="391356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A2CDC3A-80CB-4771-9A73-0A0C5C7BCBEE}" type="datetimeFigureOut">
              <a:rPr lang="es-ES"/>
              <a:pPr>
                <a:defRPr/>
              </a:pPr>
              <a:t>30/09/2016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62D77FE-6783-4D84-B38B-05F8A32662E0}" type="slidenum">
              <a:rPr lang="es-ES" altLang="es-ES"/>
              <a:pPr/>
              <a:t>‹Nº›</a:t>
            </a:fld>
            <a:endParaRPr lang="es-ES" altLang="es-ES"/>
          </a:p>
        </p:txBody>
      </p:sp>
    </p:spTree>
    <p:extLst>
      <p:ext uri="{BB962C8B-B14F-4D97-AF65-F5344CB8AC3E}">
        <p14:creationId xmlns:p14="http://schemas.microsoft.com/office/powerpoint/2010/main" val="85024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0428080" y="9823482"/>
            <a:ext cx="18753178" cy="2093217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168541" y="9823482"/>
            <a:ext cx="55755531" cy="2093217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1F1AC19-8765-4B08-9E2C-FACCBEDDC96F}" type="datetimeFigureOut">
              <a:rPr lang="es-ES"/>
              <a:pPr>
                <a:defRPr/>
              </a:pPr>
              <a:t>30/09/2016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8757ABC1-7148-4E6E-9FB7-94EB4D62109E}" type="slidenum">
              <a:rPr lang="es-ES" altLang="es-ES"/>
              <a:pPr/>
              <a:t>‹Nº›</a:t>
            </a:fld>
            <a:endParaRPr lang="es-ES" altLang="es-ES"/>
          </a:p>
        </p:txBody>
      </p:sp>
    </p:spTree>
    <p:extLst>
      <p:ext uri="{BB962C8B-B14F-4D97-AF65-F5344CB8AC3E}">
        <p14:creationId xmlns:p14="http://schemas.microsoft.com/office/powerpoint/2010/main" val="100248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11B250E-5859-41A5-87D2-A4F2B604EBD1}" type="datetimeFigureOut">
              <a:rPr lang="es-ES"/>
              <a:pPr>
                <a:defRPr/>
              </a:pPr>
              <a:t>30/09/2016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A942131A-FD75-4CB2-9667-E0ED52EC1DBA}" type="slidenum">
              <a:rPr lang="es-ES" altLang="es-ES"/>
              <a:pPr/>
              <a:t>‹Nº›</a:t>
            </a:fld>
            <a:endParaRPr lang="es-ES" altLang="es-ES"/>
          </a:p>
        </p:txBody>
      </p:sp>
    </p:spTree>
    <p:extLst>
      <p:ext uri="{BB962C8B-B14F-4D97-AF65-F5344CB8AC3E}">
        <p14:creationId xmlns:p14="http://schemas.microsoft.com/office/powerpoint/2010/main" val="134517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88777" y="27297289"/>
            <a:ext cx="25704245" cy="8436983"/>
          </a:xfrm>
        </p:spPr>
        <p:txBody>
          <a:bodyPr anchor="t"/>
          <a:lstStyle>
            <a:lvl1pPr algn="l">
              <a:defRPr sz="1737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388777" y="18004802"/>
            <a:ext cx="25704245" cy="9292478"/>
          </a:xfrm>
        </p:spPr>
        <p:txBody>
          <a:bodyPr anchor="b"/>
          <a:lstStyle>
            <a:lvl1pPr marL="0" indent="0">
              <a:buNone/>
              <a:defRPr sz="8688">
                <a:solidFill>
                  <a:schemeClr val="tx1">
                    <a:tint val="75000"/>
                  </a:schemeClr>
                </a:solidFill>
              </a:defRPr>
            </a:lvl1pPr>
            <a:lvl2pPr marL="1986091" indent="0">
              <a:buNone/>
              <a:defRPr sz="7830">
                <a:solidFill>
                  <a:schemeClr val="tx1">
                    <a:tint val="75000"/>
                  </a:schemeClr>
                </a:solidFill>
              </a:defRPr>
            </a:lvl2pPr>
            <a:lvl3pPr marL="3972181" indent="0">
              <a:buNone/>
              <a:defRPr sz="6972">
                <a:solidFill>
                  <a:schemeClr val="tx1">
                    <a:tint val="75000"/>
                  </a:schemeClr>
                </a:solidFill>
              </a:defRPr>
            </a:lvl3pPr>
            <a:lvl4pPr marL="5958272" indent="0">
              <a:buNone/>
              <a:defRPr sz="6114">
                <a:solidFill>
                  <a:schemeClr val="tx1">
                    <a:tint val="75000"/>
                  </a:schemeClr>
                </a:solidFill>
              </a:defRPr>
            </a:lvl4pPr>
            <a:lvl5pPr marL="7944362" indent="0">
              <a:buNone/>
              <a:defRPr sz="6114">
                <a:solidFill>
                  <a:schemeClr val="tx1">
                    <a:tint val="75000"/>
                  </a:schemeClr>
                </a:solidFill>
              </a:defRPr>
            </a:lvl5pPr>
            <a:lvl6pPr marL="9930453" indent="0">
              <a:buNone/>
              <a:defRPr sz="6114">
                <a:solidFill>
                  <a:schemeClr val="tx1">
                    <a:tint val="75000"/>
                  </a:schemeClr>
                </a:solidFill>
              </a:defRPr>
            </a:lvl6pPr>
            <a:lvl7pPr marL="11916543" indent="0">
              <a:buNone/>
              <a:defRPr sz="6114">
                <a:solidFill>
                  <a:schemeClr val="tx1">
                    <a:tint val="75000"/>
                  </a:schemeClr>
                </a:solidFill>
              </a:defRPr>
            </a:lvl7pPr>
            <a:lvl8pPr marL="13902634" indent="0">
              <a:buNone/>
              <a:defRPr sz="6114">
                <a:solidFill>
                  <a:schemeClr val="tx1">
                    <a:tint val="75000"/>
                  </a:schemeClr>
                </a:solidFill>
              </a:defRPr>
            </a:lvl8pPr>
            <a:lvl9pPr marL="15888724" indent="0">
              <a:buNone/>
              <a:defRPr sz="6114">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A16ABBC-B160-48EB-B4D8-C5CD47A4C3E7}" type="datetimeFigureOut">
              <a:rPr lang="es-ES"/>
              <a:pPr>
                <a:defRPr/>
              </a:pPr>
              <a:t>30/09/2016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F4CADE07-9BA3-427C-87E8-7D51BD394B99}" type="slidenum">
              <a:rPr lang="es-ES" altLang="es-ES"/>
              <a:pPr/>
              <a:t>‹Nº›</a:t>
            </a:fld>
            <a:endParaRPr lang="es-ES" altLang="es-ES"/>
          </a:p>
        </p:txBody>
      </p:sp>
    </p:spTree>
    <p:extLst>
      <p:ext uri="{BB962C8B-B14F-4D97-AF65-F5344CB8AC3E}">
        <p14:creationId xmlns:p14="http://schemas.microsoft.com/office/powerpoint/2010/main" val="929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168545" y="57239722"/>
            <a:ext cx="37254355" cy="161905499"/>
          </a:xfrm>
        </p:spPr>
        <p:txBody>
          <a:bodyPr/>
          <a:lstStyle>
            <a:lvl1pPr>
              <a:defRPr sz="12120"/>
            </a:lvl1pPr>
            <a:lvl2pPr>
              <a:defRPr sz="10404"/>
            </a:lvl2pPr>
            <a:lvl3pPr>
              <a:defRPr sz="8688"/>
            </a:lvl3pPr>
            <a:lvl4pPr>
              <a:defRPr sz="7830"/>
            </a:lvl4pPr>
            <a:lvl5pPr>
              <a:defRPr sz="7830"/>
            </a:lvl5pPr>
            <a:lvl6pPr>
              <a:defRPr sz="7830"/>
            </a:lvl6pPr>
            <a:lvl7pPr>
              <a:defRPr sz="7830"/>
            </a:lvl7pPr>
            <a:lvl8pPr>
              <a:defRPr sz="7830"/>
            </a:lvl8pPr>
            <a:lvl9pPr>
              <a:defRPr sz="783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1926904" y="57239722"/>
            <a:ext cx="37254355" cy="161905499"/>
          </a:xfrm>
        </p:spPr>
        <p:txBody>
          <a:bodyPr/>
          <a:lstStyle>
            <a:lvl1pPr>
              <a:defRPr sz="12120"/>
            </a:lvl1pPr>
            <a:lvl2pPr>
              <a:defRPr sz="10404"/>
            </a:lvl2pPr>
            <a:lvl3pPr>
              <a:defRPr sz="8688"/>
            </a:lvl3pPr>
            <a:lvl4pPr>
              <a:defRPr sz="7830"/>
            </a:lvl4pPr>
            <a:lvl5pPr>
              <a:defRPr sz="7830"/>
            </a:lvl5pPr>
            <a:lvl6pPr>
              <a:defRPr sz="7830"/>
            </a:lvl6pPr>
            <a:lvl7pPr>
              <a:defRPr sz="7830"/>
            </a:lvl7pPr>
            <a:lvl8pPr>
              <a:defRPr sz="7830"/>
            </a:lvl8pPr>
            <a:lvl9pPr>
              <a:defRPr sz="783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5AAC9E1-D2D2-45C8-91CD-27CA0AC7AB1D}" type="datetimeFigureOut">
              <a:rPr lang="es-ES"/>
              <a:pPr>
                <a:defRPr/>
              </a:pPr>
              <a:t>30/09/2016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76C1DED5-07DA-4E3B-9302-529431A99AE7}" type="slidenum">
              <a:rPr lang="es-ES" altLang="es-ES"/>
              <a:pPr/>
              <a:t>‹Nº›</a:t>
            </a:fld>
            <a:endParaRPr lang="es-ES" altLang="es-ES"/>
          </a:p>
        </p:txBody>
      </p:sp>
    </p:spTree>
    <p:extLst>
      <p:ext uri="{BB962C8B-B14F-4D97-AF65-F5344CB8AC3E}">
        <p14:creationId xmlns:p14="http://schemas.microsoft.com/office/powerpoint/2010/main" val="123593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12019" y="1701175"/>
            <a:ext cx="27216259" cy="7079986"/>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512016" y="9508816"/>
            <a:ext cx="13361379" cy="3962823"/>
          </a:xfrm>
        </p:spPr>
        <p:txBody>
          <a:bodyPr anchor="b"/>
          <a:lstStyle>
            <a:lvl1pPr marL="0" indent="0">
              <a:buNone/>
              <a:defRPr sz="10404" b="1"/>
            </a:lvl1pPr>
            <a:lvl2pPr marL="1986091" indent="0">
              <a:buNone/>
              <a:defRPr sz="8688" b="1"/>
            </a:lvl2pPr>
            <a:lvl3pPr marL="3972181" indent="0">
              <a:buNone/>
              <a:defRPr sz="7830" b="1"/>
            </a:lvl3pPr>
            <a:lvl4pPr marL="5958272" indent="0">
              <a:buNone/>
              <a:defRPr sz="6972" b="1"/>
            </a:lvl4pPr>
            <a:lvl5pPr marL="7944362" indent="0">
              <a:buNone/>
              <a:defRPr sz="6972" b="1"/>
            </a:lvl5pPr>
            <a:lvl6pPr marL="9930453" indent="0">
              <a:buNone/>
              <a:defRPr sz="6972" b="1"/>
            </a:lvl6pPr>
            <a:lvl7pPr marL="11916543" indent="0">
              <a:buNone/>
              <a:defRPr sz="6972" b="1"/>
            </a:lvl7pPr>
            <a:lvl8pPr marL="13902634" indent="0">
              <a:buNone/>
              <a:defRPr sz="6972" b="1"/>
            </a:lvl8pPr>
            <a:lvl9pPr marL="15888724" indent="0">
              <a:buNone/>
              <a:defRPr sz="6972"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512016" y="13471639"/>
            <a:ext cx="13361379" cy="24475119"/>
          </a:xfrm>
        </p:spPr>
        <p:txBody>
          <a:bodyPr/>
          <a:lstStyle>
            <a:lvl1pPr>
              <a:defRPr sz="10404"/>
            </a:lvl1pPr>
            <a:lvl2pPr>
              <a:defRPr sz="8688"/>
            </a:lvl2pPr>
            <a:lvl3pPr>
              <a:defRPr sz="7830"/>
            </a:lvl3pPr>
            <a:lvl4pPr>
              <a:defRPr sz="6972"/>
            </a:lvl4pPr>
            <a:lvl5pPr>
              <a:defRPr sz="6972"/>
            </a:lvl5pPr>
            <a:lvl6pPr>
              <a:defRPr sz="6972"/>
            </a:lvl6pPr>
            <a:lvl7pPr>
              <a:defRPr sz="6972"/>
            </a:lvl7pPr>
            <a:lvl8pPr>
              <a:defRPr sz="6972"/>
            </a:lvl8pPr>
            <a:lvl9pPr>
              <a:defRPr sz="697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5361652" y="9508816"/>
            <a:ext cx="13366627" cy="3962823"/>
          </a:xfrm>
        </p:spPr>
        <p:txBody>
          <a:bodyPr anchor="b"/>
          <a:lstStyle>
            <a:lvl1pPr marL="0" indent="0">
              <a:buNone/>
              <a:defRPr sz="10404" b="1"/>
            </a:lvl1pPr>
            <a:lvl2pPr marL="1986091" indent="0">
              <a:buNone/>
              <a:defRPr sz="8688" b="1"/>
            </a:lvl2pPr>
            <a:lvl3pPr marL="3972181" indent="0">
              <a:buNone/>
              <a:defRPr sz="7830" b="1"/>
            </a:lvl3pPr>
            <a:lvl4pPr marL="5958272" indent="0">
              <a:buNone/>
              <a:defRPr sz="6972" b="1"/>
            </a:lvl4pPr>
            <a:lvl5pPr marL="7944362" indent="0">
              <a:buNone/>
              <a:defRPr sz="6972" b="1"/>
            </a:lvl5pPr>
            <a:lvl6pPr marL="9930453" indent="0">
              <a:buNone/>
              <a:defRPr sz="6972" b="1"/>
            </a:lvl6pPr>
            <a:lvl7pPr marL="11916543" indent="0">
              <a:buNone/>
              <a:defRPr sz="6972" b="1"/>
            </a:lvl7pPr>
            <a:lvl8pPr marL="13902634" indent="0">
              <a:buNone/>
              <a:defRPr sz="6972" b="1"/>
            </a:lvl8pPr>
            <a:lvl9pPr marL="15888724" indent="0">
              <a:buNone/>
              <a:defRPr sz="6972"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5361652" y="13471639"/>
            <a:ext cx="13366627" cy="24475119"/>
          </a:xfrm>
        </p:spPr>
        <p:txBody>
          <a:bodyPr/>
          <a:lstStyle>
            <a:lvl1pPr>
              <a:defRPr sz="10404"/>
            </a:lvl1pPr>
            <a:lvl2pPr>
              <a:defRPr sz="8688"/>
            </a:lvl2pPr>
            <a:lvl3pPr>
              <a:defRPr sz="7830"/>
            </a:lvl3pPr>
            <a:lvl4pPr>
              <a:defRPr sz="6972"/>
            </a:lvl4pPr>
            <a:lvl5pPr>
              <a:defRPr sz="6972"/>
            </a:lvl5pPr>
            <a:lvl6pPr>
              <a:defRPr sz="6972"/>
            </a:lvl6pPr>
            <a:lvl7pPr>
              <a:defRPr sz="6972"/>
            </a:lvl7pPr>
            <a:lvl8pPr>
              <a:defRPr sz="6972"/>
            </a:lvl8pPr>
            <a:lvl9pPr>
              <a:defRPr sz="697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50AFAEC-0C7F-4766-A3B2-BD9D3E48F1A8}" type="datetimeFigureOut">
              <a:rPr lang="es-ES"/>
              <a:pPr>
                <a:defRPr/>
              </a:pPr>
              <a:t>30/09/2016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75B1D79F-FF6E-4D2F-A975-1118956770E6}" type="slidenum">
              <a:rPr lang="es-ES" altLang="es-ES"/>
              <a:pPr/>
              <a:t>‹Nº›</a:t>
            </a:fld>
            <a:endParaRPr lang="es-ES" altLang="es-ES"/>
          </a:p>
        </p:txBody>
      </p:sp>
    </p:spTree>
    <p:extLst>
      <p:ext uri="{BB962C8B-B14F-4D97-AF65-F5344CB8AC3E}">
        <p14:creationId xmlns:p14="http://schemas.microsoft.com/office/powerpoint/2010/main" val="345934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4CF9460-2C23-4770-881D-711CCC8DDC64}" type="datetimeFigureOut">
              <a:rPr lang="es-ES"/>
              <a:pPr>
                <a:defRPr/>
              </a:pPr>
              <a:t>30/09/2016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18C0FA66-5358-4FE6-87CE-57869F3EC2B2}" type="slidenum">
              <a:rPr lang="es-ES" altLang="es-ES"/>
              <a:pPr/>
              <a:t>‹Nº›</a:t>
            </a:fld>
            <a:endParaRPr lang="es-ES" altLang="es-ES"/>
          </a:p>
        </p:txBody>
      </p:sp>
    </p:spTree>
    <p:extLst>
      <p:ext uri="{BB962C8B-B14F-4D97-AF65-F5344CB8AC3E}">
        <p14:creationId xmlns:p14="http://schemas.microsoft.com/office/powerpoint/2010/main" val="7608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440750-1074-4322-AD75-13A51E2F0FE3}" type="datetimeFigureOut">
              <a:rPr lang="es-ES"/>
              <a:pPr>
                <a:defRPr/>
              </a:pPr>
              <a:t>30/09/2016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0691A56A-DF52-405C-90CC-956D9A078499}" type="slidenum">
              <a:rPr lang="es-ES" altLang="es-ES"/>
              <a:pPr/>
              <a:t>‹Nº›</a:t>
            </a:fld>
            <a:endParaRPr lang="es-ES" altLang="es-ES"/>
          </a:p>
        </p:txBody>
      </p:sp>
    </p:spTree>
    <p:extLst>
      <p:ext uri="{BB962C8B-B14F-4D97-AF65-F5344CB8AC3E}">
        <p14:creationId xmlns:p14="http://schemas.microsoft.com/office/powerpoint/2010/main" val="47894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2020" y="1691339"/>
            <a:ext cx="9948847" cy="7197986"/>
          </a:xfrm>
        </p:spPr>
        <p:txBody>
          <a:bodyPr anchor="b"/>
          <a:lstStyle>
            <a:lvl1pPr algn="l">
              <a:defRPr sz="8688"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1823116" y="1691332"/>
            <a:ext cx="16905161" cy="36255429"/>
          </a:xfrm>
        </p:spPr>
        <p:txBody>
          <a:bodyPr/>
          <a:lstStyle>
            <a:lvl1pPr>
              <a:defRPr sz="13944"/>
            </a:lvl1pPr>
            <a:lvl2pPr>
              <a:defRPr sz="12120"/>
            </a:lvl2pPr>
            <a:lvl3pPr>
              <a:defRPr sz="10404"/>
            </a:lvl3pPr>
            <a:lvl4pPr>
              <a:defRPr sz="8688"/>
            </a:lvl4pPr>
            <a:lvl5pPr>
              <a:defRPr sz="8688"/>
            </a:lvl5pPr>
            <a:lvl6pPr>
              <a:defRPr sz="8688"/>
            </a:lvl6pPr>
            <a:lvl7pPr>
              <a:defRPr sz="8688"/>
            </a:lvl7pPr>
            <a:lvl8pPr>
              <a:defRPr sz="8688"/>
            </a:lvl8pPr>
            <a:lvl9pPr>
              <a:defRPr sz="868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512020" y="8889320"/>
            <a:ext cx="9948847" cy="29057444"/>
          </a:xfrm>
        </p:spPr>
        <p:txBody>
          <a:bodyPr/>
          <a:lstStyle>
            <a:lvl1pPr marL="0" indent="0">
              <a:buNone/>
              <a:defRPr sz="6114"/>
            </a:lvl1pPr>
            <a:lvl2pPr marL="1986091" indent="0">
              <a:buNone/>
              <a:defRPr sz="5256"/>
            </a:lvl2pPr>
            <a:lvl3pPr marL="3972181" indent="0">
              <a:buNone/>
              <a:defRPr sz="4398"/>
            </a:lvl3pPr>
            <a:lvl4pPr marL="5958272" indent="0">
              <a:buNone/>
              <a:defRPr sz="3861"/>
            </a:lvl4pPr>
            <a:lvl5pPr marL="7944362" indent="0">
              <a:buNone/>
              <a:defRPr sz="3861"/>
            </a:lvl5pPr>
            <a:lvl6pPr marL="9930453" indent="0">
              <a:buNone/>
              <a:defRPr sz="3861"/>
            </a:lvl6pPr>
            <a:lvl7pPr marL="11916543" indent="0">
              <a:buNone/>
              <a:defRPr sz="3861"/>
            </a:lvl7pPr>
            <a:lvl8pPr marL="13902634" indent="0">
              <a:buNone/>
              <a:defRPr sz="3861"/>
            </a:lvl8pPr>
            <a:lvl9pPr marL="15888724" indent="0">
              <a:buNone/>
              <a:defRPr sz="3861"/>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0C4E7DB-7A2B-489F-BD4E-38E446C2333F}" type="datetimeFigureOut">
              <a:rPr lang="es-ES"/>
              <a:pPr>
                <a:defRPr/>
              </a:pPr>
              <a:t>30/09/2016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02A218CF-8AB8-4C71-823F-B57277433B1A}" type="slidenum">
              <a:rPr lang="es-ES" altLang="es-ES"/>
              <a:pPr/>
              <a:t>‹Nº›</a:t>
            </a:fld>
            <a:endParaRPr lang="es-ES" altLang="es-ES"/>
          </a:p>
        </p:txBody>
      </p:sp>
    </p:spTree>
    <p:extLst>
      <p:ext uri="{BB962C8B-B14F-4D97-AF65-F5344CB8AC3E}">
        <p14:creationId xmlns:p14="http://schemas.microsoft.com/office/powerpoint/2010/main" val="38308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27312" y="29735939"/>
            <a:ext cx="18144173" cy="3510496"/>
          </a:xfrm>
        </p:spPr>
        <p:txBody>
          <a:bodyPr anchor="b"/>
          <a:lstStyle>
            <a:lvl1pPr algn="l">
              <a:defRPr sz="8688"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5927312" y="3795659"/>
            <a:ext cx="18144173" cy="25487948"/>
          </a:xfrm>
        </p:spPr>
        <p:txBody>
          <a:bodyPr rtlCol="0">
            <a:normAutofit/>
          </a:bodyPr>
          <a:lstStyle>
            <a:lvl1pPr marL="0" indent="0">
              <a:buNone/>
              <a:defRPr sz="13944"/>
            </a:lvl1pPr>
            <a:lvl2pPr marL="1986091" indent="0">
              <a:buNone/>
              <a:defRPr sz="12120"/>
            </a:lvl2pPr>
            <a:lvl3pPr marL="3972181" indent="0">
              <a:buNone/>
              <a:defRPr sz="10404"/>
            </a:lvl3pPr>
            <a:lvl4pPr marL="5958272" indent="0">
              <a:buNone/>
              <a:defRPr sz="8688"/>
            </a:lvl4pPr>
            <a:lvl5pPr marL="7944362" indent="0">
              <a:buNone/>
              <a:defRPr sz="8688"/>
            </a:lvl5pPr>
            <a:lvl6pPr marL="9930453" indent="0">
              <a:buNone/>
              <a:defRPr sz="8688"/>
            </a:lvl6pPr>
            <a:lvl7pPr marL="11916543" indent="0">
              <a:buNone/>
              <a:defRPr sz="8688"/>
            </a:lvl7pPr>
            <a:lvl8pPr marL="13902634" indent="0">
              <a:buNone/>
              <a:defRPr sz="8688"/>
            </a:lvl8pPr>
            <a:lvl9pPr marL="15888724" indent="0">
              <a:buNone/>
              <a:defRPr sz="8688"/>
            </a:lvl9pPr>
          </a:lstStyle>
          <a:p>
            <a:pPr lvl="0"/>
            <a:endParaRPr lang="es-ES" noProof="0"/>
          </a:p>
        </p:txBody>
      </p:sp>
      <p:sp>
        <p:nvSpPr>
          <p:cNvPr id="4" name="3 Marcador de texto"/>
          <p:cNvSpPr>
            <a:spLocks noGrp="1"/>
          </p:cNvSpPr>
          <p:nvPr>
            <p:ph type="body" sz="half" idx="2"/>
          </p:nvPr>
        </p:nvSpPr>
        <p:spPr>
          <a:xfrm>
            <a:off x="5927312" y="33246435"/>
            <a:ext cx="18144173" cy="4985487"/>
          </a:xfrm>
        </p:spPr>
        <p:txBody>
          <a:bodyPr/>
          <a:lstStyle>
            <a:lvl1pPr marL="0" indent="0">
              <a:buNone/>
              <a:defRPr sz="6114"/>
            </a:lvl1pPr>
            <a:lvl2pPr marL="1986091" indent="0">
              <a:buNone/>
              <a:defRPr sz="5256"/>
            </a:lvl2pPr>
            <a:lvl3pPr marL="3972181" indent="0">
              <a:buNone/>
              <a:defRPr sz="4398"/>
            </a:lvl3pPr>
            <a:lvl4pPr marL="5958272" indent="0">
              <a:buNone/>
              <a:defRPr sz="3861"/>
            </a:lvl4pPr>
            <a:lvl5pPr marL="7944362" indent="0">
              <a:buNone/>
              <a:defRPr sz="3861"/>
            </a:lvl5pPr>
            <a:lvl6pPr marL="9930453" indent="0">
              <a:buNone/>
              <a:defRPr sz="3861"/>
            </a:lvl6pPr>
            <a:lvl7pPr marL="11916543" indent="0">
              <a:buNone/>
              <a:defRPr sz="3861"/>
            </a:lvl7pPr>
            <a:lvl8pPr marL="13902634" indent="0">
              <a:buNone/>
              <a:defRPr sz="3861"/>
            </a:lvl8pPr>
            <a:lvl9pPr marL="15888724" indent="0">
              <a:buNone/>
              <a:defRPr sz="3861"/>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1D584E9-771F-402C-BC24-87F86931B0AB}" type="datetimeFigureOut">
              <a:rPr lang="es-ES"/>
              <a:pPr>
                <a:defRPr/>
              </a:pPr>
              <a:t>30/09/2016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CEB80D95-CC4E-415D-BA80-85206A230640}" type="slidenum">
              <a:rPr lang="es-ES" altLang="es-ES"/>
              <a:pPr/>
              <a:t>‹Nº›</a:t>
            </a:fld>
            <a:endParaRPr lang="es-ES" altLang="es-ES"/>
          </a:p>
        </p:txBody>
      </p:sp>
    </p:spTree>
    <p:extLst>
      <p:ext uri="{BB962C8B-B14F-4D97-AF65-F5344CB8AC3E}">
        <p14:creationId xmlns:p14="http://schemas.microsoft.com/office/powerpoint/2010/main" val="351575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512888" y="1701800"/>
            <a:ext cx="27214512"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0332" tIns="185166" rIns="370332" bIns="185166"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1512888" y="9912350"/>
            <a:ext cx="27214512" cy="280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0332" tIns="185166" rIns="370332" bIns="185166"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1512888" y="39373175"/>
            <a:ext cx="7054850" cy="2260600"/>
          </a:xfrm>
          <a:prstGeom prst="rect">
            <a:avLst/>
          </a:prstGeom>
        </p:spPr>
        <p:txBody>
          <a:bodyPr vert="horz" lIns="370332" tIns="185166" rIns="370332" bIns="185166" rtlCol="0" anchor="ctr"/>
          <a:lstStyle>
            <a:lvl1pPr algn="l" defTabSz="3972181" eaLnBrk="1" fontAlgn="auto" hangingPunct="1">
              <a:spcBef>
                <a:spcPts val="0"/>
              </a:spcBef>
              <a:spcAft>
                <a:spcPts val="0"/>
              </a:spcAft>
              <a:defRPr sz="5256">
                <a:solidFill>
                  <a:schemeClr val="tx1">
                    <a:tint val="75000"/>
                  </a:schemeClr>
                </a:solidFill>
                <a:latin typeface="+mn-lt"/>
                <a:cs typeface="+mn-cs"/>
              </a:defRPr>
            </a:lvl1pPr>
          </a:lstStyle>
          <a:p>
            <a:pPr>
              <a:defRPr/>
            </a:pPr>
            <a:fld id="{40CAAF73-8745-4B19-AAA0-846D38AE3BE0}" type="datetimeFigureOut">
              <a:rPr lang="es-ES"/>
              <a:pPr>
                <a:defRPr/>
              </a:pPr>
              <a:t>30/09/2016</a:t>
            </a:fld>
            <a:endParaRPr lang="es-ES"/>
          </a:p>
        </p:txBody>
      </p:sp>
      <p:sp>
        <p:nvSpPr>
          <p:cNvPr id="5" name="4 Marcador de pie de página"/>
          <p:cNvSpPr>
            <a:spLocks noGrp="1"/>
          </p:cNvSpPr>
          <p:nvPr>
            <p:ph type="ftr" sz="quarter" idx="3"/>
          </p:nvPr>
        </p:nvSpPr>
        <p:spPr>
          <a:xfrm>
            <a:off x="10331450" y="39373175"/>
            <a:ext cx="9577388" cy="2260600"/>
          </a:xfrm>
          <a:prstGeom prst="rect">
            <a:avLst/>
          </a:prstGeom>
        </p:spPr>
        <p:txBody>
          <a:bodyPr vert="horz" lIns="370332" tIns="185166" rIns="370332" bIns="185166" rtlCol="0" anchor="ctr"/>
          <a:lstStyle>
            <a:lvl1pPr algn="ctr" defTabSz="3972181" eaLnBrk="1" fontAlgn="auto" hangingPunct="1">
              <a:spcBef>
                <a:spcPts val="0"/>
              </a:spcBef>
              <a:spcAft>
                <a:spcPts val="0"/>
              </a:spcAft>
              <a:defRPr sz="5256">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21672550" y="39373175"/>
            <a:ext cx="7054850" cy="2260600"/>
          </a:xfrm>
          <a:prstGeom prst="rect">
            <a:avLst/>
          </a:prstGeom>
        </p:spPr>
        <p:txBody>
          <a:bodyPr vert="horz" wrap="square" lIns="370332" tIns="185166" rIns="370332" bIns="185166" numCol="1" anchor="ctr" anchorCtr="0" compatLnSpc="1">
            <a:prstTxWarp prst="textNoShape">
              <a:avLst/>
            </a:prstTxWarp>
          </a:bodyPr>
          <a:lstStyle>
            <a:lvl1pPr algn="r" eaLnBrk="1" hangingPunct="1">
              <a:defRPr sz="5200">
                <a:solidFill>
                  <a:srgbClr val="898989"/>
                </a:solidFill>
                <a:latin typeface="Calibri" pitchFamily="34" charset="0"/>
              </a:defRPr>
            </a:lvl1pPr>
          </a:lstStyle>
          <a:p>
            <a:fld id="{3B942D44-1293-407E-B05E-A405259FF6E4}"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70338" rtl="0" eaLnBrk="0" fontAlgn="base" hangingPunct="0">
        <a:spcBef>
          <a:spcPct val="0"/>
        </a:spcBef>
        <a:spcAft>
          <a:spcPct val="0"/>
        </a:spcAft>
        <a:defRPr sz="19000" kern="1200">
          <a:solidFill>
            <a:schemeClr val="tx1"/>
          </a:solidFill>
          <a:latin typeface="+mj-lt"/>
          <a:ea typeface="+mj-ea"/>
          <a:cs typeface="+mj-cs"/>
        </a:defRPr>
      </a:lvl1pPr>
      <a:lvl2pPr algn="ctr" defTabSz="3970338" rtl="0" eaLnBrk="0" fontAlgn="base" hangingPunct="0">
        <a:spcBef>
          <a:spcPct val="0"/>
        </a:spcBef>
        <a:spcAft>
          <a:spcPct val="0"/>
        </a:spcAft>
        <a:defRPr sz="19000">
          <a:solidFill>
            <a:schemeClr val="tx1"/>
          </a:solidFill>
          <a:latin typeface="Calibri" pitchFamily="34" charset="0"/>
        </a:defRPr>
      </a:lvl2pPr>
      <a:lvl3pPr algn="ctr" defTabSz="3970338" rtl="0" eaLnBrk="0" fontAlgn="base" hangingPunct="0">
        <a:spcBef>
          <a:spcPct val="0"/>
        </a:spcBef>
        <a:spcAft>
          <a:spcPct val="0"/>
        </a:spcAft>
        <a:defRPr sz="19000">
          <a:solidFill>
            <a:schemeClr val="tx1"/>
          </a:solidFill>
          <a:latin typeface="Calibri" pitchFamily="34" charset="0"/>
        </a:defRPr>
      </a:lvl3pPr>
      <a:lvl4pPr algn="ctr" defTabSz="3970338" rtl="0" eaLnBrk="0" fontAlgn="base" hangingPunct="0">
        <a:spcBef>
          <a:spcPct val="0"/>
        </a:spcBef>
        <a:spcAft>
          <a:spcPct val="0"/>
        </a:spcAft>
        <a:defRPr sz="19000">
          <a:solidFill>
            <a:schemeClr val="tx1"/>
          </a:solidFill>
          <a:latin typeface="Calibri" pitchFamily="34" charset="0"/>
        </a:defRPr>
      </a:lvl4pPr>
      <a:lvl5pPr algn="ctr" defTabSz="3970338" rtl="0" eaLnBrk="0" fontAlgn="base" hangingPunct="0">
        <a:spcBef>
          <a:spcPct val="0"/>
        </a:spcBef>
        <a:spcAft>
          <a:spcPct val="0"/>
        </a:spcAft>
        <a:defRPr sz="19000">
          <a:solidFill>
            <a:schemeClr val="tx1"/>
          </a:solidFill>
          <a:latin typeface="Calibri" pitchFamily="34" charset="0"/>
        </a:defRPr>
      </a:lvl5pPr>
      <a:lvl6pPr marL="490393" algn="ctr" defTabSz="3970819" rtl="0" fontAlgn="base">
        <a:spcBef>
          <a:spcPct val="0"/>
        </a:spcBef>
        <a:spcAft>
          <a:spcPct val="0"/>
        </a:spcAft>
        <a:defRPr sz="19092">
          <a:solidFill>
            <a:schemeClr val="tx1"/>
          </a:solidFill>
          <a:latin typeface="Calibri" pitchFamily="34" charset="0"/>
        </a:defRPr>
      </a:lvl6pPr>
      <a:lvl7pPr marL="980785" algn="ctr" defTabSz="3970819" rtl="0" fontAlgn="base">
        <a:spcBef>
          <a:spcPct val="0"/>
        </a:spcBef>
        <a:spcAft>
          <a:spcPct val="0"/>
        </a:spcAft>
        <a:defRPr sz="19092">
          <a:solidFill>
            <a:schemeClr val="tx1"/>
          </a:solidFill>
          <a:latin typeface="Calibri" pitchFamily="34" charset="0"/>
        </a:defRPr>
      </a:lvl7pPr>
      <a:lvl8pPr marL="1471178" algn="ctr" defTabSz="3970819" rtl="0" fontAlgn="base">
        <a:spcBef>
          <a:spcPct val="0"/>
        </a:spcBef>
        <a:spcAft>
          <a:spcPct val="0"/>
        </a:spcAft>
        <a:defRPr sz="19092">
          <a:solidFill>
            <a:schemeClr val="tx1"/>
          </a:solidFill>
          <a:latin typeface="Calibri" pitchFamily="34" charset="0"/>
        </a:defRPr>
      </a:lvl8pPr>
      <a:lvl9pPr marL="1961571" algn="ctr" defTabSz="3970819" rtl="0" fontAlgn="base">
        <a:spcBef>
          <a:spcPct val="0"/>
        </a:spcBef>
        <a:spcAft>
          <a:spcPct val="0"/>
        </a:spcAft>
        <a:defRPr sz="19092">
          <a:solidFill>
            <a:schemeClr val="tx1"/>
          </a:solidFill>
          <a:latin typeface="Calibri" pitchFamily="34" charset="0"/>
        </a:defRPr>
      </a:lvl9pPr>
    </p:titleStyle>
    <p:bodyStyle>
      <a:lvl1pPr marL="1487488" indent="-1487488" algn="l" defTabSz="3970338" rtl="0" eaLnBrk="0" fontAlgn="base" hangingPunct="0">
        <a:spcBef>
          <a:spcPct val="20000"/>
        </a:spcBef>
        <a:spcAft>
          <a:spcPct val="0"/>
        </a:spcAft>
        <a:buFont typeface="Arial" charset="0"/>
        <a:buChar char="•"/>
        <a:defRPr sz="13900" kern="1200">
          <a:solidFill>
            <a:schemeClr val="tx1"/>
          </a:solidFill>
          <a:latin typeface="+mn-lt"/>
          <a:ea typeface="+mn-ea"/>
          <a:cs typeface="+mn-cs"/>
        </a:defRPr>
      </a:lvl1pPr>
      <a:lvl2pPr marL="3225800" indent="-1239838" algn="l" defTabSz="3970338" rtl="0" eaLnBrk="0" fontAlgn="base" hangingPunct="0">
        <a:spcBef>
          <a:spcPct val="20000"/>
        </a:spcBef>
        <a:spcAft>
          <a:spcPct val="0"/>
        </a:spcAft>
        <a:buFont typeface="Arial" charset="0"/>
        <a:buChar char="–"/>
        <a:defRPr sz="12100" kern="1200">
          <a:solidFill>
            <a:schemeClr val="tx1"/>
          </a:solidFill>
          <a:latin typeface="+mn-lt"/>
          <a:ea typeface="+mn-ea"/>
          <a:cs typeface="+mn-cs"/>
        </a:defRPr>
      </a:lvl2pPr>
      <a:lvl3pPr marL="4964113" indent="-992188" algn="l" defTabSz="3970338" rtl="0" eaLnBrk="0" fontAlgn="base" hangingPunct="0">
        <a:spcBef>
          <a:spcPct val="20000"/>
        </a:spcBef>
        <a:spcAft>
          <a:spcPct val="0"/>
        </a:spcAft>
        <a:buFont typeface="Arial" charset="0"/>
        <a:buChar char="•"/>
        <a:defRPr sz="10400" kern="1200">
          <a:solidFill>
            <a:schemeClr val="tx1"/>
          </a:solidFill>
          <a:latin typeface="+mn-lt"/>
          <a:ea typeface="+mn-ea"/>
          <a:cs typeface="+mn-cs"/>
        </a:defRPr>
      </a:lvl3pPr>
      <a:lvl4pPr marL="6950075" indent="-992188" algn="l" defTabSz="3970338" rtl="0" eaLnBrk="0" fontAlgn="base" hangingPunct="0">
        <a:spcBef>
          <a:spcPct val="20000"/>
        </a:spcBef>
        <a:spcAft>
          <a:spcPct val="0"/>
        </a:spcAft>
        <a:buFont typeface="Arial" charset="0"/>
        <a:buChar char="–"/>
        <a:defRPr sz="8600" kern="1200">
          <a:solidFill>
            <a:schemeClr val="tx1"/>
          </a:solidFill>
          <a:latin typeface="+mn-lt"/>
          <a:ea typeface="+mn-ea"/>
          <a:cs typeface="+mn-cs"/>
        </a:defRPr>
      </a:lvl4pPr>
      <a:lvl5pPr marL="8936038" indent="-992188" algn="l" defTabSz="3970338" rtl="0" eaLnBrk="0" fontAlgn="base" hangingPunct="0">
        <a:spcBef>
          <a:spcPct val="20000"/>
        </a:spcBef>
        <a:spcAft>
          <a:spcPct val="0"/>
        </a:spcAft>
        <a:buFont typeface="Arial" charset="0"/>
        <a:buChar char="»"/>
        <a:defRPr sz="8600" kern="1200">
          <a:solidFill>
            <a:schemeClr val="tx1"/>
          </a:solidFill>
          <a:latin typeface="+mn-lt"/>
          <a:ea typeface="+mn-ea"/>
          <a:cs typeface="+mn-cs"/>
        </a:defRPr>
      </a:lvl5pPr>
      <a:lvl6pPr marL="10923498" indent="-993045" algn="l" defTabSz="3972181" rtl="0" eaLnBrk="1" latinLnBrk="0" hangingPunct="1">
        <a:spcBef>
          <a:spcPct val="20000"/>
        </a:spcBef>
        <a:buFont typeface="Arial" pitchFamily="34" charset="0"/>
        <a:buChar char="•"/>
        <a:defRPr sz="8688" kern="1200">
          <a:solidFill>
            <a:schemeClr val="tx1"/>
          </a:solidFill>
          <a:latin typeface="+mn-lt"/>
          <a:ea typeface="+mn-ea"/>
          <a:cs typeface="+mn-cs"/>
        </a:defRPr>
      </a:lvl6pPr>
      <a:lvl7pPr marL="12909588" indent="-993045" algn="l" defTabSz="3972181" rtl="0" eaLnBrk="1" latinLnBrk="0" hangingPunct="1">
        <a:spcBef>
          <a:spcPct val="20000"/>
        </a:spcBef>
        <a:buFont typeface="Arial" pitchFamily="34" charset="0"/>
        <a:buChar char="•"/>
        <a:defRPr sz="8688" kern="1200">
          <a:solidFill>
            <a:schemeClr val="tx1"/>
          </a:solidFill>
          <a:latin typeface="+mn-lt"/>
          <a:ea typeface="+mn-ea"/>
          <a:cs typeface="+mn-cs"/>
        </a:defRPr>
      </a:lvl7pPr>
      <a:lvl8pPr marL="14895679" indent="-993045" algn="l" defTabSz="3972181" rtl="0" eaLnBrk="1" latinLnBrk="0" hangingPunct="1">
        <a:spcBef>
          <a:spcPct val="20000"/>
        </a:spcBef>
        <a:buFont typeface="Arial" pitchFamily="34" charset="0"/>
        <a:buChar char="•"/>
        <a:defRPr sz="8688" kern="1200">
          <a:solidFill>
            <a:schemeClr val="tx1"/>
          </a:solidFill>
          <a:latin typeface="+mn-lt"/>
          <a:ea typeface="+mn-ea"/>
          <a:cs typeface="+mn-cs"/>
        </a:defRPr>
      </a:lvl8pPr>
      <a:lvl9pPr marL="16881769" indent="-993045" algn="l" defTabSz="3972181" rtl="0" eaLnBrk="1" latinLnBrk="0" hangingPunct="1">
        <a:spcBef>
          <a:spcPct val="20000"/>
        </a:spcBef>
        <a:buFont typeface="Arial" pitchFamily="34" charset="0"/>
        <a:buChar char="•"/>
        <a:defRPr sz="8688" kern="1200">
          <a:solidFill>
            <a:schemeClr val="tx1"/>
          </a:solidFill>
          <a:latin typeface="+mn-lt"/>
          <a:ea typeface="+mn-ea"/>
          <a:cs typeface="+mn-cs"/>
        </a:defRPr>
      </a:lvl9pPr>
    </p:bodyStyle>
    <p:otherStyle>
      <a:defPPr>
        <a:defRPr lang="es-ES"/>
      </a:defPPr>
      <a:lvl1pPr marL="0" algn="l" defTabSz="3972181" rtl="0" eaLnBrk="1" latinLnBrk="0" hangingPunct="1">
        <a:defRPr sz="7830" kern="1200">
          <a:solidFill>
            <a:schemeClr val="tx1"/>
          </a:solidFill>
          <a:latin typeface="+mn-lt"/>
          <a:ea typeface="+mn-ea"/>
          <a:cs typeface="+mn-cs"/>
        </a:defRPr>
      </a:lvl1pPr>
      <a:lvl2pPr marL="1986091" algn="l" defTabSz="3972181" rtl="0" eaLnBrk="1" latinLnBrk="0" hangingPunct="1">
        <a:defRPr sz="7830" kern="1200">
          <a:solidFill>
            <a:schemeClr val="tx1"/>
          </a:solidFill>
          <a:latin typeface="+mn-lt"/>
          <a:ea typeface="+mn-ea"/>
          <a:cs typeface="+mn-cs"/>
        </a:defRPr>
      </a:lvl2pPr>
      <a:lvl3pPr marL="3972181" algn="l" defTabSz="3972181" rtl="0" eaLnBrk="1" latinLnBrk="0" hangingPunct="1">
        <a:defRPr sz="7830" kern="1200">
          <a:solidFill>
            <a:schemeClr val="tx1"/>
          </a:solidFill>
          <a:latin typeface="+mn-lt"/>
          <a:ea typeface="+mn-ea"/>
          <a:cs typeface="+mn-cs"/>
        </a:defRPr>
      </a:lvl3pPr>
      <a:lvl4pPr marL="5958272" algn="l" defTabSz="3972181" rtl="0" eaLnBrk="1" latinLnBrk="0" hangingPunct="1">
        <a:defRPr sz="7830" kern="1200">
          <a:solidFill>
            <a:schemeClr val="tx1"/>
          </a:solidFill>
          <a:latin typeface="+mn-lt"/>
          <a:ea typeface="+mn-ea"/>
          <a:cs typeface="+mn-cs"/>
        </a:defRPr>
      </a:lvl4pPr>
      <a:lvl5pPr marL="7944362" algn="l" defTabSz="3972181" rtl="0" eaLnBrk="1" latinLnBrk="0" hangingPunct="1">
        <a:defRPr sz="7830" kern="1200">
          <a:solidFill>
            <a:schemeClr val="tx1"/>
          </a:solidFill>
          <a:latin typeface="+mn-lt"/>
          <a:ea typeface="+mn-ea"/>
          <a:cs typeface="+mn-cs"/>
        </a:defRPr>
      </a:lvl5pPr>
      <a:lvl6pPr marL="9930453" algn="l" defTabSz="3972181" rtl="0" eaLnBrk="1" latinLnBrk="0" hangingPunct="1">
        <a:defRPr sz="7830" kern="1200">
          <a:solidFill>
            <a:schemeClr val="tx1"/>
          </a:solidFill>
          <a:latin typeface="+mn-lt"/>
          <a:ea typeface="+mn-ea"/>
          <a:cs typeface="+mn-cs"/>
        </a:defRPr>
      </a:lvl6pPr>
      <a:lvl7pPr marL="11916543" algn="l" defTabSz="3972181" rtl="0" eaLnBrk="1" latinLnBrk="0" hangingPunct="1">
        <a:defRPr sz="7830" kern="1200">
          <a:solidFill>
            <a:schemeClr val="tx1"/>
          </a:solidFill>
          <a:latin typeface="+mn-lt"/>
          <a:ea typeface="+mn-ea"/>
          <a:cs typeface="+mn-cs"/>
        </a:defRPr>
      </a:lvl7pPr>
      <a:lvl8pPr marL="13902634" algn="l" defTabSz="3972181" rtl="0" eaLnBrk="1" latinLnBrk="0" hangingPunct="1">
        <a:defRPr sz="7830" kern="1200">
          <a:solidFill>
            <a:schemeClr val="tx1"/>
          </a:solidFill>
          <a:latin typeface="+mn-lt"/>
          <a:ea typeface="+mn-ea"/>
          <a:cs typeface="+mn-cs"/>
        </a:defRPr>
      </a:lvl8pPr>
      <a:lvl9pPr marL="15888724" algn="l" defTabSz="3972181" rtl="0" eaLnBrk="1" latinLnBrk="0" hangingPunct="1">
        <a:defRPr sz="78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wmf"/><Relationship Id="rId18" Type="http://schemas.openxmlformats.org/officeDocument/2006/relationships/image" Target="../media/image18.jpeg"/><Relationship Id="rId26" Type="http://schemas.openxmlformats.org/officeDocument/2006/relationships/oleObject" Target="../embeddings/oleObject7.bin"/><Relationship Id="rId39" Type="http://schemas.openxmlformats.org/officeDocument/2006/relationships/image" Target="../media/image27.png"/><Relationship Id="rId3" Type="http://schemas.openxmlformats.org/officeDocument/2006/relationships/notesSlide" Target="../notesSlides/notesSlide1.xml"/><Relationship Id="rId21" Type="http://schemas.openxmlformats.org/officeDocument/2006/relationships/image" Target="../media/image4.wmf"/><Relationship Id="rId34" Type="http://schemas.openxmlformats.org/officeDocument/2006/relationships/image" Target="../media/image22.png"/><Relationship Id="rId42" Type="http://schemas.openxmlformats.org/officeDocument/2006/relationships/image" Target="../media/image30.png"/><Relationship Id="rId7" Type="http://schemas.openxmlformats.org/officeDocument/2006/relationships/image" Target="../media/image13.png"/><Relationship Id="rId12" Type="http://schemas.openxmlformats.org/officeDocument/2006/relationships/oleObject" Target="../embeddings/oleObject2.bin"/><Relationship Id="rId17" Type="http://schemas.openxmlformats.org/officeDocument/2006/relationships/image" Target="../media/image17.jpeg"/><Relationship Id="rId25" Type="http://schemas.openxmlformats.org/officeDocument/2006/relationships/image" Target="../media/image6.wmf"/><Relationship Id="rId33" Type="http://schemas.openxmlformats.org/officeDocument/2006/relationships/image" Target="../media/image21.png"/><Relationship Id="rId38" Type="http://schemas.openxmlformats.org/officeDocument/2006/relationships/image" Target="../media/image26.jpeg"/><Relationship Id="rId46" Type="http://schemas.openxmlformats.org/officeDocument/2006/relationships/image" Target="../media/image34.png"/><Relationship Id="rId2" Type="http://schemas.openxmlformats.org/officeDocument/2006/relationships/slideLayout" Target="../slideLayouts/slideLayout1.xml"/><Relationship Id="rId16" Type="http://schemas.openxmlformats.org/officeDocument/2006/relationships/image" Target="../media/image16.png"/><Relationship Id="rId20" Type="http://schemas.openxmlformats.org/officeDocument/2006/relationships/oleObject" Target="../embeddings/oleObject4.bin"/><Relationship Id="rId29" Type="http://schemas.openxmlformats.org/officeDocument/2006/relationships/image" Target="../media/image8.wmf"/><Relationship Id="rId41" Type="http://schemas.openxmlformats.org/officeDocument/2006/relationships/image" Target="../media/image29.jpeg"/><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wmf"/><Relationship Id="rId24" Type="http://schemas.openxmlformats.org/officeDocument/2006/relationships/oleObject" Target="../embeddings/oleObject6.bin"/><Relationship Id="rId32" Type="http://schemas.openxmlformats.org/officeDocument/2006/relationships/image" Target="../media/image20.png"/><Relationship Id="rId37" Type="http://schemas.openxmlformats.org/officeDocument/2006/relationships/image" Target="../media/image25.jpeg"/><Relationship Id="rId40" Type="http://schemas.openxmlformats.org/officeDocument/2006/relationships/image" Target="../media/image28.jpeg"/><Relationship Id="rId45" Type="http://schemas.openxmlformats.org/officeDocument/2006/relationships/image" Target="../media/image33.jpeg"/><Relationship Id="rId5" Type="http://schemas.openxmlformats.org/officeDocument/2006/relationships/image" Target="../media/image11.png"/><Relationship Id="rId15" Type="http://schemas.openxmlformats.org/officeDocument/2006/relationships/image" Target="../media/image3.wmf"/><Relationship Id="rId23" Type="http://schemas.openxmlformats.org/officeDocument/2006/relationships/image" Target="../media/image5.wmf"/><Relationship Id="rId28" Type="http://schemas.openxmlformats.org/officeDocument/2006/relationships/oleObject" Target="../embeddings/oleObject8.bin"/><Relationship Id="rId36" Type="http://schemas.openxmlformats.org/officeDocument/2006/relationships/image" Target="../media/image24.png"/><Relationship Id="rId10" Type="http://schemas.openxmlformats.org/officeDocument/2006/relationships/oleObject" Target="../embeddings/oleObject1.bin"/><Relationship Id="rId19" Type="http://schemas.openxmlformats.org/officeDocument/2006/relationships/image" Target="../media/image19.jpeg"/><Relationship Id="rId31" Type="http://schemas.openxmlformats.org/officeDocument/2006/relationships/image" Target="../media/image9.wmf"/><Relationship Id="rId44" Type="http://schemas.openxmlformats.org/officeDocument/2006/relationships/image" Target="../media/image32.jpeg"/><Relationship Id="rId4" Type="http://schemas.openxmlformats.org/officeDocument/2006/relationships/image" Target="../media/image10.jpg"/><Relationship Id="rId9" Type="http://schemas.openxmlformats.org/officeDocument/2006/relationships/image" Target="../media/image15.jpeg"/><Relationship Id="rId14" Type="http://schemas.openxmlformats.org/officeDocument/2006/relationships/oleObject" Target="../embeddings/oleObject3.bin"/><Relationship Id="rId22" Type="http://schemas.openxmlformats.org/officeDocument/2006/relationships/oleObject" Target="../embeddings/oleObject5.bin"/><Relationship Id="rId27" Type="http://schemas.openxmlformats.org/officeDocument/2006/relationships/image" Target="../media/image7.wmf"/><Relationship Id="rId30" Type="http://schemas.openxmlformats.org/officeDocument/2006/relationships/oleObject" Target="../embeddings/oleObject9.bin"/><Relationship Id="rId35" Type="http://schemas.openxmlformats.org/officeDocument/2006/relationships/image" Target="../media/image23.png"/><Relationship Id="rId4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0000">
              <a:srgbClr val="403152"/>
            </a:gs>
            <a:gs pos="64999">
              <a:srgbClr val="7030A0"/>
            </a:gs>
            <a:gs pos="89999">
              <a:srgbClr val="BF3D09"/>
            </a:gs>
            <a:gs pos="100000">
              <a:srgbClr val="984807"/>
            </a:gs>
          </a:gsLst>
          <a:lin ang="16200000"/>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t="34250" b="28936"/>
          <a:stretch/>
        </p:blipFill>
        <p:spPr>
          <a:xfrm>
            <a:off x="0" y="36273339"/>
            <a:ext cx="30268404" cy="6268074"/>
          </a:xfrm>
          <a:prstGeom prst="rect">
            <a:avLst/>
          </a:prstGeom>
        </p:spPr>
      </p:pic>
      <p:pic>
        <p:nvPicPr>
          <p:cNvPr id="2237" name="Picture 8" descr="logo_Aemet"/>
          <p:cNvPicPr>
            <a:picLocks noChangeAspect="1" noChangeArrowheads="1"/>
          </p:cNvPicPr>
          <p:nvPr/>
        </p:nvPicPr>
        <p:blipFill>
          <a:blip r:embed="rId5"/>
          <a:srcRect/>
          <a:stretch>
            <a:fillRect/>
          </a:stretch>
        </p:blipFill>
        <p:spPr bwMode="auto">
          <a:xfrm>
            <a:off x="1090613" y="2366963"/>
            <a:ext cx="3852862" cy="809625"/>
          </a:xfrm>
          <a:prstGeom prst="rect">
            <a:avLst/>
          </a:prstGeom>
          <a:ln>
            <a:noFill/>
          </a:ln>
          <a:effectLst>
            <a:outerShdw blurRad="292100" dist="139700" dir="2700000" algn="tl" rotWithShape="0">
              <a:srgbClr val="333333">
                <a:alpha val="65000"/>
              </a:srgbClr>
            </a:outerShdw>
          </a:effectLst>
        </p:spPr>
      </p:pic>
      <p:sp>
        <p:nvSpPr>
          <p:cNvPr id="2051" name="Rectangle 1"/>
          <p:cNvSpPr>
            <a:spLocks noChangeArrowheads="1"/>
          </p:cNvSpPr>
          <p:nvPr/>
        </p:nvSpPr>
        <p:spPr bwMode="auto">
          <a:xfrm>
            <a:off x="4152900" y="1509713"/>
            <a:ext cx="219344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7300">
                <a:solidFill>
                  <a:schemeClr val="tx1"/>
                </a:solidFill>
                <a:latin typeface="Arial" panose="020B0604020202020204" pitchFamily="34" charset="0"/>
                <a:cs typeface="Arial" panose="020B0604020202020204" pitchFamily="34" charset="0"/>
              </a:defRPr>
            </a:lvl1pPr>
            <a:lvl2pPr marL="742950" indent="-285750" eaLnBrk="0" hangingPunct="0">
              <a:defRPr sz="7300">
                <a:solidFill>
                  <a:schemeClr val="tx1"/>
                </a:solidFill>
                <a:latin typeface="Arial" panose="020B0604020202020204" pitchFamily="34" charset="0"/>
                <a:cs typeface="Arial" panose="020B0604020202020204" pitchFamily="34" charset="0"/>
              </a:defRPr>
            </a:lvl2pPr>
            <a:lvl3pPr marL="1143000" indent="-228600" eaLnBrk="0" hangingPunct="0">
              <a:defRPr sz="7300">
                <a:solidFill>
                  <a:schemeClr val="tx1"/>
                </a:solidFill>
                <a:latin typeface="Arial" panose="020B0604020202020204" pitchFamily="34" charset="0"/>
                <a:cs typeface="Arial" panose="020B0604020202020204" pitchFamily="34" charset="0"/>
              </a:defRPr>
            </a:lvl3pPr>
            <a:lvl4pPr marL="1600200" indent="-228600" eaLnBrk="0" hangingPunct="0">
              <a:defRPr sz="7300">
                <a:solidFill>
                  <a:schemeClr val="tx1"/>
                </a:solidFill>
                <a:latin typeface="Arial" panose="020B0604020202020204" pitchFamily="34" charset="0"/>
                <a:cs typeface="Arial" panose="020B0604020202020204" pitchFamily="34" charset="0"/>
              </a:defRPr>
            </a:lvl4pPr>
            <a:lvl5pPr marL="2057400" indent="-228600" eaLnBrk="0" hangingPunct="0">
              <a:defRPr sz="7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algn="ctr" defTabSz="980785" eaLnBrk="1" hangingPunct="1">
              <a:defRPr/>
            </a:pPr>
            <a:r>
              <a:rPr lang="en-GB" altLang="es-ES" sz="3003" b="1" dirty="0" smtClean="0">
                <a:solidFill>
                  <a:schemeClr val="bg1"/>
                </a:solidFill>
                <a:latin typeface="Arial Narrow" panose="020B0606020202030204" pitchFamily="34" charset="0"/>
                <a:cs typeface="Times New Roman" panose="02020603050405020304" pitchFamily="18" charset="0"/>
              </a:rPr>
              <a:t>E. Sanromá</a:t>
            </a:r>
            <a:r>
              <a:rPr lang="en-GB" altLang="es-ES" sz="3003" b="1" baseline="30000" dirty="0" smtClean="0">
                <a:solidFill>
                  <a:schemeClr val="bg1"/>
                </a:solidFill>
                <a:latin typeface="Arial Narrow" panose="020B0606020202030204" pitchFamily="34" charset="0"/>
                <a:cs typeface="Times New Roman" panose="02020603050405020304" pitchFamily="18" charset="0"/>
              </a:rPr>
              <a:t>1</a:t>
            </a:r>
            <a:r>
              <a:rPr lang="en-GB" altLang="es-ES" sz="3003" b="1" dirty="0" smtClean="0">
                <a:solidFill>
                  <a:schemeClr val="bg1"/>
                </a:solidFill>
                <a:latin typeface="Arial Narrow" panose="020B0606020202030204" pitchFamily="34" charset="0"/>
                <a:cs typeface="Times New Roman" panose="02020603050405020304" pitchFamily="18" charset="0"/>
              </a:rPr>
              <a:t>, O.E. García</a:t>
            </a:r>
            <a:r>
              <a:rPr lang="en-GB" altLang="es-ES" sz="3003" b="1" baseline="30000" dirty="0" smtClean="0">
                <a:solidFill>
                  <a:schemeClr val="bg1"/>
                </a:solidFill>
                <a:latin typeface="Arial Narrow" panose="020B0606020202030204" pitchFamily="34" charset="0"/>
                <a:cs typeface="Times New Roman" panose="02020603050405020304" pitchFamily="18" charset="0"/>
              </a:rPr>
              <a:t>1</a:t>
            </a:r>
            <a:r>
              <a:rPr lang="en-GB" altLang="es-ES" sz="3003" b="1" dirty="0" smtClean="0">
                <a:solidFill>
                  <a:schemeClr val="bg1"/>
                </a:solidFill>
                <a:latin typeface="Arial Narrow" panose="020B0606020202030204" pitchFamily="34" charset="0"/>
                <a:cs typeface="Times New Roman" panose="02020603050405020304" pitchFamily="18" charset="0"/>
              </a:rPr>
              <a:t>, M. Schneider</a:t>
            </a:r>
            <a:r>
              <a:rPr lang="en-GB" altLang="es-ES" sz="3003" b="1" baseline="30000" dirty="0" smtClean="0">
                <a:solidFill>
                  <a:schemeClr val="bg1"/>
                </a:solidFill>
                <a:latin typeface="Arial Narrow" panose="020B0606020202030204" pitchFamily="34" charset="0"/>
                <a:cs typeface="Times New Roman" panose="02020603050405020304" pitchFamily="18" charset="0"/>
              </a:rPr>
              <a:t>2</a:t>
            </a:r>
            <a:r>
              <a:rPr lang="en-GB" altLang="es-ES" sz="3003" b="1" dirty="0" smtClean="0">
                <a:solidFill>
                  <a:schemeClr val="bg1"/>
                </a:solidFill>
                <a:latin typeface="Arial Narrow" panose="020B0606020202030204" pitchFamily="34" charset="0"/>
                <a:cs typeface="Times New Roman" panose="02020603050405020304" pitchFamily="18" charset="0"/>
              </a:rPr>
              <a:t>,</a:t>
            </a:r>
            <a:r>
              <a:rPr lang="en-GB" altLang="es-ES" sz="3003" b="1" baseline="30000" dirty="0" smtClean="0">
                <a:solidFill>
                  <a:schemeClr val="bg1"/>
                </a:solidFill>
                <a:latin typeface="Arial Narrow" panose="020B0606020202030204" pitchFamily="34" charset="0"/>
                <a:cs typeface="Times New Roman" panose="02020603050405020304" pitchFamily="18" charset="0"/>
              </a:rPr>
              <a:t> </a:t>
            </a:r>
            <a:r>
              <a:rPr lang="en-GB" altLang="es-ES" sz="3003" b="1" dirty="0" smtClean="0">
                <a:solidFill>
                  <a:schemeClr val="bg1"/>
                </a:solidFill>
                <a:latin typeface="Arial Narrow" panose="020B0606020202030204" pitchFamily="34" charset="0"/>
                <a:cs typeface="Times New Roman" panose="02020603050405020304" pitchFamily="18" charset="0"/>
              </a:rPr>
              <a:t>F. Hase</a:t>
            </a:r>
            <a:r>
              <a:rPr lang="en-GB" altLang="es-ES" sz="3003" b="1" baseline="30000" dirty="0" smtClean="0">
                <a:solidFill>
                  <a:schemeClr val="bg1"/>
                </a:solidFill>
                <a:latin typeface="Arial Narrow" panose="020B0606020202030204" pitchFamily="34" charset="0"/>
                <a:cs typeface="Times New Roman" panose="02020603050405020304" pitchFamily="18" charset="0"/>
              </a:rPr>
              <a:t>2</a:t>
            </a:r>
            <a:r>
              <a:rPr lang="en-GB" altLang="es-ES" sz="3003" b="1" dirty="0" smtClean="0">
                <a:solidFill>
                  <a:schemeClr val="bg1"/>
                </a:solidFill>
                <a:latin typeface="Arial Narrow" panose="020B0606020202030204" pitchFamily="34" charset="0"/>
                <a:cs typeface="Times New Roman" panose="02020603050405020304" pitchFamily="18" charset="0"/>
              </a:rPr>
              <a:t>,</a:t>
            </a:r>
            <a:r>
              <a:rPr lang="en-GB" altLang="es-ES" sz="3003" b="1" baseline="30000" dirty="0" smtClean="0">
                <a:solidFill>
                  <a:schemeClr val="bg1"/>
                </a:solidFill>
                <a:latin typeface="Arial Narrow" panose="020B0606020202030204" pitchFamily="34" charset="0"/>
                <a:cs typeface="Times New Roman" panose="02020603050405020304" pitchFamily="18" charset="0"/>
              </a:rPr>
              <a:t> </a:t>
            </a:r>
            <a:r>
              <a:rPr lang="en-GB" altLang="es-ES" sz="3003" b="1" dirty="0" smtClean="0">
                <a:solidFill>
                  <a:schemeClr val="bg1"/>
                </a:solidFill>
                <a:latin typeface="Arial Narrow" panose="020B0606020202030204" pitchFamily="34" charset="0"/>
                <a:cs typeface="Times New Roman" panose="02020603050405020304" pitchFamily="18" charset="0"/>
              </a:rPr>
              <a:t>T. Blumenstock</a:t>
            </a:r>
            <a:r>
              <a:rPr lang="en-GB" altLang="es-ES" sz="3003" b="1" baseline="30000" dirty="0" smtClean="0">
                <a:solidFill>
                  <a:schemeClr val="bg1"/>
                </a:solidFill>
                <a:latin typeface="Arial Narrow" panose="020B0606020202030204" pitchFamily="34" charset="0"/>
                <a:cs typeface="Times New Roman" panose="02020603050405020304" pitchFamily="18" charset="0"/>
              </a:rPr>
              <a:t>2</a:t>
            </a:r>
            <a:r>
              <a:rPr lang="en-GB" altLang="es-ES" sz="3003" b="1" dirty="0" smtClean="0">
                <a:solidFill>
                  <a:schemeClr val="bg1"/>
                </a:solidFill>
                <a:latin typeface="Arial Narrow" panose="020B0606020202030204" pitchFamily="34" charset="0"/>
                <a:cs typeface="Times New Roman" panose="02020603050405020304" pitchFamily="18" charset="0"/>
              </a:rPr>
              <a:t> , E. Sepúlveda</a:t>
            </a:r>
            <a:r>
              <a:rPr lang="en-GB" altLang="es-ES" sz="3003" b="1" baseline="30000" dirty="0" smtClean="0">
                <a:solidFill>
                  <a:schemeClr val="bg1"/>
                </a:solidFill>
                <a:latin typeface="Arial Narrow" panose="020B0606020202030204" pitchFamily="34" charset="0"/>
                <a:cs typeface="Times New Roman" panose="02020603050405020304" pitchFamily="18" charset="0"/>
              </a:rPr>
              <a:t>3,1</a:t>
            </a:r>
            <a:endParaRPr lang="en-GB" altLang="es-ES" sz="3003" b="1" dirty="0" smtClean="0">
              <a:solidFill>
                <a:schemeClr val="bg1"/>
              </a:solidFill>
              <a:latin typeface="Arial Narrow" panose="020B0606020202030204" pitchFamily="34" charset="0"/>
            </a:endParaRPr>
          </a:p>
        </p:txBody>
      </p:sp>
      <p:sp>
        <p:nvSpPr>
          <p:cNvPr id="2052" name="Rectangle 2"/>
          <p:cNvSpPr>
            <a:spLocks noChangeArrowheads="1"/>
          </p:cNvSpPr>
          <p:nvPr/>
        </p:nvSpPr>
        <p:spPr bwMode="auto">
          <a:xfrm>
            <a:off x="5864225" y="2133600"/>
            <a:ext cx="184467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7300">
                <a:solidFill>
                  <a:schemeClr val="tx1"/>
                </a:solidFill>
                <a:latin typeface="Arial" panose="020B0604020202020204" pitchFamily="34" charset="0"/>
                <a:cs typeface="Arial" panose="020B0604020202020204" pitchFamily="34" charset="0"/>
              </a:defRPr>
            </a:lvl1pPr>
            <a:lvl2pPr marL="742950" indent="-285750" eaLnBrk="0" hangingPunct="0">
              <a:defRPr sz="7300">
                <a:solidFill>
                  <a:schemeClr val="tx1"/>
                </a:solidFill>
                <a:latin typeface="Arial" panose="020B0604020202020204" pitchFamily="34" charset="0"/>
                <a:cs typeface="Arial" panose="020B0604020202020204" pitchFamily="34" charset="0"/>
              </a:defRPr>
            </a:lvl2pPr>
            <a:lvl3pPr marL="1143000" indent="-228600" eaLnBrk="0" hangingPunct="0">
              <a:defRPr sz="7300">
                <a:solidFill>
                  <a:schemeClr val="tx1"/>
                </a:solidFill>
                <a:latin typeface="Arial" panose="020B0604020202020204" pitchFamily="34" charset="0"/>
                <a:cs typeface="Arial" panose="020B0604020202020204" pitchFamily="34" charset="0"/>
              </a:defRPr>
            </a:lvl3pPr>
            <a:lvl4pPr marL="1600200" indent="-228600" eaLnBrk="0" hangingPunct="0">
              <a:defRPr sz="7300">
                <a:solidFill>
                  <a:schemeClr val="tx1"/>
                </a:solidFill>
                <a:latin typeface="Arial" panose="020B0604020202020204" pitchFamily="34" charset="0"/>
                <a:cs typeface="Arial" panose="020B0604020202020204" pitchFamily="34" charset="0"/>
              </a:defRPr>
            </a:lvl4pPr>
            <a:lvl5pPr marL="2057400" indent="-228600" eaLnBrk="0" hangingPunct="0">
              <a:defRPr sz="73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300">
                <a:solidFill>
                  <a:schemeClr val="tx1"/>
                </a:solidFill>
                <a:latin typeface="Arial" panose="020B0604020202020204" pitchFamily="34" charset="0"/>
                <a:cs typeface="Arial" panose="020B0604020202020204" pitchFamily="34" charset="0"/>
              </a:defRPr>
            </a:lvl9pPr>
          </a:lstStyle>
          <a:p>
            <a:pPr algn="ctr" defTabSz="980785" eaLnBrk="1" hangingPunct="1">
              <a:defRPr/>
            </a:pPr>
            <a:r>
              <a:rPr lang="es-ES" altLang="es-ES" sz="2000" dirty="0" smtClean="0">
                <a:solidFill>
                  <a:schemeClr val="bg1"/>
                </a:solidFill>
                <a:latin typeface="Arial Narrow" panose="020B0606020202030204" pitchFamily="34" charset="0"/>
                <a:cs typeface="Times New Roman" panose="02020603050405020304" pitchFamily="18" charset="0"/>
              </a:rPr>
              <a:t>(1) </a:t>
            </a:r>
            <a:r>
              <a:rPr lang="es-ES" altLang="es-ES" sz="2000" dirty="0" err="1" smtClean="0">
                <a:solidFill>
                  <a:schemeClr val="bg1"/>
                </a:solidFill>
                <a:latin typeface="Arial Narrow" panose="020B0606020202030204" pitchFamily="34" charset="0"/>
                <a:cs typeface="Times New Roman" panose="02020603050405020304" pitchFamily="18" charset="0"/>
              </a:rPr>
              <a:t>Izaña</a:t>
            </a:r>
            <a:r>
              <a:rPr lang="es-ES" altLang="es-ES" sz="2000" dirty="0" smtClean="0">
                <a:solidFill>
                  <a:schemeClr val="bg1"/>
                </a:solidFill>
                <a:latin typeface="Arial Narrow" panose="020B0606020202030204" pitchFamily="34" charset="0"/>
                <a:cs typeface="Times New Roman" panose="02020603050405020304" pitchFamily="18" charset="0"/>
              </a:rPr>
              <a:t> </a:t>
            </a:r>
            <a:r>
              <a:rPr lang="es-ES" altLang="es-ES" sz="2000" dirty="0" err="1" smtClean="0">
                <a:solidFill>
                  <a:schemeClr val="bg1"/>
                </a:solidFill>
                <a:latin typeface="Arial Narrow" panose="020B0606020202030204" pitchFamily="34" charset="0"/>
                <a:cs typeface="Times New Roman" panose="02020603050405020304" pitchFamily="18" charset="0"/>
              </a:rPr>
              <a:t>Atmospheric</a:t>
            </a:r>
            <a:r>
              <a:rPr lang="es-ES" altLang="es-ES" sz="2000" dirty="0" smtClean="0">
                <a:solidFill>
                  <a:schemeClr val="bg1"/>
                </a:solidFill>
                <a:latin typeface="Arial Narrow" panose="020B0606020202030204" pitchFamily="34" charset="0"/>
                <a:cs typeface="Times New Roman" panose="02020603050405020304" pitchFamily="18" charset="0"/>
              </a:rPr>
              <a:t> </a:t>
            </a:r>
            <a:r>
              <a:rPr lang="es-ES" altLang="es-ES" sz="2000" dirty="0" err="1" smtClean="0">
                <a:solidFill>
                  <a:schemeClr val="bg1"/>
                </a:solidFill>
                <a:latin typeface="Arial Narrow" panose="020B0606020202030204" pitchFamily="34" charset="0"/>
                <a:cs typeface="Times New Roman" panose="02020603050405020304" pitchFamily="18" charset="0"/>
              </a:rPr>
              <a:t>Research</a:t>
            </a:r>
            <a:r>
              <a:rPr lang="es-ES" altLang="es-ES" sz="2000" dirty="0" smtClean="0">
                <a:solidFill>
                  <a:schemeClr val="bg1"/>
                </a:solidFill>
                <a:latin typeface="Arial Narrow" panose="020B0606020202030204" pitchFamily="34" charset="0"/>
                <a:cs typeface="Times New Roman" panose="02020603050405020304" pitchFamily="18" charset="0"/>
              </a:rPr>
              <a:t> Centre, Agencia Estatal de Meteorología (AEMET), Santa Cruz de Tenerife, </a:t>
            </a:r>
            <a:r>
              <a:rPr lang="es-ES" altLang="es-ES" sz="2000" dirty="0" err="1" smtClean="0">
                <a:solidFill>
                  <a:schemeClr val="bg1"/>
                </a:solidFill>
                <a:latin typeface="Arial Narrow" panose="020B0606020202030204" pitchFamily="34" charset="0"/>
                <a:cs typeface="Times New Roman" panose="02020603050405020304" pitchFamily="18" charset="0"/>
              </a:rPr>
              <a:t>Spain</a:t>
            </a:r>
            <a:r>
              <a:rPr lang="es-ES" altLang="es-ES" sz="2000" dirty="0" smtClean="0">
                <a:solidFill>
                  <a:schemeClr val="bg1"/>
                </a:solidFill>
                <a:latin typeface="Arial Narrow" panose="020B0606020202030204" pitchFamily="34" charset="0"/>
                <a:cs typeface="Times New Roman" panose="02020603050405020304" pitchFamily="18" charset="0"/>
              </a:rPr>
              <a:t>; </a:t>
            </a:r>
            <a:r>
              <a:rPr lang="en-GB" altLang="es-ES" sz="2000" dirty="0" smtClean="0">
                <a:solidFill>
                  <a:schemeClr val="bg1"/>
                </a:solidFill>
                <a:latin typeface="Arial Narrow" panose="020B0606020202030204" pitchFamily="34" charset="0"/>
                <a:cs typeface="Times New Roman" panose="02020603050405020304" pitchFamily="18" charset="0"/>
              </a:rPr>
              <a:t>(2) Institute for Meteorology and Climate Research (IMK-ASF), Karlsruhe Institute of Technology (KIT), Karlsruhe, Germany;</a:t>
            </a:r>
            <a:r>
              <a:rPr lang="es-ES" altLang="es-ES" sz="2000" dirty="0" smtClean="0">
                <a:solidFill>
                  <a:schemeClr val="bg1"/>
                </a:solidFill>
                <a:latin typeface="Arial Narrow" panose="020B0606020202030204" pitchFamily="34" charset="0"/>
                <a:cs typeface="Times New Roman" panose="02020603050405020304" pitchFamily="18" charset="0"/>
              </a:rPr>
              <a:t>(3) </a:t>
            </a:r>
            <a:r>
              <a:rPr lang="es-ES" altLang="es-ES" sz="2000" dirty="0" err="1" smtClean="0">
                <a:solidFill>
                  <a:schemeClr val="bg1"/>
                </a:solidFill>
                <a:latin typeface="Arial Narrow" panose="020B0606020202030204" pitchFamily="34" charset="0"/>
              </a:rPr>
              <a:t>Optic</a:t>
            </a:r>
            <a:r>
              <a:rPr lang="es-ES" altLang="es-ES" sz="2000" dirty="0" smtClean="0">
                <a:solidFill>
                  <a:schemeClr val="bg1"/>
                </a:solidFill>
                <a:latin typeface="Arial Narrow" panose="020B0606020202030204" pitchFamily="34" charset="0"/>
              </a:rPr>
              <a:t> </a:t>
            </a:r>
            <a:r>
              <a:rPr lang="es-ES" altLang="es-ES" sz="2000" dirty="0" err="1" smtClean="0">
                <a:solidFill>
                  <a:schemeClr val="bg1"/>
                </a:solidFill>
                <a:latin typeface="Arial Narrow" panose="020B0606020202030204" pitchFamily="34" charset="0"/>
              </a:rPr>
              <a:t>Applied</a:t>
            </a:r>
            <a:r>
              <a:rPr lang="es-ES" altLang="es-ES" sz="2000" dirty="0" smtClean="0">
                <a:solidFill>
                  <a:schemeClr val="bg1"/>
                </a:solidFill>
                <a:latin typeface="Arial Narrow" panose="020B0606020202030204" pitchFamily="34" charset="0"/>
              </a:rPr>
              <a:t> </a:t>
            </a:r>
            <a:r>
              <a:rPr lang="es-ES" altLang="es-ES" sz="2000" dirty="0" err="1" smtClean="0">
                <a:solidFill>
                  <a:schemeClr val="bg1"/>
                </a:solidFill>
                <a:latin typeface="Arial Narrow" panose="020B0606020202030204" pitchFamily="34" charset="0"/>
              </a:rPr>
              <a:t>Group</a:t>
            </a:r>
            <a:r>
              <a:rPr lang="es-ES" altLang="es-ES" sz="2000" dirty="0" smtClean="0">
                <a:solidFill>
                  <a:schemeClr val="bg1"/>
                </a:solidFill>
                <a:latin typeface="Arial Narrow" panose="020B0606020202030204" pitchFamily="34" charset="0"/>
              </a:rPr>
              <a:t>, </a:t>
            </a:r>
            <a:r>
              <a:rPr lang="es-ES" altLang="es-ES" sz="2000" dirty="0" err="1" smtClean="0">
                <a:solidFill>
                  <a:schemeClr val="bg1"/>
                </a:solidFill>
                <a:latin typeface="Arial Narrow" panose="020B0606020202030204" pitchFamily="34" charset="0"/>
              </a:rPr>
              <a:t>University</a:t>
            </a:r>
            <a:r>
              <a:rPr lang="es-ES" altLang="es-ES" sz="2000" dirty="0" smtClean="0">
                <a:solidFill>
                  <a:schemeClr val="bg1"/>
                </a:solidFill>
                <a:latin typeface="Arial Narrow" panose="020B0606020202030204" pitchFamily="34" charset="0"/>
              </a:rPr>
              <a:t> of Valladolid, </a:t>
            </a:r>
            <a:r>
              <a:rPr lang="es-ES" altLang="es-ES" sz="2000" dirty="0" err="1" smtClean="0">
                <a:solidFill>
                  <a:schemeClr val="bg1"/>
                </a:solidFill>
                <a:latin typeface="Arial Narrow" panose="020B0606020202030204" pitchFamily="34" charset="0"/>
              </a:rPr>
              <a:t>Spain</a:t>
            </a:r>
            <a:r>
              <a:rPr lang="es-ES" altLang="es-ES" sz="2000" dirty="0" smtClean="0">
                <a:solidFill>
                  <a:schemeClr val="bg1"/>
                </a:solidFill>
                <a:latin typeface="Arial Narrow" panose="020B0606020202030204" pitchFamily="34" charset="0"/>
              </a:rPr>
              <a:t>.</a:t>
            </a:r>
          </a:p>
          <a:p>
            <a:pPr algn="ctr" defTabSz="980785">
              <a:defRPr/>
            </a:pPr>
            <a:r>
              <a:rPr lang="es-ES" altLang="es-ES" sz="2500" b="1" dirty="0" err="1" smtClean="0">
                <a:solidFill>
                  <a:schemeClr val="bg1"/>
                </a:solidFill>
                <a:latin typeface="Arial Narrow" panose="020B0606020202030204" pitchFamily="34" charset="0"/>
                <a:cs typeface="Times New Roman" panose="02020603050405020304" pitchFamily="18" charset="0"/>
              </a:rPr>
              <a:t>Contact</a:t>
            </a:r>
            <a:r>
              <a:rPr lang="es-ES" altLang="es-ES" sz="2500" b="1" dirty="0" smtClean="0">
                <a:solidFill>
                  <a:schemeClr val="bg1"/>
                </a:solidFill>
                <a:latin typeface="Arial Narrow" panose="020B0606020202030204" pitchFamily="34" charset="0"/>
                <a:cs typeface="Times New Roman" panose="02020603050405020304" pitchFamily="18" charset="0"/>
              </a:rPr>
              <a:t> e-mail: msanromar@aemet.es</a:t>
            </a:r>
            <a:endParaRPr lang="es-ES" altLang="es-ES" sz="2500" b="1" dirty="0" smtClean="0">
              <a:solidFill>
                <a:schemeClr val="bg1"/>
              </a:solidFill>
              <a:latin typeface="Arial Narrow" panose="020B0606020202030204" pitchFamily="34" charset="0"/>
            </a:endParaRPr>
          </a:p>
          <a:p>
            <a:pPr algn="ctr" defTabSz="980785">
              <a:defRPr/>
            </a:pPr>
            <a:endParaRPr lang="es-ES" altLang="es-ES" sz="2574" dirty="0" smtClean="0">
              <a:solidFill>
                <a:schemeClr val="bg1"/>
              </a:solidFill>
              <a:latin typeface="Arial Narrow" panose="020B0606020202030204" pitchFamily="34" charset="0"/>
            </a:endParaRPr>
          </a:p>
        </p:txBody>
      </p:sp>
      <p:sp>
        <p:nvSpPr>
          <p:cNvPr id="3077" name="3 CuadroTexto"/>
          <p:cNvSpPr txBox="1">
            <a:spLocks noChangeArrowheads="1"/>
          </p:cNvSpPr>
          <p:nvPr/>
        </p:nvSpPr>
        <p:spPr bwMode="auto">
          <a:xfrm>
            <a:off x="358775" y="185738"/>
            <a:ext cx="295227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s-ES" altLang="es-ES" sz="7000" b="1">
                <a:solidFill>
                  <a:schemeClr val="bg1"/>
                </a:solidFill>
                <a:latin typeface="Arial Narrow" pitchFamily="34" charset="0"/>
              </a:rPr>
              <a:t>Ozone Isotopologue Monitoring from Ground-based FTIR Spectrometry</a:t>
            </a:r>
          </a:p>
        </p:txBody>
      </p:sp>
      <p:pic>
        <p:nvPicPr>
          <p:cNvPr id="103" name="102 Imagen" descr="Logo_KIT.svg.png"/>
          <p:cNvPicPr>
            <a:picLocks noChangeAspect="1"/>
          </p:cNvPicPr>
          <p:nvPr/>
        </p:nvPicPr>
        <p:blipFill>
          <a:blip r:embed="rId6"/>
          <a:stretch>
            <a:fillRect/>
          </a:stretch>
        </p:blipFill>
        <p:spPr>
          <a:xfrm>
            <a:off x="26657300" y="1903413"/>
            <a:ext cx="2503488" cy="1252537"/>
          </a:xfrm>
          <a:prstGeom prst="rect">
            <a:avLst/>
          </a:prstGeom>
          <a:solidFill>
            <a:schemeClr val="bg1"/>
          </a:solidFill>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106" name="105 Rectángulo redondeado"/>
              <p:cNvSpPr/>
              <p:nvPr/>
            </p:nvSpPr>
            <p:spPr>
              <a:xfrm>
                <a:off x="358775" y="3449639"/>
                <a:ext cx="29522738" cy="2597920"/>
              </a:xfrm>
              <a:prstGeom prst="roundRect">
                <a:avLst/>
              </a:prstGeom>
            </p:spPr>
            <p:style>
              <a:lnRef idx="2">
                <a:schemeClr val="accent6"/>
              </a:lnRef>
              <a:fillRef idx="1">
                <a:schemeClr val="lt1"/>
              </a:fillRef>
              <a:effectRef idx="0">
                <a:schemeClr val="accent6"/>
              </a:effectRef>
              <a:fontRef idx="minor">
                <a:schemeClr val="dk1"/>
              </a:fontRef>
            </p:style>
            <p:txBody>
              <a:bodyPr numCol="1" anchor="ctr"/>
              <a:lstStyle/>
              <a:p>
                <a:pPr algn="just"/>
                <a:r>
                  <a:rPr lang="en-GB" altLang="es-ES" sz="2500" dirty="0">
                    <a:latin typeface="Arial Narrow" panose="020B0606020202030204" pitchFamily="34" charset="0"/>
                  </a:rPr>
                  <a:t>Atmospheric ozone (O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is affected by an interplay of chemical reactions and atmospheric dynamics that makes difficult to precisely predict its long-term evolution. Monitoring and investigating the 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isotopologue composition can help us to disentangle this complex scenario, giving us novel insights into the current ozone recovery and its link to global warming. In this context, this work examines the potential of the ground-based FTIR (Fourier Transform </a:t>
                </a:r>
                <a:r>
                  <a:rPr lang="en-GB" altLang="es-ES" sz="2500" dirty="0" err="1">
                    <a:latin typeface="Arial Narrow" panose="020B0606020202030204" pitchFamily="34" charset="0"/>
                  </a:rPr>
                  <a:t>InfraRed</a:t>
                </a:r>
                <a:r>
                  <a:rPr lang="en-GB" altLang="es-ES" sz="2500" dirty="0">
                    <a:latin typeface="Arial Narrow" panose="020B0606020202030204" pitchFamily="34" charset="0"/>
                  </a:rPr>
                  <a:t>) spectrometry to monitor the main 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isotopologues (</a:t>
                </a:r>
                <a:r>
                  <a:rPr lang="en-GB" altLang="es-ES" sz="2500" baseline="30000" dirty="0">
                    <a:latin typeface="Arial Narrow" panose="020B0606020202030204" pitchFamily="34" charset="0"/>
                  </a:rPr>
                  <a:t>48</a:t>
                </a:r>
                <a:r>
                  <a:rPr lang="en-GB" altLang="es-ES" sz="2500" dirty="0">
                    <a:latin typeface="Arial Narrow" panose="020B0606020202030204" pitchFamily="34" charset="0"/>
                  </a:rPr>
                  <a:t>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symmetric and asymmetric </a:t>
                </a:r>
                <a:r>
                  <a:rPr lang="en-GB" altLang="es-ES" sz="2500" baseline="30000" dirty="0">
                    <a:latin typeface="Arial Narrow" panose="020B0606020202030204" pitchFamily="34" charset="0"/>
                  </a:rPr>
                  <a:t>50</a:t>
                </a:r>
                <a:r>
                  <a:rPr lang="en-GB" altLang="es-ES" sz="2500" dirty="0">
                    <a:latin typeface="Arial Narrow" panose="020B0606020202030204" pitchFamily="34" charset="0"/>
                  </a:rPr>
                  <a:t>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symmetric and </a:t>
                </a:r>
                <a:r>
                  <a:rPr lang="en-GB" altLang="es-ES" sz="2500" dirty="0" smtClean="0">
                    <a:latin typeface="Arial Narrow" panose="020B0606020202030204" pitchFamily="34" charset="0"/>
                  </a:rPr>
                  <a:t>asymmetric </a:t>
                </a:r>
                <a:r>
                  <a:rPr lang="en-GB" altLang="es-ES" sz="2500" baseline="30000" dirty="0" smtClean="0">
                    <a:latin typeface="Arial Narrow" panose="020B0606020202030204" pitchFamily="34" charset="0"/>
                  </a:rPr>
                  <a:t>49</a:t>
                </a:r>
                <a:r>
                  <a:rPr lang="en-GB" altLang="es-ES" sz="2500" dirty="0" smtClean="0">
                    <a:latin typeface="Arial Narrow" panose="020B0606020202030204" pitchFamily="34" charset="0"/>
                  </a:rPr>
                  <a:t>O</a:t>
                </a:r>
                <a:r>
                  <a:rPr lang="en-GB" altLang="es-ES" sz="2500" baseline="-25000" dirty="0" smtClean="0">
                    <a:latin typeface="Arial Narrow" panose="020B0606020202030204" pitchFamily="34" charset="0"/>
                  </a:rPr>
                  <a:t>3</a:t>
                </a:r>
                <a:r>
                  <a:rPr lang="en-GB" altLang="es-ES" sz="2500" dirty="0" smtClean="0">
                    <a:latin typeface="Arial Narrow" panose="020B0606020202030204" pitchFamily="34" charset="0"/>
                  </a:rPr>
                  <a:t>). </a:t>
                </a:r>
                <a:r>
                  <a:rPr lang="en-GB" altLang="es-ES" sz="2500" dirty="0">
                    <a:latin typeface="Arial Narrow" panose="020B0606020202030204" pitchFamily="34" charset="0"/>
                  </a:rPr>
                  <a:t>The isotopic composition is usually presented in delta notation as </a:t>
                </a:r>
                <a14:m>
                  <m:oMath xmlns:m="http://schemas.openxmlformats.org/officeDocument/2006/math">
                    <m:sSup>
                      <m:sSupPr>
                        <m:ctrlPr>
                          <a:rPr lang="en-GB" altLang="es-ES" sz="2500" i="1">
                            <a:latin typeface="Cambria Math" panose="02040503050406030204" pitchFamily="18" charset="0"/>
                          </a:rPr>
                        </m:ctrlPr>
                      </m:sSupPr>
                      <m:e>
                        <m:r>
                          <a:rPr lang="en-GB" altLang="es-ES" sz="2500" i="1">
                            <a:latin typeface="Cambria Math" panose="02040503050406030204" pitchFamily="18" charset="0"/>
                            <a:ea typeface="Cambria Math" panose="02040503050406030204" pitchFamily="18" charset="0"/>
                          </a:rPr>
                          <m:t>𝛿</m:t>
                        </m:r>
                      </m:e>
                      <m:sup>
                        <m:r>
                          <a:rPr lang="es-ES" altLang="es-ES" sz="2500" i="1">
                            <a:latin typeface="Cambria Math" panose="02040503050406030204" pitchFamily="18" charset="0"/>
                          </a:rPr>
                          <m:t>𝑘</m:t>
                        </m:r>
                      </m:sup>
                    </m:sSup>
                    <m:r>
                      <m:rPr>
                        <m:nor/>
                      </m:rPr>
                      <a:rPr lang="en-GB" altLang="es-ES" sz="2500" dirty="0">
                        <a:latin typeface="Arial Narrow" panose="020B0606020202030204" pitchFamily="34" charset="0"/>
                      </a:rPr>
                      <m:t>O</m:t>
                    </m:r>
                    <m:r>
                      <m:rPr>
                        <m:nor/>
                      </m:rPr>
                      <a:rPr lang="en-GB" altLang="es-ES" sz="2500" baseline="-25000" dirty="0">
                        <a:latin typeface="Arial Narrow" panose="020B0606020202030204" pitchFamily="34" charset="0"/>
                      </a:rPr>
                      <m:t>3</m:t>
                    </m:r>
                    <m:r>
                      <a:rPr lang="es-ES" altLang="es-ES" sz="2500" i="1">
                        <a:latin typeface="Cambria Math" panose="02040503050406030204" pitchFamily="18" charset="0"/>
                      </a:rPr>
                      <m:t>=</m:t>
                    </m:r>
                    <m:d>
                      <m:dPr>
                        <m:ctrlPr>
                          <a:rPr lang="es-ES" altLang="es-ES" sz="2500" i="1">
                            <a:latin typeface="Cambria Math" panose="02040503050406030204" pitchFamily="18" charset="0"/>
                          </a:rPr>
                        </m:ctrlPr>
                      </m:dPr>
                      <m:e>
                        <m:f>
                          <m:fPr>
                            <m:type m:val="lin"/>
                            <m:ctrlPr>
                              <a:rPr lang="es-ES" altLang="es-ES" sz="2500" i="1">
                                <a:latin typeface="Cambria Math" panose="02040503050406030204" pitchFamily="18" charset="0"/>
                              </a:rPr>
                            </m:ctrlPr>
                          </m:fPr>
                          <m:num>
                            <m:r>
                              <m:rPr>
                                <m:nor/>
                              </m:rPr>
                              <a:rPr lang="es-ES" altLang="es-ES" sz="2500" baseline="30000" dirty="0">
                                <a:latin typeface="Arial Narrow" pitchFamily="34" charset="0"/>
                              </a:rPr>
                              <m:t>k</m:t>
                            </m:r>
                            <m:r>
                              <m:rPr>
                                <m:nor/>
                              </m:rPr>
                              <a:rPr lang="en-GB" altLang="es-ES" sz="2500" dirty="0">
                                <a:latin typeface="Arial Narrow" pitchFamily="34" charset="0"/>
                              </a:rPr>
                              <m:t>O</m:t>
                            </m:r>
                            <m:r>
                              <m:rPr>
                                <m:nor/>
                              </m:rPr>
                              <a:rPr lang="en-GB" altLang="es-ES" sz="2500" baseline="-25000" dirty="0">
                                <a:latin typeface="Arial Narrow" pitchFamily="34" charset="0"/>
                              </a:rPr>
                              <m:t>3</m:t>
                            </m:r>
                            <m:r>
                              <m:rPr>
                                <m:nor/>
                              </m:rPr>
                              <a:rPr lang="es-ES" altLang="es-ES" sz="2500" dirty="0">
                                <a:latin typeface="Arial Narrow" pitchFamily="34" charset="0"/>
                              </a:rPr>
                              <m:t>/</m:t>
                            </m:r>
                            <m:r>
                              <m:rPr>
                                <m:nor/>
                              </m:rPr>
                              <a:rPr lang="en-GB" altLang="es-ES" sz="2500" baseline="30000" dirty="0">
                                <a:latin typeface="Arial Narrow" pitchFamily="34" charset="0"/>
                              </a:rPr>
                              <m:t>48</m:t>
                            </m:r>
                            <m:r>
                              <m:rPr>
                                <m:nor/>
                              </m:rPr>
                              <a:rPr lang="en-GB" altLang="es-ES" sz="2500" dirty="0">
                                <a:latin typeface="Arial Narrow" pitchFamily="34" charset="0"/>
                              </a:rPr>
                              <m:t>O</m:t>
                            </m:r>
                            <m:r>
                              <m:rPr>
                                <m:nor/>
                              </m:rPr>
                              <a:rPr lang="en-GB" altLang="es-ES" sz="2500" baseline="-25000" dirty="0">
                                <a:latin typeface="Arial Narrow" pitchFamily="34" charset="0"/>
                              </a:rPr>
                              <m:t>3</m:t>
                            </m:r>
                          </m:num>
                          <m:den>
                            <m:r>
                              <a:rPr lang="es-ES" altLang="es-ES" sz="2500" i="1">
                                <a:latin typeface="Cambria Math" panose="02040503050406030204" pitchFamily="18" charset="0"/>
                              </a:rPr>
                              <m:t>𝑆𝑀𝑂𝑊</m:t>
                            </m:r>
                          </m:den>
                        </m:f>
                      </m:e>
                    </m:d>
                    <m:r>
                      <a:rPr lang="es-ES" altLang="es-ES" sz="2500" i="1">
                        <a:latin typeface="Cambria Math" panose="02040503050406030204" pitchFamily="18" charset="0"/>
                      </a:rPr>
                      <m:t>−1</m:t>
                    </m:r>
                  </m:oMath>
                </a14:m>
                <a:r>
                  <a:rPr lang="en-GB" altLang="es-ES" sz="2500" dirty="0">
                    <a:latin typeface="Arial Narrow" panose="020B0606020202030204" pitchFamily="34" charset="0"/>
                  </a:rPr>
                  <a:t> where k= 49, 50 and SMOW stands for Standard Mean Ocean Water. If the isotopologue data have been normalized with respect to their natural </a:t>
                </a:r>
                <a:r>
                  <a:rPr lang="en-GB" altLang="es-ES" sz="2500" dirty="0" err="1" smtClean="0">
                    <a:latin typeface="Arial Narrow" panose="020B0606020202030204" pitchFamily="34" charset="0"/>
                  </a:rPr>
                  <a:t>isotopologue</a:t>
                </a:r>
                <a:r>
                  <a:rPr lang="en-GB" altLang="es-ES" sz="2500" dirty="0" smtClean="0">
                    <a:latin typeface="Arial Narrow" panose="020B0606020202030204" pitchFamily="34" charset="0"/>
                  </a:rPr>
                  <a:t> </a:t>
                </a:r>
                <a:r>
                  <a:rPr lang="en-GB" altLang="es-ES" sz="2500" dirty="0">
                    <a:latin typeface="Arial Narrow" panose="020B0606020202030204" pitchFamily="34" charset="0"/>
                  </a:rPr>
                  <a:t>abundances, </a:t>
                </a:r>
                <a14:m>
                  <m:oMath xmlns:m="http://schemas.openxmlformats.org/officeDocument/2006/math">
                    <m:sSup>
                      <m:sSupPr>
                        <m:ctrlPr>
                          <a:rPr lang="en-GB" altLang="es-ES" sz="2500" i="1">
                            <a:latin typeface="Cambria Math" panose="02040503050406030204" pitchFamily="18" charset="0"/>
                          </a:rPr>
                        </m:ctrlPr>
                      </m:sSupPr>
                      <m:e>
                        <m:r>
                          <a:rPr lang="en-GB" altLang="es-ES" sz="2500" i="1">
                            <a:latin typeface="Cambria Math" panose="02040503050406030204" pitchFamily="18" charset="0"/>
                            <a:ea typeface="Cambria Math" panose="02040503050406030204" pitchFamily="18" charset="0"/>
                          </a:rPr>
                          <m:t>𝛿</m:t>
                        </m:r>
                      </m:e>
                      <m:sup>
                        <m:r>
                          <a:rPr lang="es-ES" altLang="es-ES" sz="2500" i="1">
                            <a:latin typeface="Cambria Math" panose="02040503050406030204" pitchFamily="18" charset="0"/>
                          </a:rPr>
                          <m:t>𝑘</m:t>
                        </m:r>
                      </m:sup>
                    </m:sSup>
                    <m:r>
                      <m:rPr>
                        <m:nor/>
                      </m:rPr>
                      <a:rPr lang="en-GB" altLang="es-ES" sz="2500" dirty="0">
                        <a:latin typeface="Arial Narrow" panose="020B0606020202030204" pitchFamily="34" charset="0"/>
                      </a:rPr>
                      <m:t>O</m:t>
                    </m:r>
                    <m:r>
                      <m:rPr>
                        <m:nor/>
                      </m:rPr>
                      <a:rPr lang="en-GB" altLang="es-ES" sz="2500" baseline="-25000" dirty="0">
                        <a:latin typeface="Arial Narrow" panose="020B0606020202030204" pitchFamily="34" charset="0"/>
                      </a:rPr>
                      <m:t>3</m:t>
                    </m:r>
                  </m:oMath>
                </a14:m>
                <a:r>
                  <a:rPr lang="en-GB" altLang="es-ES" sz="2500" dirty="0" smtClean="0">
                    <a:latin typeface="Arial Narrow" panose="020B0606020202030204" pitchFamily="34" charset="0"/>
                  </a:rPr>
                  <a:t> can </a:t>
                </a:r>
                <a:r>
                  <a:rPr lang="en-GB" altLang="es-ES" sz="2500" dirty="0">
                    <a:latin typeface="Arial Narrow" panose="020B0606020202030204" pitchFamily="34" charset="0"/>
                  </a:rPr>
                  <a:t>be directly calculated as </a:t>
                </a:r>
                <a14:m>
                  <m:oMath xmlns:m="http://schemas.openxmlformats.org/officeDocument/2006/math">
                    <m:r>
                      <m:rPr>
                        <m:nor/>
                      </m:rPr>
                      <a:rPr lang="es-ES" altLang="es-ES" sz="2500" baseline="30000" dirty="0">
                        <a:latin typeface="Arial Narrow" pitchFamily="34" charset="0"/>
                      </a:rPr>
                      <m:t>k</m:t>
                    </m:r>
                    <m:r>
                      <m:rPr>
                        <m:nor/>
                      </m:rPr>
                      <a:rPr lang="en-GB" altLang="es-ES" sz="2500" dirty="0">
                        <a:latin typeface="Arial Narrow" pitchFamily="34" charset="0"/>
                      </a:rPr>
                      <m:t>O</m:t>
                    </m:r>
                    <m:r>
                      <m:rPr>
                        <m:nor/>
                      </m:rPr>
                      <a:rPr lang="en-GB" altLang="es-ES" sz="2500" baseline="-25000" dirty="0">
                        <a:latin typeface="Arial Narrow" pitchFamily="34" charset="0"/>
                      </a:rPr>
                      <m:t>3</m:t>
                    </m:r>
                    <m:r>
                      <m:rPr>
                        <m:nor/>
                      </m:rPr>
                      <a:rPr lang="es-ES" altLang="es-ES" sz="2500" dirty="0">
                        <a:latin typeface="Arial Narrow" pitchFamily="34" charset="0"/>
                      </a:rPr>
                      <m:t>/</m:t>
                    </m:r>
                    <m:r>
                      <m:rPr>
                        <m:nor/>
                      </m:rPr>
                      <a:rPr lang="en-GB" altLang="es-ES" sz="2500" baseline="30000" dirty="0">
                        <a:latin typeface="Arial Narrow" pitchFamily="34" charset="0"/>
                      </a:rPr>
                      <m:t>48</m:t>
                    </m:r>
                    <m:r>
                      <m:rPr>
                        <m:nor/>
                      </m:rPr>
                      <a:rPr lang="en-GB" altLang="es-ES" sz="2500" dirty="0">
                        <a:latin typeface="Arial Narrow" pitchFamily="34" charset="0"/>
                      </a:rPr>
                      <m:t>O</m:t>
                    </m:r>
                    <m:r>
                      <m:rPr>
                        <m:nor/>
                      </m:rPr>
                      <a:rPr lang="en-GB" altLang="es-ES" sz="2500" baseline="-25000" dirty="0">
                        <a:latin typeface="Arial Narrow" pitchFamily="34" charset="0"/>
                      </a:rPr>
                      <m:t>3</m:t>
                    </m:r>
                    <m:r>
                      <m:rPr>
                        <m:nor/>
                      </m:rPr>
                      <a:rPr lang="es-ES" altLang="es-ES" sz="2500" baseline="-25000" dirty="0">
                        <a:latin typeface="Arial Narrow" pitchFamily="34" charset="0"/>
                      </a:rPr>
                      <m:t> </m:t>
                    </m:r>
                  </m:oMath>
                </a14:m>
                <a:r>
                  <a:rPr lang="en-GB" altLang="es-ES" sz="2500" dirty="0">
                    <a:latin typeface="Arial Narrow" panose="020B0606020202030204" pitchFamily="34" charset="0"/>
                  </a:rPr>
                  <a:t>-1. Here, we present for the first time the long-term series of the stratospheric </a:t>
                </a:r>
                <a:r>
                  <a:rPr lang="en-GB" altLang="es-ES" sz="2500" baseline="30000" dirty="0">
                    <a:latin typeface="Arial Narrow" panose="020B0606020202030204" pitchFamily="34" charset="0"/>
                  </a:rPr>
                  <a:t>50</a:t>
                </a:r>
                <a:r>
                  <a:rPr lang="en-GB" altLang="es-ES" sz="2500" dirty="0">
                    <a:latin typeface="Arial Narrow" panose="020B0606020202030204" pitchFamily="34" charset="0"/>
                  </a:rPr>
                  <a:t>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a:t>
                </a:r>
                <a:r>
                  <a:rPr lang="en-GB" altLang="es-ES" sz="2500" baseline="30000" dirty="0">
                    <a:latin typeface="Arial Narrow" panose="020B0606020202030204" pitchFamily="34" charset="0"/>
                  </a:rPr>
                  <a:t>48</a:t>
                </a:r>
                <a:r>
                  <a:rPr lang="en-GB" altLang="es-ES" sz="2500" dirty="0">
                    <a:latin typeface="Arial Narrow" panose="020B0606020202030204" pitchFamily="34" charset="0"/>
                  </a:rPr>
                  <a:t>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isotopologue ratios as observed from mid-infrared solar absorption spectra at the ground-based FTIR site of the subtropical </a:t>
                </a:r>
                <a:r>
                  <a:rPr lang="en-GB" altLang="es-ES" sz="2500" dirty="0" err="1">
                    <a:latin typeface="Arial Narrow" panose="020B0606020202030204" pitchFamily="34" charset="0"/>
                  </a:rPr>
                  <a:t>Izaña</a:t>
                </a:r>
                <a:r>
                  <a:rPr lang="en-GB" altLang="es-ES" sz="2500" dirty="0">
                    <a:latin typeface="Arial Narrow" panose="020B0606020202030204" pitchFamily="34" charset="0"/>
                  </a:rPr>
                  <a:t> Atmospheric Observatory (28.3ºN, 16.5ºW, Tenerife, Spain). By analysing this long-term series at different time scales, we </a:t>
                </a:r>
                <a:r>
                  <a:rPr lang="en-GB" altLang="es-ES" sz="2500" dirty="0" smtClean="0">
                    <a:latin typeface="Arial Narrow" panose="020B0606020202030204" pitchFamily="34" charset="0"/>
                  </a:rPr>
                  <a:t>explore </a:t>
                </a:r>
                <a:r>
                  <a:rPr lang="en-GB" altLang="es-ES" sz="2500" dirty="0">
                    <a:latin typeface="Arial Narrow" panose="020B0606020202030204" pitchFamily="34" charset="0"/>
                  </a:rPr>
                  <a:t>the intra-annual variability and the long-term evolution of </a:t>
                </a:r>
                <a:r>
                  <a:rPr lang="en-GB" altLang="es-ES" sz="2500" baseline="30000" dirty="0">
                    <a:latin typeface="Arial Narrow" panose="020B0606020202030204" pitchFamily="34" charset="0"/>
                  </a:rPr>
                  <a:t>50</a:t>
                </a:r>
                <a:r>
                  <a:rPr lang="en-GB" altLang="es-ES" sz="2500" dirty="0">
                    <a:latin typeface="Arial Narrow" panose="020B0606020202030204" pitchFamily="34" charset="0"/>
                  </a:rPr>
                  <a:t>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a:t>
                </a:r>
                <a:r>
                  <a:rPr lang="en-GB" altLang="es-ES" sz="2500" baseline="30000" dirty="0">
                    <a:latin typeface="Arial Narrow" panose="020B0606020202030204" pitchFamily="34" charset="0"/>
                  </a:rPr>
                  <a:t>48</a:t>
                </a:r>
                <a:r>
                  <a:rPr lang="en-GB" altLang="es-ES" sz="2500" dirty="0">
                    <a:latin typeface="Arial Narrow" panose="020B0606020202030204" pitchFamily="34" charset="0"/>
                  </a:rPr>
                  <a:t>O</a:t>
                </a:r>
                <a:r>
                  <a:rPr lang="en-GB" altLang="es-ES" sz="2500" baseline="-25000" dirty="0">
                    <a:latin typeface="Arial Narrow" panose="020B0606020202030204" pitchFamily="34" charset="0"/>
                  </a:rPr>
                  <a:t>3</a:t>
                </a:r>
                <a:r>
                  <a:rPr lang="en-GB" altLang="es-ES" sz="2500" dirty="0">
                    <a:latin typeface="Arial Narrow" panose="020B0606020202030204" pitchFamily="34" charset="0"/>
                  </a:rPr>
                  <a:t> ratios at subtropical latitudes. </a:t>
                </a:r>
              </a:p>
            </p:txBody>
          </p:sp>
        </mc:Choice>
        <mc:Fallback xmlns="">
          <p:sp>
            <p:nvSpPr>
              <p:cNvPr id="106" name="105 Rectángulo redondeado"/>
              <p:cNvSpPr>
                <a:spLocks noRot="1" noChangeAspect="1" noMove="1" noResize="1" noEditPoints="1" noAdjustHandles="1" noChangeArrowheads="1" noChangeShapeType="1" noTextEdit="1"/>
              </p:cNvSpPr>
              <p:nvPr/>
            </p:nvSpPr>
            <p:spPr>
              <a:xfrm>
                <a:off x="358775" y="3449639"/>
                <a:ext cx="29522738" cy="2597920"/>
              </a:xfrm>
              <a:prstGeom prst="roundRect">
                <a:avLst/>
              </a:prstGeom>
              <a:blipFill rotWithShape="0">
                <a:blip r:embed="rId7"/>
                <a:stretch>
                  <a:fillRect b="-1395"/>
                </a:stretch>
              </a:blipFill>
            </p:spPr>
            <p:txBody>
              <a:bodyPr/>
              <a:lstStyle/>
              <a:p>
                <a:r>
                  <a:rPr lang="en-GB">
                    <a:noFill/>
                  </a:rPr>
                  <a:t> </a:t>
                </a:r>
              </a:p>
            </p:txBody>
          </p:sp>
        </mc:Fallback>
      </mc:AlternateContent>
      <p:grpSp>
        <p:nvGrpSpPr>
          <p:cNvPr id="7" name="Grupo 6"/>
          <p:cNvGrpSpPr/>
          <p:nvPr/>
        </p:nvGrpSpPr>
        <p:grpSpPr>
          <a:xfrm>
            <a:off x="358775" y="6046268"/>
            <a:ext cx="14393863" cy="5112568"/>
            <a:chOff x="358775" y="6550747"/>
            <a:chExt cx="14393863" cy="5112568"/>
          </a:xfrm>
        </p:grpSpPr>
        <p:sp>
          <p:nvSpPr>
            <p:cNvPr id="10" name="105 Rectángulo redondeado"/>
            <p:cNvSpPr/>
            <p:nvPr/>
          </p:nvSpPr>
          <p:spPr>
            <a:xfrm>
              <a:off x="358775" y="6694340"/>
              <a:ext cx="14393863" cy="4968975"/>
            </a:xfrm>
            <a:prstGeom prst="roundRect">
              <a:avLst>
                <a:gd name="adj" fmla="val 7852"/>
              </a:avLst>
            </a:prstGeom>
          </p:spPr>
          <p:style>
            <a:lnRef idx="2">
              <a:schemeClr val="accent6"/>
            </a:lnRef>
            <a:fillRef idx="1">
              <a:schemeClr val="lt1"/>
            </a:fillRef>
            <a:effectRef idx="0">
              <a:schemeClr val="accent6"/>
            </a:effectRef>
            <a:fontRef idx="minor">
              <a:schemeClr val="dk1"/>
            </a:fontRef>
          </p:style>
          <p:txBody>
            <a:bodyPr anchor="ctr"/>
            <a:lstStyle/>
            <a:p>
              <a:pPr algn="ctr" defTabSz="4153700" eaLnBrk="1" hangingPunct="1">
                <a:defRPr/>
              </a:pPr>
              <a:endParaRPr lang="en-GB" sz="8786" dirty="0"/>
            </a:p>
          </p:txBody>
        </p:sp>
        <p:sp>
          <p:nvSpPr>
            <p:cNvPr id="3083" name="CuadroTexto 1"/>
            <p:cNvSpPr txBox="1">
              <a:spLocks noChangeArrowheads="1"/>
            </p:cNvSpPr>
            <p:nvPr/>
          </p:nvSpPr>
          <p:spPr bwMode="auto">
            <a:xfrm>
              <a:off x="574528" y="7054803"/>
              <a:ext cx="883733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GB" altLang="es-ES" sz="2500" dirty="0">
                  <a:latin typeface="Arial Narrow" pitchFamily="34" charset="0"/>
                </a:rPr>
                <a:t>The </a:t>
              </a:r>
              <a:r>
                <a:rPr lang="en-GB" altLang="es-ES" sz="2500" b="1" dirty="0">
                  <a:latin typeface="Arial Narrow" pitchFamily="34" charset="0"/>
                </a:rPr>
                <a:t>IAO</a:t>
              </a:r>
              <a:r>
                <a:rPr lang="en-GB" altLang="es-ES" sz="2500" dirty="0">
                  <a:latin typeface="Arial Narrow" pitchFamily="34" charset="0"/>
                </a:rPr>
                <a:t> (</a:t>
              </a:r>
              <a:r>
                <a:rPr lang="en-GB" altLang="es-ES" sz="2500" dirty="0" err="1">
                  <a:latin typeface="Arial Narrow" pitchFamily="34" charset="0"/>
                </a:rPr>
                <a:t>Izaña</a:t>
              </a:r>
              <a:r>
                <a:rPr lang="en-GB" altLang="es-ES" sz="2500" dirty="0">
                  <a:latin typeface="Arial Narrow" pitchFamily="34" charset="0"/>
                </a:rPr>
                <a:t> Atmospheric Observatory</a:t>
              </a:r>
              <a:r>
                <a:rPr lang="en-GB" altLang="es-ES" sz="2500" b="1" dirty="0">
                  <a:latin typeface="Arial Narrow" pitchFamily="34" charset="0"/>
                </a:rPr>
                <a:t>)</a:t>
              </a:r>
              <a:r>
                <a:rPr lang="en-GB" altLang="es-ES" sz="2500" dirty="0">
                  <a:latin typeface="Arial Narrow" pitchFamily="34" charset="0"/>
                </a:rPr>
                <a:t> is a high-mountain observatory located in </a:t>
              </a:r>
              <a:r>
                <a:rPr lang="en-GB" altLang="es-ES" sz="2500" dirty="0" smtClean="0">
                  <a:latin typeface="Arial Narrow" pitchFamily="34" charset="0"/>
                </a:rPr>
                <a:t>Tenerife </a:t>
              </a:r>
              <a:r>
                <a:rPr lang="en-GB" altLang="es-ES" sz="2500" dirty="0">
                  <a:latin typeface="Arial Narrow" pitchFamily="34" charset="0"/>
                </a:rPr>
                <a:t>at 2370m </a:t>
              </a:r>
              <a:r>
                <a:rPr lang="en-GB" altLang="es-ES" sz="2500" dirty="0" err="1">
                  <a:latin typeface="Arial Narrow" pitchFamily="34" charset="0"/>
                </a:rPr>
                <a:t>a.s.l</a:t>
              </a:r>
              <a:r>
                <a:rPr lang="en-GB" altLang="es-ES" sz="2500" dirty="0">
                  <a:latin typeface="Arial Narrow" pitchFamily="34" charset="0"/>
                </a:rPr>
                <a:t>.. Its strategic location with clear-sky conditions </a:t>
              </a:r>
              <a:r>
                <a:rPr lang="en-GB" altLang="es-ES" sz="2500" dirty="0" smtClean="0">
                  <a:latin typeface="Arial Narrow" pitchFamily="34" charset="0"/>
                </a:rPr>
                <a:t>during most part of the year makes this station </a:t>
              </a:r>
              <a:r>
                <a:rPr lang="en-GB" altLang="es-ES" sz="2500" dirty="0">
                  <a:latin typeface="Arial Narrow" pitchFamily="34" charset="0"/>
                </a:rPr>
                <a:t>an </a:t>
              </a:r>
              <a:r>
                <a:rPr lang="en-GB" altLang="es-ES" sz="2500" dirty="0" smtClean="0">
                  <a:latin typeface="Arial Narrow" pitchFamily="34" charset="0"/>
                </a:rPr>
                <a:t>ideal </a:t>
              </a:r>
              <a:r>
                <a:rPr lang="en-GB" altLang="es-ES" sz="2500" dirty="0">
                  <a:latin typeface="Arial Narrow" pitchFamily="34" charset="0"/>
                </a:rPr>
                <a:t>site for in-situ and remote sensing observations. </a:t>
              </a:r>
            </a:p>
            <a:p>
              <a:pPr algn="just" eaLnBrk="1" hangingPunct="1"/>
              <a:r>
                <a:rPr lang="en-GB" altLang="es-ES" sz="2500" dirty="0">
                  <a:latin typeface="Arial Narrow" pitchFamily="34" charset="0"/>
                </a:rPr>
                <a:t>The IAO FTIR programme has been gathering high resolution solar absorption spectra within NDACC </a:t>
              </a:r>
              <a:r>
                <a:rPr lang="en-GB" altLang="es-ES" sz="2500" dirty="0" smtClean="0">
                  <a:latin typeface="Arial Narrow" pitchFamily="34" charset="0"/>
                </a:rPr>
                <a:t>by using a </a:t>
              </a:r>
              <a:r>
                <a:rPr lang="en-GB" altLang="es-ES" sz="2500" dirty="0" err="1" smtClean="0">
                  <a:latin typeface="Arial Narrow" pitchFamily="34" charset="0"/>
                </a:rPr>
                <a:t>Bruker</a:t>
              </a:r>
              <a:r>
                <a:rPr lang="en-GB" altLang="es-ES" sz="2500" dirty="0" smtClean="0">
                  <a:latin typeface="Arial Narrow" pitchFamily="34" charset="0"/>
                </a:rPr>
                <a:t> IFS 120M spectrometer since 1999. </a:t>
              </a:r>
              <a:r>
                <a:rPr lang="en-GB" altLang="es-ES" sz="2500" dirty="0">
                  <a:latin typeface="Arial Narrow" pitchFamily="34" charset="0"/>
                </a:rPr>
                <a:t>In 2005 this instrument was replaced </a:t>
              </a:r>
              <a:r>
                <a:rPr lang="en-GB" altLang="es-ES" sz="2500" dirty="0" smtClean="0">
                  <a:latin typeface="Arial Narrow" pitchFamily="34" charset="0"/>
                </a:rPr>
                <a:t>for a  </a:t>
              </a:r>
              <a:r>
                <a:rPr lang="en-GB" altLang="es-ES" sz="2500" dirty="0" err="1">
                  <a:latin typeface="Arial Narrow" pitchFamily="34" charset="0"/>
                </a:rPr>
                <a:t>Bruker</a:t>
              </a:r>
              <a:r>
                <a:rPr lang="en-GB" altLang="es-ES" sz="2500" dirty="0">
                  <a:latin typeface="Arial Narrow" pitchFamily="34" charset="0"/>
                </a:rPr>
                <a:t> IFS 120/5HR, which is one of the best performing FTIR spectrometers commercially available</a:t>
              </a:r>
              <a:r>
                <a:rPr lang="en-GB" altLang="es-ES" sz="2500" dirty="0" smtClean="0">
                  <a:latin typeface="Arial Narrow" pitchFamily="34" charset="0"/>
                </a:rPr>
                <a:t>. Within </a:t>
              </a:r>
              <a:r>
                <a:rPr lang="en-GB" altLang="es-ES" sz="2500" dirty="0">
                  <a:latin typeface="Arial Narrow" pitchFamily="34" charset="0"/>
                </a:rPr>
                <a:t>NDACC activities, the IAO FTIR spectrometer </a:t>
              </a:r>
              <a:r>
                <a:rPr lang="en-GB" altLang="es-ES" sz="2500" dirty="0" smtClean="0">
                  <a:latin typeface="Arial Narrow" pitchFamily="34" charset="0"/>
                </a:rPr>
                <a:t>records direct solar spectra in the mid-infrared spectral region (between 740 - 4250 </a:t>
              </a:r>
              <a:r>
                <a:rPr lang="en-GB" altLang="es-ES" sz="2500" i="1" dirty="0" smtClean="0">
                  <a:latin typeface="Arial Narrow" pitchFamily="34" charset="0"/>
                </a:rPr>
                <a:t>cm</a:t>
              </a:r>
              <a:r>
                <a:rPr lang="en-GB" altLang="es-ES" sz="2500" i="1" baseline="30000" dirty="0" smtClean="0">
                  <a:latin typeface="Arial Narrow" pitchFamily="34" charset="0"/>
                </a:rPr>
                <a:t>-1</a:t>
              </a:r>
              <a:r>
                <a:rPr lang="en-GB" altLang="es-ES" sz="2500" dirty="0" smtClean="0">
                  <a:latin typeface="Arial Narrow" pitchFamily="34" charset="0"/>
                </a:rPr>
                <a:t>) at a spectral resolution of  0.005 </a:t>
              </a:r>
              <a:r>
                <a:rPr lang="en-GB" altLang="es-ES" sz="2500" i="1" dirty="0" smtClean="0">
                  <a:latin typeface="Arial Narrow" pitchFamily="34" charset="0"/>
                </a:rPr>
                <a:t>cm</a:t>
              </a:r>
              <a:r>
                <a:rPr lang="en-GB" altLang="es-ES" sz="2500" i="1" baseline="30000" dirty="0" smtClean="0">
                  <a:latin typeface="Arial Narrow" pitchFamily="34" charset="0"/>
                </a:rPr>
                <a:t>-1</a:t>
              </a:r>
              <a:r>
                <a:rPr lang="en-GB" altLang="es-ES" sz="2500" dirty="0" smtClean="0">
                  <a:latin typeface="Arial Narrow" pitchFamily="34" charset="0"/>
                </a:rPr>
                <a:t>. </a:t>
              </a:r>
              <a:endParaRPr lang="en-GB" altLang="es-ES" sz="2500" dirty="0">
                <a:latin typeface="Arial Narrow" pitchFamily="34" charset="0"/>
              </a:endParaRPr>
            </a:p>
          </p:txBody>
        </p:sp>
        <p:grpSp>
          <p:nvGrpSpPr>
            <p:cNvPr id="12" name="Group 21"/>
            <p:cNvGrpSpPr>
              <a:grpSpLocks/>
            </p:cNvGrpSpPr>
            <p:nvPr/>
          </p:nvGrpSpPr>
          <p:grpSpPr bwMode="auto">
            <a:xfrm>
              <a:off x="9659343" y="7246883"/>
              <a:ext cx="4884737" cy="3920389"/>
              <a:chOff x="3023" y="482"/>
              <a:chExt cx="2737" cy="1867"/>
            </a:xfrm>
            <a:solidFill>
              <a:schemeClr val="lt1"/>
            </a:solidFill>
          </p:grpSpPr>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l="11752" t="9915" r="121" b="2634"/>
              <a:stretch>
                <a:fillRect/>
              </a:stretch>
            </p:blipFill>
            <p:spPr bwMode="auto">
              <a:xfrm>
                <a:off x="3356" y="482"/>
                <a:ext cx="2404" cy="1867"/>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pic>
          <p:sp>
            <p:nvSpPr>
              <p:cNvPr id="14" name="67 Elipse"/>
              <p:cNvSpPr>
                <a:spLocks noChangeArrowheads="1"/>
              </p:cNvSpPr>
              <p:nvPr/>
            </p:nvSpPr>
            <p:spPr bwMode="auto">
              <a:xfrm>
                <a:off x="3719" y="1933"/>
                <a:ext cx="79" cy="60"/>
              </a:xfrm>
              <a:prstGeom prst="ellipse">
                <a:avLst/>
              </a:prstGeom>
              <a:solidFill>
                <a:srgbClr val="FF0000">
                  <a:alpha val="26000"/>
                </a:srgbClr>
              </a:solidFill>
              <a:ln w="25400" algn="ctr">
                <a:solidFill>
                  <a:srgbClr val="FF0000"/>
                </a:solidFill>
                <a:round/>
                <a:headEnd/>
                <a:tailEnd/>
              </a:ln>
            </p:spPr>
            <p:txBody>
              <a:bodyPr anchor="ctr"/>
              <a:lstStyle/>
              <a:p>
                <a:pPr algn="ctr" defTabSz="3703320" eaLnBrk="1" fontAlgn="auto" hangingPunct="1">
                  <a:spcBef>
                    <a:spcPts val="0"/>
                  </a:spcBef>
                  <a:spcAft>
                    <a:spcPts val="0"/>
                  </a:spcAft>
                  <a:defRPr/>
                </a:pPr>
                <a:endParaRPr lang="es-ES" sz="7300">
                  <a:solidFill>
                    <a:schemeClr val="lt1"/>
                  </a:solidFill>
                  <a:latin typeface="+mn-lt"/>
                  <a:cs typeface="+mn-cs"/>
                </a:endParaRPr>
              </a:p>
            </p:txBody>
          </p:sp>
          <p:grpSp>
            <p:nvGrpSpPr>
              <p:cNvPr id="15" name="Group 58"/>
              <p:cNvGrpSpPr>
                <a:grpSpLocks/>
              </p:cNvGrpSpPr>
              <p:nvPr/>
            </p:nvGrpSpPr>
            <p:grpSpPr bwMode="auto">
              <a:xfrm>
                <a:off x="3023" y="628"/>
                <a:ext cx="838" cy="1305"/>
                <a:chOff x="2865" y="810"/>
                <a:chExt cx="838" cy="1305"/>
              </a:xfrm>
              <a:grpFill/>
            </p:grpSpPr>
            <p:pic>
              <p:nvPicPr>
                <p:cNvPr id="16" name="Picture 13" descr="DSC016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 y="1084"/>
                  <a:ext cx="838" cy="629"/>
                </a:xfrm>
                <a:prstGeom prst="rect">
                  <a:avLst/>
                </a:prstGeom>
                <a:ln>
                  <a:noFill/>
                </a:ln>
                <a:effectLst>
                  <a:outerShdw blurRad="292100" dist="139700" dir="2700000" algn="tl" rotWithShape="0">
                    <a:srgbClr val="333333">
                      <a:alpha val="65000"/>
                    </a:srgbClr>
                  </a:outerShdw>
                </a:effectLst>
                <a:extLst/>
              </p:spPr>
            </p:pic>
            <p:grpSp>
              <p:nvGrpSpPr>
                <p:cNvPr id="17" name="Group 14"/>
                <p:cNvGrpSpPr>
                  <a:grpSpLocks/>
                </p:cNvGrpSpPr>
                <p:nvPr/>
              </p:nvGrpSpPr>
              <p:grpSpPr bwMode="auto">
                <a:xfrm>
                  <a:off x="2865" y="1713"/>
                  <a:ext cx="838" cy="402"/>
                  <a:chOff x="-240" y="3601"/>
                  <a:chExt cx="838" cy="402"/>
                </a:xfrm>
                <a:grpFill/>
              </p:grpSpPr>
              <p:sp>
                <p:nvSpPr>
                  <p:cNvPr id="19" name="Line 15"/>
                  <p:cNvSpPr>
                    <a:spLocks noChangeShapeType="1"/>
                  </p:cNvSpPr>
                  <p:nvPr/>
                </p:nvSpPr>
                <p:spPr bwMode="auto">
                  <a:xfrm flipH="1">
                    <a:off x="493" y="3601"/>
                    <a:ext cx="105" cy="402"/>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defTabSz="4153700" eaLnBrk="1" hangingPunct="1">
                      <a:defRPr/>
                    </a:pPr>
                    <a:endParaRPr lang="es-ES" sz="8191"/>
                  </a:p>
                </p:txBody>
              </p:sp>
              <p:sp>
                <p:nvSpPr>
                  <p:cNvPr id="20" name="Line 16"/>
                  <p:cNvSpPr>
                    <a:spLocks noChangeShapeType="1"/>
                  </p:cNvSpPr>
                  <p:nvPr/>
                </p:nvSpPr>
                <p:spPr bwMode="auto">
                  <a:xfrm>
                    <a:off x="-240" y="3601"/>
                    <a:ext cx="733" cy="396"/>
                  </a:xfrm>
                  <a:prstGeom prst="line">
                    <a:avLst/>
                  </a:prstGeom>
                  <a:ln>
                    <a:headEnd/>
                    <a:tailEnd/>
                  </a:ln>
                  <a:extLst/>
                </p:spPr>
                <p:style>
                  <a:lnRef idx="1">
                    <a:schemeClr val="accent2"/>
                  </a:lnRef>
                  <a:fillRef idx="0">
                    <a:schemeClr val="accent2"/>
                  </a:fillRef>
                  <a:effectRef idx="0">
                    <a:schemeClr val="accent2"/>
                  </a:effectRef>
                  <a:fontRef idx="minor">
                    <a:schemeClr val="tx1"/>
                  </a:fontRef>
                </p:style>
                <p:txBody>
                  <a:bodyPr/>
                  <a:lstStyle/>
                  <a:p>
                    <a:pPr defTabSz="4153700" eaLnBrk="1" hangingPunct="1">
                      <a:defRPr/>
                    </a:pPr>
                    <a:endParaRPr lang="es-ES" sz="8191"/>
                  </a:p>
                </p:txBody>
              </p:sp>
            </p:grpSp>
            <p:sp>
              <p:nvSpPr>
                <p:cNvPr id="18" name="Rectangle 20"/>
                <p:cNvSpPr>
                  <a:spLocks noChangeArrowheads="1"/>
                </p:cNvSpPr>
                <p:nvPr/>
              </p:nvSpPr>
              <p:spPr bwMode="auto">
                <a:xfrm>
                  <a:off x="2938" y="810"/>
                  <a:ext cx="713" cy="259"/>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153700" eaLnBrk="1" hangingPunct="1">
                    <a:defRPr/>
                  </a:pPr>
                  <a:r>
                    <a:rPr lang="es-ES" altLang="es-ES" sz="1700" dirty="0" smtClean="0"/>
                    <a:t>IAO, </a:t>
                  </a:r>
                  <a:r>
                    <a:rPr lang="es-ES" altLang="es-ES" sz="1700" dirty="0" err="1" smtClean="0"/>
                    <a:t>Izaña</a:t>
                  </a:r>
                  <a:r>
                    <a:rPr lang="es-ES" altLang="es-ES" sz="1700" dirty="0" smtClean="0"/>
                    <a:t>: </a:t>
                  </a:r>
                </a:p>
                <a:p>
                  <a:pPr defTabSz="4153700" eaLnBrk="1" hangingPunct="1">
                    <a:defRPr/>
                  </a:pPr>
                  <a:r>
                    <a:rPr lang="es-ES" altLang="es-ES" sz="1700" dirty="0" smtClean="0"/>
                    <a:t>Sub-tropical</a:t>
                  </a:r>
                </a:p>
              </p:txBody>
            </p:sp>
          </p:grpSp>
        </p:grpSp>
        <p:sp>
          <p:nvSpPr>
            <p:cNvPr id="3119" name="2 CuadroTexto"/>
            <p:cNvSpPr txBox="1">
              <a:spLocks noChangeArrowheads="1"/>
            </p:cNvSpPr>
            <p:nvPr/>
          </p:nvSpPr>
          <p:spPr bwMode="auto">
            <a:xfrm>
              <a:off x="5254625" y="6550747"/>
              <a:ext cx="4918075" cy="477837"/>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n-US" altLang="es-ES" sz="2500" b="1" dirty="0">
                  <a:solidFill>
                    <a:schemeClr val="bg1"/>
                  </a:solidFill>
                  <a:latin typeface="Arial Narrow" pitchFamily="34" charset="0"/>
                </a:rPr>
                <a:t>Site Description and FTIR </a:t>
              </a:r>
              <a:r>
                <a:rPr lang="en-US" altLang="es-ES" sz="2500" b="1" dirty="0" err="1">
                  <a:solidFill>
                    <a:schemeClr val="bg1"/>
                  </a:solidFill>
                  <a:latin typeface="Arial Narrow" pitchFamily="34" charset="0"/>
                </a:rPr>
                <a:t>Programme</a:t>
              </a:r>
              <a:endParaRPr lang="en-US" altLang="es-ES" sz="2500" b="1" dirty="0">
                <a:solidFill>
                  <a:schemeClr val="bg1"/>
                </a:solidFill>
                <a:latin typeface="Arial Narrow" pitchFamily="34" charset="0"/>
              </a:endParaRPr>
            </a:p>
          </p:txBody>
        </p:sp>
      </p:grpSp>
      <p:sp>
        <p:nvSpPr>
          <p:cNvPr id="3120" name="CuadroTexto 6"/>
          <p:cNvSpPr txBox="1">
            <a:spLocks noChangeArrowheads="1"/>
          </p:cNvSpPr>
          <p:nvPr/>
        </p:nvSpPr>
        <p:spPr bwMode="auto">
          <a:xfrm>
            <a:off x="-215900" y="184150"/>
            <a:ext cx="22304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b="1" dirty="0">
                <a:solidFill>
                  <a:srgbClr val="FFEBEB"/>
                </a:solidFill>
                <a:latin typeface="Arial Narrow" pitchFamily="34" charset="0"/>
              </a:rPr>
              <a:t>P46</a:t>
            </a:r>
          </a:p>
          <a:p>
            <a:pPr algn="ctr"/>
            <a:r>
              <a:rPr lang="en-GB" sz="2000" b="1" dirty="0">
                <a:solidFill>
                  <a:srgbClr val="FFEBEB"/>
                </a:solidFill>
                <a:latin typeface="Arial Narrow" pitchFamily="34" charset="0"/>
              </a:rPr>
              <a:t>QOS2016-27</a:t>
            </a:r>
          </a:p>
          <a:p>
            <a:pPr algn="ctr"/>
            <a:endParaRPr lang="en-GB" sz="3000" b="1" dirty="0">
              <a:solidFill>
                <a:schemeClr val="bg1"/>
              </a:solidFill>
              <a:latin typeface="Arial Narrow" pitchFamily="34" charset="0"/>
            </a:endParaRPr>
          </a:p>
        </p:txBody>
      </p:sp>
      <p:sp>
        <p:nvSpPr>
          <p:cNvPr id="98" name="105 Rectángulo redondeado"/>
          <p:cNvSpPr/>
          <p:nvPr/>
        </p:nvSpPr>
        <p:spPr>
          <a:xfrm>
            <a:off x="358505" y="30702856"/>
            <a:ext cx="14394134" cy="11523702"/>
          </a:xfrm>
          <a:prstGeom prst="roundRect">
            <a:avLst>
              <a:gd name="adj" fmla="val 3921"/>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lgn="ctr" defTabSz="4153700" eaLnBrk="1" hangingPunct="1">
              <a:defRPr/>
            </a:pPr>
            <a:endParaRPr lang="en-GB" sz="8786" dirty="0"/>
          </a:p>
        </p:txBody>
      </p:sp>
      <p:sp>
        <p:nvSpPr>
          <p:cNvPr id="3129" name="Text Box 8"/>
          <p:cNvSpPr txBox="1">
            <a:spLocks noChangeArrowheads="1"/>
          </p:cNvSpPr>
          <p:nvPr/>
        </p:nvSpPr>
        <p:spPr bwMode="auto">
          <a:xfrm>
            <a:off x="1153964" y="31177060"/>
            <a:ext cx="3151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100">
                <a:solidFill>
                  <a:schemeClr val="tx1"/>
                </a:solidFill>
                <a:latin typeface="Arial" charset="0"/>
                <a:cs typeface="Arial" charset="0"/>
              </a:defRPr>
            </a:lvl1pPr>
            <a:lvl2pPr marL="742950" indent="-285750">
              <a:defRPr sz="8100">
                <a:solidFill>
                  <a:schemeClr val="tx1"/>
                </a:solidFill>
                <a:latin typeface="Arial" charset="0"/>
                <a:cs typeface="Arial" charset="0"/>
              </a:defRPr>
            </a:lvl2pPr>
            <a:lvl3pPr marL="1143000" indent="-228600">
              <a:defRPr sz="8100">
                <a:solidFill>
                  <a:schemeClr val="tx1"/>
                </a:solidFill>
                <a:latin typeface="Arial" charset="0"/>
                <a:cs typeface="Arial" charset="0"/>
              </a:defRPr>
            </a:lvl3pPr>
            <a:lvl4pPr marL="1600200" indent="-228600">
              <a:defRPr sz="8100">
                <a:solidFill>
                  <a:schemeClr val="tx1"/>
                </a:solidFill>
                <a:latin typeface="Arial" charset="0"/>
                <a:cs typeface="Arial" charset="0"/>
              </a:defRPr>
            </a:lvl4pPr>
            <a:lvl5pPr marL="2057400" indent="-228600">
              <a:defRPr sz="8100">
                <a:solidFill>
                  <a:schemeClr val="tx1"/>
                </a:solidFill>
                <a:latin typeface="Arial" charset="0"/>
                <a:cs typeface="Arial" charset="0"/>
              </a:defRPr>
            </a:lvl5pPr>
            <a:lvl6pPr marL="2514600" indent="-228600" defTabSz="4152900" eaLnBrk="0" fontAlgn="base" hangingPunct="0">
              <a:spcBef>
                <a:spcPct val="0"/>
              </a:spcBef>
              <a:spcAft>
                <a:spcPct val="0"/>
              </a:spcAft>
              <a:defRPr sz="8100">
                <a:solidFill>
                  <a:schemeClr val="tx1"/>
                </a:solidFill>
                <a:latin typeface="Arial" charset="0"/>
                <a:cs typeface="Arial" charset="0"/>
              </a:defRPr>
            </a:lvl6pPr>
            <a:lvl7pPr marL="2971800" indent="-228600" defTabSz="4152900" eaLnBrk="0" fontAlgn="base" hangingPunct="0">
              <a:spcBef>
                <a:spcPct val="0"/>
              </a:spcBef>
              <a:spcAft>
                <a:spcPct val="0"/>
              </a:spcAft>
              <a:defRPr sz="8100">
                <a:solidFill>
                  <a:schemeClr val="tx1"/>
                </a:solidFill>
                <a:latin typeface="Arial" charset="0"/>
                <a:cs typeface="Arial" charset="0"/>
              </a:defRPr>
            </a:lvl7pPr>
            <a:lvl8pPr marL="3429000" indent="-228600" defTabSz="4152900" eaLnBrk="0" fontAlgn="base" hangingPunct="0">
              <a:spcBef>
                <a:spcPct val="0"/>
              </a:spcBef>
              <a:spcAft>
                <a:spcPct val="0"/>
              </a:spcAft>
              <a:defRPr sz="8100">
                <a:solidFill>
                  <a:schemeClr val="tx1"/>
                </a:solidFill>
                <a:latin typeface="Arial" charset="0"/>
                <a:cs typeface="Arial" charset="0"/>
              </a:defRPr>
            </a:lvl8pPr>
            <a:lvl9pPr marL="3886200" indent="-228600" defTabSz="4152900" eaLnBrk="0" fontAlgn="base" hangingPunct="0">
              <a:spcBef>
                <a:spcPct val="0"/>
              </a:spcBef>
              <a:spcAft>
                <a:spcPct val="0"/>
              </a:spcAft>
              <a:defRPr sz="8100">
                <a:solidFill>
                  <a:schemeClr val="tx1"/>
                </a:solidFill>
                <a:latin typeface="Arial" charset="0"/>
                <a:cs typeface="Arial" charset="0"/>
              </a:defRPr>
            </a:lvl9pPr>
          </a:lstStyle>
          <a:p>
            <a:pPr algn="ctr"/>
            <a:r>
              <a:rPr lang="es-ES" sz="2000">
                <a:latin typeface="Arial Narrow" pitchFamily="34" charset="0"/>
              </a:rPr>
              <a:t>Averaging Kernel in the </a:t>
            </a:r>
            <a:r>
              <a:rPr lang="es-ES" sz="2000" i="1">
                <a:latin typeface="Arial Narrow" pitchFamily="34" charset="0"/>
              </a:rPr>
              <a:t>1-basis</a:t>
            </a:r>
            <a:r>
              <a:rPr lang="es-ES" sz="2000">
                <a:latin typeface="Arial Narrow" pitchFamily="34" charset="0"/>
              </a:rPr>
              <a:t> on logarithmic scale (A</a:t>
            </a:r>
            <a:r>
              <a:rPr lang="es-ES" sz="2000" baseline="30000">
                <a:latin typeface="Arial Narrow" pitchFamily="34" charset="0"/>
              </a:rPr>
              <a:t>l</a:t>
            </a:r>
            <a:r>
              <a:rPr lang="es-ES" sz="2000">
                <a:latin typeface="Arial Narrow" pitchFamily="34" charset="0"/>
              </a:rPr>
              <a:t>)</a:t>
            </a:r>
          </a:p>
        </p:txBody>
      </p:sp>
      <p:graphicFrame>
        <p:nvGraphicFramePr>
          <p:cNvPr id="3130" name="Object 12"/>
          <p:cNvGraphicFramePr>
            <a:graphicFrameLocks noChangeAspect="1"/>
          </p:cNvGraphicFramePr>
          <p:nvPr>
            <p:extLst>
              <p:ext uri="{D42A27DB-BD31-4B8C-83A1-F6EECF244321}">
                <p14:modId xmlns:p14="http://schemas.microsoft.com/office/powerpoint/2010/main" val="3343973219"/>
              </p:ext>
            </p:extLst>
          </p:nvPr>
        </p:nvGraphicFramePr>
        <p:xfrm>
          <a:off x="1095226" y="31970810"/>
          <a:ext cx="2536825" cy="1301750"/>
        </p:xfrm>
        <a:graphic>
          <a:graphicData uri="http://schemas.openxmlformats.org/presentationml/2006/ole">
            <mc:AlternateContent xmlns:mc="http://schemas.openxmlformats.org/markup-compatibility/2006">
              <mc:Choice xmlns:v="urn:schemas-microsoft-com:vml" Requires="v">
                <p:oleObj spid="_x0000_s4207" name="Ecuación" r:id="rId10" imgW="1485900" imgH="762000" progId="Equation.3">
                  <p:embed/>
                </p:oleObj>
              </mc:Choice>
              <mc:Fallback>
                <p:oleObj name="Ecuación" r:id="rId10" imgW="1485900" imgH="7620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5226" y="31970810"/>
                        <a:ext cx="253682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31" name="Text Box 8"/>
          <p:cNvSpPr txBox="1">
            <a:spLocks noChangeArrowheads="1"/>
          </p:cNvSpPr>
          <p:nvPr/>
        </p:nvSpPr>
        <p:spPr bwMode="auto">
          <a:xfrm>
            <a:off x="5529114" y="31178647"/>
            <a:ext cx="394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100">
                <a:solidFill>
                  <a:schemeClr val="tx1"/>
                </a:solidFill>
                <a:latin typeface="Arial" charset="0"/>
                <a:cs typeface="Arial" charset="0"/>
              </a:defRPr>
            </a:lvl1pPr>
            <a:lvl2pPr marL="742950" indent="-285750">
              <a:defRPr sz="8100">
                <a:solidFill>
                  <a:schemeClr val="tx1"/>
                </a:solidFill>
                <a:latin typeface="Arial" charset="0"/>
                <a:cs typeface="Arial" charset="0"/>
              </a:defRPr>
            </a:lvl2pPr>
            <a:lvl3pPr marL="1143000" indent="-228600">
              <a:defRPr sz="8100">
                <a:solidFill>
                  <a:schemeClr val="tx1"/>
                </a:solidFill>
                <a:latin typeface="Arial" charset="0"/>
                <a:cs typeface="Arial" charset="0"/>
              </a:defRPr>
            </a:lvl3pPr>
            <a:lvl4pPr marL="1600200" indent="-228600">
              <a:defRPr sz="8100">
                <a:solidFill>
                  <a:schemeClr val="tx1"/>
                </a:solidFill>
                <a:latin typeface="Arial" charset="0"/>
                <a:cs typeface="Arial" charset="0"/>
              </a:defRPr>
            </a:lvl4pPr>
            <a:lvl5pPr marL="2057400" indent="-228600">
              <a:defRPr sz="8100">
                <a:solidFill>
                  <a:schemeClr val="tx1"/>
                </a:solidFill>
                <a:latin typeface="Arial" charset="0"/>
                <a:cs typeface="Arial" charset="0"/>
              </a:defRPr>
            </a:lvl5pPr>
            <a:lvl6pPr marL="2514600" indent="-228600" defTabSz="4152900" eaLnBrk="0" fontAlgn="base" hangingPunct="0">
              <a:spcBef>
                <a:spcPct val="0"/>
              </a:spcBef>
              <a:spcAft>
                <a:spcPct val="0"/>
              </a:spcAft>
              <a:defRPr sz="8100">
                <a:solidFill>
                  <a:schemeClr val="tx1"/>
                </a:solidFill>
                <a:latin typeface="Arial" charset="0"/>
                <a:cs typeface="Arial" charset="0"/>
              </a:defRPr>
            </a:lvl6pPr>
            <a:lvl7pPr marL="2971800" indent="-228600" defTabSz="4152900" eaLnBrk="0" fontAlgn="base" hangingPunct="0">
              <a:spcBef>
                <a:spcPct val="0"/>
              </a:spcBef>
              <a:spcAft>
                <a:spcPct val="0"/>
              </a:spcAft>
              <a:defRPr sz="8100">
                <a:solidFill>
                  <a:schemeClr val="tx1"/>
                </a:solidFill>
                <a:latin typeface="Arial" charset="0"/>
                <a:cs typeface="Arial" charset="0"/>
              </a:defRPr>
            </a:lvl7pPr>
            <a:lvl8pPr marL="3429000" indent="-228600" defTabSz="4152900" eaLnBrk="0" fontAlgn="base" hangingPunct="0">
              <a:spcBef>
                <a:spcPct val="0"/>
              </a:spcBef>
              <a:spcAft>
                <a:spcPct val="0"/>
              </a:spcAft>
              <a:defRPr sz="8100">
                <a:solidFill>
                  <a:schemeClr val="tx1"/>
                </a:solidFill>
                <a:latin typeface="Arial" charset="0"/>
                <a:cs typeface="Arial" charset="0"/>
              </a:defRPr>
            </a:lvl8pPr>
            <a:lvl9pPr marL="3886200" indent="-228600" defTabSz="4152900" eaLnBrk="0" fontAlgn="base" hangingPunct="0">
              <a:spcBef>
                <a:spcPct val="0"/>
              </a:spcBef>
              <a:spcAft>
                <a:spcPct val="0"/>
              </a:spcAft>
              <a:defRPr sz="8100">
                <a:solidFill>
                  <a:schemeClr val="tx1"/>
                </a:solidFill>
                <a:latin typeface="Arial" charset="0"/>
                <a:cs typeface="Arial" charset="0"/>
              </a:defRPr>
            </a:lvl9pPr>
          </a:lstStyle>
          <a:p>
            <a:pPr algn="ctr"/>
            <a:r>
              <a:rPr lang="es-ES" sz="2000">
                <a:latin typeface="Arial Narrow" pitchFamily="34" charset="0"/>
              </a:rPr>
              <a:t>By using P, the averaging kernels are transformed into the </a:t>
            </a:r>
            <a:r>
              <a:rPr lang="es-ES" sz="2000" i="1">
                <a:latin typeface="Arial Narrow" pitchFamily="34" charset="0"/>
              </a:rPr>
              <a:t>2-basis </a:t>
            </a:r>
            <a:r>
              <a:rPr lang="es-ES" sz="2000">
                <a:latin typeface="Arial Narrow" pitchFamily="34" charset="0"/>
              </a:rPr>
              <a:t>(A</a:t>
            </a:r>
            <a:r>
              <a:rPr lang="es-ES" sz="2000" baseline="30000">
                <a:latin typeface="Arial Narrow" pitchFamily="34" charset="0"/>
              </a:rPr>
              <a:t>l</a:t>
            </a:r>
            <a:r>
              <a:rPr lang="es-ES" sz="2000">
                <a:latin typeface="Arial Narrow" pitchFamily="34" charset="0"/>
              </a:rPr>
              <a:t>’)</a:t>
            </a:r>
            <a:endParaRPr lang="es-ES" sz="2000" i="1">
              <a:latin typeface="Arial Narrow" pitchFamily="34" charset="0"/>
            </a:endParaRPr>
          </a:p>
        </p:txBody>
      </p:sp>
      <p:graphicFrame>
        <p:nvGraphicFramePr>
          <p:cNvPr id="3132" name="3 Objeto"/>
          <p:cNvGraphicFramePr>
            <a:graphicFrameLocks noChangeAspect="1"/>
          </p:cNvGraphicFramePr>
          <p:nvPr>
            <p:extLst>
              <p:ext uri="{D42A27DB-BD31-4B8C-83A1-F6EECF244321}">
                <p14:modId xmlns:p14="http://schemas.microsoft.com/office/powerpoint/2010/main" val="1778233513"/>
              </p:ext>
            </p:extLst>
          </p:nvPr>
        </p:nvGraphicFramePr>
        <p:xfrm>
          <a:off x="6784429" y="32354985"/>
          <a:ext cx="1316037" cy="317500"/>
        </p:xfrm>
        <a:graphic>
          <a:graphicData uri="http://schemas.openxmlformats.org/presentationml/2006/ole">
            <mc:AlternateContent xmlns:mc="http://schemas.openxmlformats.org/markup-compatibility/2006">
              <mc:Choice xmlns:v="urn:schemas-microsoft-com:vml" Requires="v">
                <p:oleObj spid="_x0000_s4208" name="Ecuación" r:id="rId12" imgW="787400" imgH="190500" progId="Equation.3">
                  <p:embed/>
                </p:oleObj>
              </mc:Choice>
              <mc:Fallback>
                <p:oleObj name="Ecuación" r:id="rId12" imgW="787400" imgH="190500" progId="Equation.3">
                  <p:embed/>
                  <p:pic>
                    <p:nvPicPr>
                      <p:cNvPr id="0" name="3 Objet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4429" y="32354985"/>
                        <a:ext cx="13160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Flecha derecha 10"/>
          <p:cNvSpPr/>
          <p:nvPr/>
        </p:nvSpPr>
        <p:spPr>
          <a:xfrm>
            <a:off x="4997301" y="32456585"/>
            <a:ext cx="438150" cy="271462"/>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134" name="Text Box 16"/>
          <p:cNvSpPr txBox="1">
            <a:spLocks noChangeArrowheads="1"/>
          </p:cNvSpPr>
          <p:nvPr/>
        </p:nvSpPr>
        <p:spPr bwMode="auto">
          <a:xfrm>
            <a:off x="9828064" y="31178647"/>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n-GB" altLang="es-ES" sz="2000" dirty="0" smtClean="0">
                <a:latin typeface="Arial Narrow" pitchFamily="34" charset="0"/>
              </a:rPr>
              <a:t>A posteriori correction, by using the operator </a:t>
            </a:r>
            <a:r>
              <a:rPr lang="en-GB" altLang="es-ES" sz="2000" dirty="0" smtClean="0">
                <a:latin typeface="Times New Roman" pitchFamily="18" charset="0"/>
                <a:cs typeface="Times New Roman" pitchFamily="18" charset="0"/>
              </a:rPr>
              <a:t>C</a:t>
            </a:r>
            <a:r>
              <a:rPr lang="en-GB" altLang="es-ES" sz="2000" dirty="0" smtClean="0">
                <a:latin typeface="Arial Narrow" pitchFamily="34" charset="0"/>
              </a:rPr>
              <a:t>, for a quasi optimal estimation of </a:t>
            </a:r>
          </a:p>
          <a:p>
            <a:pPr algn="ctr" eaLnBrk="1" hangingPunct="1"/>
            <a:r>
              <a:rPr lang="en-GB" altLang="es-ES" sz="2000" dirty="0" smtClean="0">
                <a:latin typeface="Arial Narrow" pitchFamily="34" charset="0"/>
              </a:rPr>
              <a:t>{Ozone, </a:t>
            </a:r>
            <a:r>
              <a:rPr lang="en-GB" altLang="es-ES" sz="2000" dirty="0" smtClean="0">
                <a:latin typeface="Arial Narrow" pitchFamily="34" charset="0"/>
                <a:sym typeface="Symbol" pitchFamily="18" charset="2"/>
              </a:rPr>
              <a:t></a:t>
            </a:r>
            <a:r>
              <a:rPr lang="en-GB" altLang="es-ES" sz="2000" baseline="30000" dirty="0" smtClean="0">
                <a:latin typeface="Arial Narrow" pitchFamily="34" charset="0"/>
              </a:rPr>
              <a:t>50a</a:t>
            </a:r>
            <a:r>
              <a:rPr lang="en-GB" altLang="es-ES" sz="2000" dirty="0" smtClean="0">
                <a:latin typeface="Arial Narrow" panose="020B0606020202030204" pitchFamily="34" charset="0"/>
              </a:rPr>
              <a:t>O</a:t>
            </a:r>
            <a:r>
              <a:rPr lang="en-GB" altLang="es-ES" sz="2000" baseline="-25000" dirty="0" smtClean="0">
                <a:latin typeface="Arial Narrow" panose="020B0606020202030204" pitchFamily="34" charset="0"/>
              </a:rPr>
              <a:t>3</a:t>
            </a:r>
            <a:r>
              <a:rPr lang="en-GB" altLang="es-ES" sz="2000" dirty="0" smtClean="0">
                <a:latin typeface="Arial Narrow" pitchFamily="34" charset="0"/>
              </a:rPr>
              <a:t>, </a:t>
            </a:r>
            <a:r>
              <a:rPr lang="en-GB" altLang="es-ES" sz="2000" dirty="0" smtClean="0">
                <a:latin typeface="Arial Narrow" pitchFamily="34" charset="0"/>
                <a:sym typeface="Symbol" pitchFamily="18" charset="2"/>
              </a:rPr>
              <a:t></a:t>
            </a:r>
            <a:r>
              <a:rPr lang="en-GB" altLang="es-ES" sz="2000" baseline="30000" dirty="0" smtClean="0">
                <a:latin typeface="Arial Narrow" pitchFamily="34" charset="0"/>
              </a:rPr>
              <a:t>50s</a:t>
            </a:r>
            <a:r>
              <a:rPr lang="en-GB" altLang="es-ES" sz="2000" dirty="0" smtClean="0">
                <a:latin typeface="Arial Narrow" panose="020B0606020202030204" pitchFamily="34" charset="0"/>
              </a:rPr>
              <a:t>O</a:t>
            </a:r>
            <a:r>
              <a:rPr lang="en-GB" altLang="es-ES" sz="2000" baseline="-25000" dirty="0" smtClean="0">
                <a:latin typeface="Arial Narrow" panose="020B0606020202030204" pitchFamily="34" charset="0"/>
              </a:rPr>
              <a:t>3</a:t>
            </a:r>
            <a:r>
              <a:rPr lang="en-GB" altLang="es-ES" sz="2000" dirty="0" smtClean="0">
                <a:latin typeface="Arial Narrow" pitchFamily="34" charset="0"/>
              </a:rPr>
              <a:t>}</a:t>
            </a:r>
            <a:endParaRPr lang="en-GB" altLang="es-ES" sz="2000" dirty="0">
              <a:latin typeface="Arial Narrow" pitchFamily="34" charset="0"/>
            </a:endParaRPr>
          </a:p>
        </p:txBody>
      </p:sp>
      <p:graphicFrame>
        <p:nvGraphicFramePr>
          <p:cNvPr id="3135" name="Object 23"/>
          <p:cNvGraphicFramePr>
            <a:graphicFrameLocks noChangeAspect="1"/>
          </p:cNvGraphicFramePr>
          <p:nvPr>
            <p:extLst>
              <p:ext uri="{D42A27DB-BD31-4B8C-83A1-F6EECF244321}">
                <p14:modId xmlns:p14="http://schemas.microsoft.com/office/powerpoint/2010/main" val="701201662"/>
              </p:ext>
            </p:extLst>
          </p:nvPr>
        </p:nvGraphicFramePr>
        <p:xfrm>
          <a:off x="11269514" y="32347047"/>
          <a:ext cx="1655762" cy="352425"/>
        </p:xfrm>
        <a:graphic>
          <a:graphicData uri="http://schemas.openxmlformats.org/presentationml/2006/ole">
            <mc:AlternateContent xmlns:mc="http://schemas.openxmlformats.org/markup-compatibility/2006">
              <mc:Choice xmlns:v="urn:schemas-microsoft-com:vml" Requires="v">
                <p:oleObj spid="_x0000_s4209" name="Ecuación" r:id="rId14" imgW="939392" imgH="203112" progId="Equation.3">
                  <p:embed/>
                </p:oleObj>
              </mc:Choice>
              <mc:Fallback>
                <p:oleObj name="Ecuación" r:id="rId14" imgW="939392" imgH="203112" progId="Equation.3">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9514" y="32347047"/>
                        <a:ext cx="16557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Flecha derecha 100"/>
          <p:cNvSpPr/>
          <p:nvPr/>
        </p:nvSpPr>
        <p:spPr>
          <a:xfrm>
            <a:off x="9389914" y="32447060"/>
            <a:ext cx="438150" cy="27305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grpSp>
        <p:nvGrpSpPr>
          <p:cNvPr id="3137" name="Grupo 2054"/>
          <p:cNvGrpSpPr>
            <a:grpSpLocks/>
          </p:cNvGrpSpPr>
          <p:nvPr/>
        </p:nvGrpSpPr>
        <p:grpSpPr bwMode="auto">
          <a:xfrm>
            <a:off x="885057" y="33481317"/>
            <a:ext cx="13092112" cy="5596221"/>
            <a:chOff x="16042411" y="9187325"/>
            <a:chExt cx="13091666" cy="5595068"/>
          </a:xfrm>
        </p:grpSpPr>
        <p:pic>
          <p:nvPicPr>
            <p:cNvPr id="3154" name="Picture 29" descr="C:\FTIR\matlab\isotopos ozono\new\calculos\avk\3isotopos_correction_2isotopos\Izana_avks_org_3isotopos_correction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042411" y="9187325"/>
              <a:ext cx="4139202" cy="49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5" name="Picture 22" descr="Izana_avks_org_O3im_3isotopos_correction2"/>
            <p:cNvPicPr>
              <a:picLocks noChangeAspect="1" noChangeArrowheads="1"/>
            </p:cNvPicPr>
            <p:nvPr/>
          </p:nvPicPr>
          <p:blipFill>
            <a:blip r:embed="rId17">
              <a:extLst>
                <a:ext uri="{28A0092B-C50C-407E-A947-70E740481C1C}">
                  <a14:useLocalDpi xmlns:a14="http://schemas.microsoft.com/office/drawing/2010/main" val="0"/>
                </a:ext>
              </a:extLst>
            </a:blip>
            <a:srcRect r="9146"/>
            <a:stretch>
              <a:fillRect/>
            </a:stretch>
          </p:blipFill>
          <p:spPr bwMode="auto">
            <a:xfrm>
              <a:off x="20557208" y="9187325"/>
              <a:ext cx="4140000" cy="49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6" name="Picture 18" descr="Izana_avks_org_O3iim_3isotopos_correction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10388" y="9200224"/>
              <a:ext cx="4123687" cy="494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AutoShape 10"/>
            <p:cNvSpPr>
              <a:spLocks/>
            </p:cNvSpPr>
            <p:nvPr/>
          </p:nvSpPr>
          <p:spPr bwMode="auto">
            <a:xfrm rot="16200000">
              <a:off x="18106107" y="12359746"/>
              <a:ext cx="206333" cy="3943216"/>
            </a:xfrm>
            <a:prstGeom prst="leftBrace">
              <a:avLst>
                <a:gd name="adj1" fmla="val 64377"/>
                <a:gd name="adj2" fmla="val 50000"/>
              </a:avLst>
            </a:prstGeom>
            <a:ln>
              <a:headEnd/>
              <a:tailEnd/>
            </a:ln>
            <a:extLst/>
          </p:spPr>
          <p:style>
            <a:lnRef idx="1">
              <a:schemeClr val="accent2"/>
            </a:lnRef>
            <a:fillRef idx="0">
              <a:schemeClr val="accent2"/>
            </a:fillRef>
            <a:effectRef idx="0">
              <a:schemeClr val="accent2"/>
            </a:effectRef>
            <a:fontRef idx="minor">
              <a:schemeClr val="tx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S" altLang="es-ES"/>
            </a:p>
          </p:txBody>
        </p:sp>
        <p:sp>
          <p:nvSpPr>
            <p:cNvPr id="104" name="AutoShape 10"/>
            <p:cNvSpPr>
              <a:spLocks/>
            </p:cNvSpPr>
            <p:nvPr/>
          </p:nvSpPr>
          <p:spPr bwMode="auto">
            <a:xfrm rot="16200000">
              <a:off x="24849578" y="10127801"/>
              <a:ext cx="206333" cy="8362665"/>
            </a:xfrm>
            <a:prstGeom prst="leftBrace">
              <a:avLst>
                <a:gd name="adj1" fmla="val 64377"/>
                <a:gd name="adj2" fmla="val 50000"/>
              </a:avLst>
            </a:prstGeom>
            <a:ln>
              <a:headEnd/>
              <a:tailEnd/>
            </a:ln>
            <a:extLst/>
          </p:spPr>
          <p:style>
            <a:lnRef idx="1">
              <a:schemeClr val="accent2"/>
            </a:lnRef>
            <a:fillRef idx="0">
              <a:schemeClr val="accent2"/>
            </a:fillRef>
            <a:effectRef idx="0">
              <a:schemeClr val="accent2"/>
            </a:effectRef>
            <a:fontRef idx="minor">
              <a:schemeClr val="tx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s-ES" altLang="es-ES"/>
            </a:p>
          </p:txBody>
        </p:sp>
        <p:sp>
          <p:nvSpPr>
            <p:cNvPr id="3159" name="CuadroTexto 25"/>
            <p:cNvSpPr txBox="1">
              <a:spLocks noChangeArrowheads="1"/>
            </p:cNvSpPr>
            <p:nvPr/>
          </p:nvSpPr>
          <p:spPr bwMode="auto">
            <a:xfrm>
              <a:off x="22284397" y="14443909"/>
              <a:ext cx="5256404" cy="33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s-ES" sz="1500" b="1" dirty="0">
                  <a:solidFill>
                    <a:srgbClr val="FF0000"/>
                  </a:solidFill>
                  <a:latin typeface="Arial Narrow" pitchFamily="34" charset="0"/>
                </a:rPr>
                <a:t>Product Type 2</a:t>
              </a:r>
              <a:r>
                <a:rPr lang="en-US" altLang="es-ES" sz="1500" b="1" dirty="0">
                  <a:latin typeface="Arial Narrow" pitchFamily="34" charset="0"/>
                </a:rPr>
                <a:t>: </a:t>
              </a:r>
              <a:r>
                <a:rPr lang="en-US" altLang="es-ES" sz="1500" b="1" dirty="0" err="1">
                  <a:latin typeface="Arial Narrow" pitchFamily="34" charset="0"/>
                </a:rPr>
                <a:t>quasy</a:t>
              </a:r>
              <a:r>
                <a:rPr lang="en-US" altLang="es-ES" sz="1500" b="1" dirty="0">
                  <a:latin typeface="Arial Narrow" pitchFamily="34" charset="0"/>
                </a:rPr>
                <a:t> optimal estimation of</a:t>
              </a:r>
              <a:r>
                <a:rPr lang="es-ES" altLang="es-ES" sz="1500" b="1" dirty="0">
                  <a:latin typeface="Arial Narrow" pitchFamily="34" charset="0"/>
                </a:rPr>
                <a:t> {Ozone, </a:t>
              </a:r>
              <a:r>
                <a:rPr lang="es-ES" altLang="es-ES" sz="1500" b="1" dirty="0">
                  <a:latin typeface="Arial Narrow" pitchFamily="34" charset="0"/>
                  <a:sym typeface="Symbol" pitchFamily="18" charset="2"/>
                </a:rPr>
                <a:t></a:t>
              </a:r>
              <a:r>
                <a:rPr lang="es-ES" altLang="es-ES" sz="1500" b="1" baseline="30000" dirty="0" smtClean="0">
                  <a:latin typeface="Arial Narrow" pitchFamily="34" charset="0"/>
                </a:rPr>
                <a:t>50a</a:t>
              </a:r>
              <a:r>
                <a:rPr lang="en-GB" altLang="es-ES" sz="1600" b="1" dirty="0" smtClean="0">
                  <a:latin typeface="Arial Narrow" pitchFamily="34" charset="0"/>
                </a:rPr>
                <a:t>O</a:t>
              </a:r>
              <a:r>
                <a:rPr lang="en-GB" altLang="es-ES" sz="1600" b="1" baseline="-25000" dirty="0" smtClean="0">
                  <a:latin typeface="Arial Narrow" panose="020B0606020202030204" pitchFamily="34" charset="0"/>
                </a:rPr>
                <a:t>3</a:t>
              </a:r>
              <a:r>
                <a:rPr lang="es-ES" altLang="es-ES" sz="1500" b="1" dirty="0" smtClean="0">
                  <a:latin typeface="Arial Narrow" pitchFamily="34" charset="0"/>
                </a:rPr>
                <a:t> , </a:t>
              </a:r>
              <a:r>
                <a:rPr lang="es-ES" altLang="es-ES" sz="1500" b="1" dirty="0">
                  <a:latin typeface="Arial Narrow" pitchFamily="34" charset="0"/>
                  <a:sym typeface="Symbol" pitchFamily="18" charset="2"/>
                </a:rPr>
                <a:t></a:t>
              </a:r>
              <a:r>
                <a:rPr lang="es-ES" altLang="es-ES" sz="1500" b="1" baseline="30000" dirty="0" smtClean="0">
                  <a:latin typeface="Arial Narrow" pitchFamily="34" charset="0"/>
                </a:rPr>
                <a:t>50s</a:t>
              </a:r>
              <a:r>
                <a:rPr lang="en-GB" altLang="es-ES" sz="1600" b="1" dirty="0" smtClean="0">
                  <a:latin typeface="Arial Narrow" pitchFamily="34" charset="0"/>
                </a:rPr>
                <a:t>O</a:t>
              </a:r>
              <a:r>
                <a:rPr lang="en-GB" altLang="es-ES" sz="1600" b="1" baseline="-25000" dirty="0" smtClean="0">
                  <a:latin typeface="Arial Narrow" panose="020B0606020202030204" pitchFamily="34" charset="0"/>
                </a:rPr>
                <a:t>3</a:t>
              </a:r>
              <a:r>
                <a:rPr lang="es-ES" altLang="es-ES" sz="1500" b="1" dirty="0" smtClean="0">
                  <a:latin typeface="Arial Narrow" pitchFamily="34" charset="0"/>
                </a:rPr>
                <a:t>}</a:t>
              </a:r>
              <a:endParaRPr lang="en-GB" sz="1500" b="1" dirty="0">
                <a:latin typeface="Arial Narrow" pitchFamily="34" charset="0"/>
              </a:endParaRPr>
            </a:p>
          </p:txBody>
        </p:sp>
        <p:sp>
          <p:nvSpPr>
            <p:cNvPr id="3160" name="CuadroTexto 104"/>
            <p:cNvSpPr txBox="1">
              <a:spLocks noChangeArrowheads="1"/>
            </p:cNvSpPr>
            <p:nvPr/>
          </p:nvSpPr>
          <p:spPr bwMode="auto">
            <a:xfrm>
              <a:off x="16344280" y="14443909"/>
              <a:ext cx="37444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s-ES" sz="1500" b="1">
                  <a:solidFill>
                    <a:srgbClr val="FF0000"/>
                  </a:solidFill>
                  <a:latin typeface="Arial Narrow" pitchFamily="34" charset="0"/>
                </a:rPr>
                <a:t>Product Type 1</a:t>
              </a:r>
              <a:r>
                <a:rPr lang="en-US" altLang="es-ES" sz="1500" b="1">
                  <a:latin typeface="Arial Narrow" pitchFamily="34" charset="0"/>
                </a:rPr>
                <a:t>: optimally estimate </a:t>
              </a:r>
              <a:r>
                <a:rPr lang="en-GB" altLang="es-ES" sz="1500" b="1" baseline="30000">
                  <a:latin typeface="Arial Narrow" pitchFamily="34" charset="0"/>
                </a:rPr>
                <a:t>48</a:t>
              </a:r>
              <a:r>
                <a:rPr lang="en-GB" altLang="es-ES" sz="1500" b="1">
                  <a:latin typeface="Arial Narrow" pitchFamily="34" charset="0"/>
                </a:rPr>
                <a:t>O</a:t>
              </a:r>
              <a:r>
                <a:rPr lang="en-GB" altLang="es-ES" sz="1500" b="1" baseline="-25000">
                  <a:latin typeface="Arial Narrow" pitchFamily="34" charset="0"/>
                </a:rPr>
                <a:t>3</a:t>
              </a:r>
              <a:r>
                <a:rPr lang="en-US" altLang="es-ES" sz="1500" b="1">
                  <a:latin typeface="Arial Narrow" pitchFamily="34" charset="0"/>
                </a:rPr>
                <a:t> profiles</a:t>
              </a:r>
            </a:p>
          </p:txBody>
        </p:sp>
      </p:grpSp>
      <p:sp>
        <p:nvSpPr>
          <p:cNvPr id="3139" name="CuadroTexto 107"/>
          <p:cNvSpPr txBox="1">
            <a:spLocks noChangeArrowheads="1"/>
          </p:cNvSpPr>
          <p:nvPr/>
        </p:nvSpPr>
        <p:spPr bwMode="auto">
          <a:xfrm>
            <a:off x="885057" y="39170916"/>
            <a:ext cx="4335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dirty="0">
                <a:latin typeface="Arial Narrow" pitchFamily="34" charset="0"/>
              </a:rPr>
              <a:t>Retrieved Ln[</a:t>
            </a:r>
            <a:r>
              <a:rPr lang="en-GB" altLang="es-ES" sz="2000" baseline="30000" dirty="0">
                <a:latin typeface="Arial Narrow" pitchFamily="34" charset="0"/>
              </a:rPr>
              <a:t>48</a:t>
            </a:r>
            <a:r>
              <a:rPr lang="en-GB" altLang="es-ES" sz="2000" dirty="0">
                <a:latin typeface="Arial Narrow" pitchFamily="34" charset="0"/>
              </a:rPr>
              <a:t>O</a:t>
            </a:r>
            <a:r>
              <a:rPr lang="en-GB" altLang="es-ES" sz="2000" baseline="-25000" dirty="0">
                <a:latin typeface="Arial Narrow" pitchFamily="34" charset="0"/>
              </a:rPr>
              <a:t>3</a:t>
            </a:r>
            <a:r>
              <a:rPr lang="en-GB" sz="2000" dirty="0">
                <a:latin typeface="Arial Narrow" pitchFamily="34" charset="0"/>
              </a:rPr>
              <a:t>] is affected by variations in Ln[</a:t>
            </a:r>
            <a:r>
              <a:rPr lang="en-GB" altLang="es-ES" sz="2000" baseline="30000" dirty="0">
                <a:latin typeface="Arial Narrow" pitchFamily="34" charset="0"/>
              </a:rPr>
              <a:t>48</a:t>
            </a:r>
            <a:r>
              <a:rPr lang="en-GB" altLang="es-ES" sz="2000" dirty="0">
                <a:latin typeface="Arial Narrow" pitchFamily="34" charset="0"/>
              </a:rPr>
              <a:t>O</a:t>
            </a:r>
            <a:r>
              <a:rPr lang="en-GB" altLang="es-ES" sz="2000" baseline="-25000" dirty="0">
                <a:latin typeface="Arial Narrow" pitchFamily="34" charset="0"/>
              </a:rPr>
              <a:t>3</a:t>
            </a:r>
            <a:r>
              <a:rPr lang="en-GB" sz="2000" dirty="0">
                <a:latin typeface="Arial Narrow" pitchFamily="34" charset="0"/>
              </a:rPr>
              <a:t>], Ln[</a:t>
            </a:r>
            <a:r>
              <a:rPr lang="en-GB" sz="2000" baseline="30000" dirty="0">
                <a:latin typeface="Arial Narrow" pitchFamily="34" charset="0"/>
              </a:rPr>
              <a:t>50a</a:t>
            </a:r>
            <a:r>
              <a:rPr lang="en-GB" altLang="es-ES" sz="2000" dirty="0">
                <a:latin typeface="Arial Narrow" pitchFamily="34" charset="0"/>
              </a:rPr>
              <a:t>O</a:t>
            </a:r>
            <a:r>
              <a:rPr lang="en-GB" altLang="es-ES" sz="2000" baseline="-25000" dirty="0">
                <a:latin typeface="Arial Narrow" pitchFamily="34" charset="0"/>
              </a:rPr>
              <a:t>3</a:t>
            </a:r>
            <a:r>
              <a:rPr lang="en-GB" sz="2000" dirty="0">
                <a:latin typeface="Arial Narrow" pitchFamily="34" charset="0"/>
              </a:rPr>
              <a:t>] and Ln[</a:t>
            </a:r>
            <a:r>
              <a:rPr lang="en-GB" sz="2000" baseline="30000" dirty="0">
                <a:latin typeface="Arial Narrow" pitchFamily="34" charset="0"/>
              </a:rPr>
              <a:t>50s</a:t>
            </a:r>
            <a:r>
              <a:rPr lang="en-GB" altLang="es-ES" sz="2000" dirty="0">
                <a:latin typeface="Arial Narrow" pitchFamily="34" charset="0"/>
              </a:rPr>
              <a:t>O</a:t>
            </a:r>
            <a:r>
              <a:rPr lang="en-GB" altLang="es-ES" sz="2000" baseline="-25000" dirty="0">
                <a:latin typeface="Arial Narrow" pitchFamily="34" charset="0"/>
              </a:rPr>
              <a:t>3</a:t>
            </a:r>
            <a:r>
              <a:rPr lang="en-GB" sz="2000" dirty="0">
                <a:latin typeface="Arial Narrow" pitchFamily="34" charset="0"/>
              </a:rPr>
              <a:t>]. </a:t>
            </a:r>
          </a:p>
        </p:txBody>
      </p:sp>
      <p:sp>
        <p:nvSpPr>
          <p:cNvPr id="3140" name="CuadroTexto 108"/>
          <p:cNvSpPr txBox="1">
            <a:spLocks noChangeArrowheads="1"/>
          </p:cNvSpPr>
          <p:nvPr/>
        </p:nvSpPr>
        <p:spPr bwMode="auto">
          <a:xfrm>
            <a:off x="5457057" y="39170916"/>
            <a:ext cx="45837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000" dirty="0">
                <a:latin typeface="Arial Narrow" pitchFamily="34" charset="0"/>
              </a:rPr>
              <a:t>Retrieved ozone is now slightly affected by variations in </a:t>
            </a:r>
            <a:r>
              <a:rPr lang="en-GB" altLang="es-ES" sz="2000" dirty="0" smtClean="0">
                <a:latin typeface="Arial Narrow" pitchFamily="34" charset="0"/>
                <a:sym typeface="Symbol" pitchFamily="18" charset="2"/>
              </a:rPr>
              <a:t></a:t>
            </a:r>
            <a:r>
              <a:rPr lang="en-GB" altLang="es-ES" sz="2000" baseline="30000" dirty="0" smtClean="0">
                <a:latin typeface="Arial Narrow" pitchFamily="34" charset="0"/>
              </a:rPr>
              <a:t>50a</a:t>
            </a:r>
            <a:r>
              <a:rPr lang="en-GB" altLang="es-ES" sz="2000" dirty="0" smtClean="0">
                <a:latin typeface="Arial Narrow" panose="020B0606020202030204" pitchFamily="34" charset="0"/>
              </a:rPr>
              <a:t>O</a:t>
            </a:r>
            <a:r>
              <a:rPr lang="en-GB" altLang="es-ES" sz="2000" baseline="-25000" dirty="0" smtClean="0">
                <a:latin typeface="Arial Narrow" panose="020B0606020202030204" pitchFamily="34" charset="0"/>
              </a:rPr>
              <a:t>3 </a:t>
            </a:r>
            <a:r>
              <a:rPr lang="en-GB" altLang="es-ES" sz="2000" dirty="0" smtClean="0">
                <a:latin typeface="Arial Narrow" pitchFamily="34" charset="0"/>
              </a:rPr>
              <a:t>and </a:t>
            </a:r>
            <a:r>
              <a:rPr lang="en-GB" altLang="es-ES" sz="2000" dirty="0">
                <a:latin typeface="Arial Narrow" pitchFamily="34" charset="0"/>
                <a:sym typeface="Symbol" pitchFamily="18" charset="2"/>
              </a:rPr>
              <a:t></a:t>
            </a:r>
            <a:r>
              <a:rPr lang="en-GB" altLang="es-ES" sz="2000" baseline="30000" dirty="0" smtClean="0">
                <a:latin typeface="Arial Narrow" pitchFamily="34" charset="0"/>
              </a:rPr>
              <a:t>50s</a:t>
            </a:r>
            <a:r>
              <a:rPr lang="en-GB" altLang="es-ES" sz="2000" dirty="0" smtClean="0">
                <a:latin typeface="Arial Narrow" pitchFamily="34" charset="0"/>
              </a:rPr>
              <a:t>O</a:t>
            </a:r>
            <a:r>
              <a:rPr lang="en-GB" altLang="es-ES" sz="2000" baseline="-25000" dirty="0" smtClean="0">
                <a:latin typeface="Arial Narrow" panose="020B0606020202030204" pitchFamily="34" charset="0"/>
              </a:rPr>
              <a:t>3</a:t>
            </a:r>
            <a:r>
              <a:rPr lang="en-GB" altLang="es-ES" sz="2000" dirty="0" smtClean="0">
                <a:latin typeface="Arial Narrow" pitchFamily="34" charset="0"/>
              </a:rPr>
              <a:t>. However</a:t>
            </a:r>
            <a:r>
              <a:rPr lang="en-GB" altLang="es-ES" sz="2000" dirty="0">
                <a:latin typeface="Arial Narrow" pitchFamily="34" charset="0"/>
              </a:rPr>
              <a:t>, retrieved </a:t>
            </a:r>
            <a:r>
              <a:rPr lang="en-GB" altLang="es-ES" sz="2000" dirty="0" smtClean="0">
                <a:latin typeface="Arial Narrow" pitchFamily="34" charset="0"/>
                <a:sym typeface="Symbol" pitchFamily="18" charset="2"/>
              </a:rPr>
              <a:t></a:t>
            </a:r>
            <a:r>
              <a:rPr lang="en-GB" altLang="es-ES" sz="2000" baseline="30000" dirty="0" smtClean="0">
                <a:latin typeface="Arial Narrow" pitchFamily="34" charset="0"/>
              </a:rPr>
              <a:t>50a</a:t>
            </a:r>
            <a:r>
              <a:rPr lang="en-GB" altLang="es-ES" sz="2000" dirty="0" smtClean="0">
                <a:latin typeface="Arial Narrow" pitchFamily="34" charset="0"/>
              </a:rPr>
              <a:t>O</a:t>
            </a:r>
            <a:r>
              <a:rPr lang="en-GB" altLang="es-ES" sz="2000" baseline="-25000" dirty="0" smtClean="0">
                <a:latin typeface="Arial Narrow" panose="020B0606020202030204" pitchFamily="34" charset="0"/>
              </a:rPr>
              <a:t>3 </a:t>
            </a:r>
            <a:r>
              <a:rPr lang="en-GB" altLang="es-ES" sz="2000" dirty="0" smtClean="0">
                <a:latin typeface="Arial Narrow" pitchFamily="34" charset="0"/>
              </a:rPr>
              <a:t>and </a:t>
            </a:r>
            <a:r>
              <a:rPr lang="en-GB" altLang="es-ES" sz="2000" dirty="0">
                <a:latin typeface="Arial Narrow" pitchFamily="34" charset="0"/>
                <a:sym typeface="Symbol" pitchFamily="18" charset="2"/>
              </a:rPr>
              <a:t></a:t>
            </a:r>
            <a:r>
              <a:rPr lang="en-GB" altLang="es-ES" sz="2000" baseline="30000" dirty="0" smtClean="0">
                <a:latin typeface="Arial Narrow" pitchFamily="34" charset="0"/>
              </a:rPr>
              <a:t>50s</a:t>
            </a:r>
            <a:r>
              <a:rPr lang="en-GB" altLang="es-ES" sz="2000" dirty="0" smtClean="0">
                <a:latin typeface="Arial Narrow" pitchFamily="34" charset="0"/>
              </a:rPr>
              <a:t>O</a:t>
            </a:r>
            <a:r>
              <a:rPr lang="en-GB" altLang="es-ES" sz="2000" baseline="-25000" dirty="0" smtClean="0">
                <a:latin typeface="Arial Narrow" panose="020B0606020202030204" pitchFamily="34" charset="0"/>
              </a:rPr>
              <a:t>3 </a:t>
            </a:r>
            <a:r>
              <a:rPr lang="en-GB" altLang="es-ES" sz="2000" dirty="0" smtClean="0">
                <a:latin typeface="Arial Narrow" pitchFamily="34" charset="0"/>
              </a:rPr>
              <a:t>is </a:t>
            </a:r>
            <a:r>
              <a:rPr lang="en-GB" altLang="es-ES" sz="2000" dirty="0">
                <a:latin typeface="Arial Narrow" pitchFamily="34" charset="0"/>
              </a:rPr>
              <a:t>affected by variations in real atmospheric ozone.</a:t>
            </a:r>
            <a:endParaRPr lang="en-GB" sz="2000" dirty="0">
              <a:latin typeface="Arial Narrow" pitchFamily="34" charset="0"/>
            </a:endParaRPr>
          </a:p>
        </p:txBody>
      </p:sp>
      <p:sp>
        <p:nvSpPr>
          <p:cNvPr id="27" name="Elipse 26"/>
          <p:cNvSpPr/>
          <p:nvPr/>
        </p:nvSpPr>
        <p:spPr>
          <a:xfrm>
            <a:off x="885057" y="33744841"/>
            <a:ext cx="4046537" cy="149225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28" name="Elipse 27"/>
          <p:cNvSpPr/>
          <p:nvPr/>
        </p:nvSpPr>
        <p:spPr>
          <a:xfrm>
            <a:off x="5652319" y="35235503"/>
            <a:ext cx="1141413" cy="27940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143" name="CuadroTexto 109"/>
          <p:cNvSpPr txBox="1">
            <a:spLocks noChangeArrowheads="1"/>
          </p:cNvSpPr>
          <p:nvPr/>
        </p:nvSpPr>
        <p:spPr bwMode="auto">
          <a:xfrm>
            <a:off x="9849669" y="39170916"/>
            <a:ext cx="42989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dirty="0">
                <a:latin typeface="Arial Narrow" pitchFamily="34" charset="0"/>
              </a:rPr>
              <a:t>The three retrievals are now sensitive to the same atmospheric air mass and the cross dependence between them is minimized</a:t>
            </a:r>
            <a:r>
              <a:rPr lang="es-ES" sz="2000" dirty="0">
                <a:latin typeface="Arial Narrow" pitchFamily="34" charset="0"/>
              </a:rPr>
              <a:t>.</a:t>
            </a:r>
            <a:endParaRPr lang="en-GB" sz="2000" dirty="0">
              <a:latin typeface="Arial Narrow" pitchFamily="34" charset="0"/>
            </a:endParaRPr>
          </a:p>
        </p:txBody>
      </p:sp>
      <p:sp>
        <p:nvSpPr>
          <p:cNvPr id="33" name="105 Rectángulo redondeado"/>
          <p:cNvSpPr/>
          <p:nvPr/>
        </p:nvSpPr>
        <p:spPr>
          <a:xfrm>
            <a:off x="358775" y="11365211"/>
            <a:ext cx="14401800" cy="5213705"/>
          </a:xfrm>
          <a:prstGeom prst="roundRect">
            <a:avLst>
              <a:gd name="adj" fmla="val 7852"/>
            </a:avLst>
          </a:prstGeom>
        </p:spPr>
        <p:style>
          <a:lnRef idx="2">
            <a:schemeClr val="accent6"/>
          </a:lnRef>
          <a:fillRef idx="1">
            <a:schemeClr val="lt1"/>
          </a:fillRef>
          <a:effectRef idx="0">
            <a:schemeClr val="accent6"/>
          </a:effectRef>
          <a:fontRef idx="minor">
            <a:schemeClr val="dk1"/>
          </a:fontRef>
        </p:style>
        <p:txBody>
          <a:bodyPr anchor="ctr"/>
          <a:lstStyle/>
          <a:p>
            <a:pPr lvl="0" algn="just" eaLnBrk="1" hangingPunct="1"/>
            <a:endParaRPr lang="en-GB" altLang="es-ES" sz="2500" dirty="0">
              <a:solidFill>
                <a:prstClr val="black"/>
              </a:solidFill>
              <a:latin typeface="Arial Narrow" pitchFamily="34" charset="0"/>
              <a:cs typeface="Arial" charset="0"/>
            </a:endParaRPr>
          </a:p>
        </p:txBody>
      </p:sp>
      <p:sp>
        <p:nvSpPr>
          <p:cNvPr id="3096" name="CuadroTexto 1"/>
          <p:cNvSpPr txBox="1">
            <a:spLocks noChangeArrowheads="1"/>
          </p:cNvSpPr>
          <p:nvPr/>
        </p:nvSpPr>
        <p:spPr bwMode="auto">
          <a:xfrm>
            <a:off x="622300" y="11710507"/>
            <a:ext cx="718833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GB" altLang="es-ES" sz="2500" dirty="0">
                <a:latin typeface="Arial Narrow" pitchFamily="34" charset="0"/>
              </a:rPr>
              <a:t>We apply the retrieval code </a:t>
            </a:r>
            <a:r>
              <a:rPr lang="en-GB" altLang="es-ES" sz="2500" b="1" dirty="0" smtClean="0">
                <a:latin typeface="Arial Narrow" pitchFamily="34" charset="0"/>
              </a:rPr>
              <a:t>PROFFIT </a:t>
            </a:r>
            <a:r>
              <a:rPr lang="en-GB" altLang="es-ES" sz="2500" dirty="0" smtClean="0">
                <a:latin typeface="Arial Narrow" pitchFamily="34" charset="0"/>
              </a:rPr>
              <a:t>(</a:t>
            </a:r>
            <a:r>
              <a:rPr lang="en-GB" altLang="es-ES" sz="2500" dirty="0" err="1" smtClean="0">
                <a:latin typeface="Arial Narrow" pitchFamily="34" charset="0"/>
              </a:rPr>
              <a:t>Hase</a:t>
            </a:r>
            <a:r>
              <a:rPr lang="en-GB" altLang="es-ES" sz="2500" dirty="0" smtClean="0">
                <a:latin typeface="Arial Narrow" pitchFamily="34" charset="0"/>
              </a:rPr>
              <a:t> et al., 2004</a:t>
            </a:r>
            <a:r>
              <a:rPr lang="en-GB" altLang="es-ES" sz="2500" b="1" dirty="0" smtClean="0">
                <a:latin typeface="Arial Narrow" pitchFamily="34" charset="0"/>
              </a:rPr>
              <a:t>)</a:t>
            </a:r>
            <a:r>
              <a:rPr lang="en-GB" altLang="es-ES" sz="2500" dirty="0" smtClean="0">
                <a:latin typeface="Arial Narrow" pitchFamily="34" charset="0"/>
              </a:rPr>
              <a:t> </a:t>
            </a:r>
            <a:r>
              <a:rPr lang="en-GB" altLang="es-ES" sz="2500" dirty="0">
                <a:latin typeface="Arial Narrow" pitchFamily="34" charset="0"/>
              </a:rPr>
              <a:t>and fit the spectral regions as shown in the </a:t>
            </a:r>
            <a:r>
              <a:rPr lang="en-GB" altLang="es-ES" sz="2500" dirty="0" smtClean="0">
                <a:latin typeface="Arial Narrow" pitchFamily="34" charset="0"/>
              </a:rPr>
              <a:t>figure on the right. </a:t>
            </a:r>
            <a:r>
              <a:rPr lang="en-GB" altLang="es-ES" sz="2500" dirty="0">
                <a:latin typeface="Arial Narrow" pitchFamily="34" charset="0"/>
              </a:rPr>
              <a:t>We </a:t>
            </a:r>
            <a:r>
              <a:rPr lang="en-GB" altLang="es-ES" sz="2500" dirty="0" smtClean="0">
                <a:latin typeface="Arial Narrow" pitchFamily="34" charset="0"/>
              </a:rPr>
              <a:t>consider spectroscopic </a:t>
            </a:r>
            <a:r>
              <a:rPr lang="en-GB" altLang="es-ES" sz="2500" dirty="0">
                <a:latin typeface="Arial Narrow" pitchFamily="34" charset="0"/>
              </a:rPr>
              <a:t>signatures </a:t>
            </a:r>
            <a:r>
              <a:rPr lang="en-GB" altLang="es-ES" sz="2500" dirty="0" smtClean="0">
                <a:latin typeface="Arial Narrow" pitchFamily="34" charset="0"/>
              </a:rPr>
              <a:t>of </a:t>
            </a:r>
            <a:r>
              <a:rPr lang="en-GB" altLang="es-ES" sz="2500" baseline="30000" dirty="0">
                <a:latin typeface="Arial Narrow" pitchFamily="34" charset="0"/>
              </a:rPr>
              <a:t>48</a:t>
            </a:r>
            <a:r>
              <a:rPr lang="en-GB" altLang="es-ES" sz="2500" dirty="0">
                <a:latin typeface="Arial Narrow" pitchFamily="34" charset="0"/>
              </a:rPr>
              <a:t>O</a:t>
            </a:r>
            <a:r>
              <a:rPr lang="en-GB" altLang="es-ES" sz="2500" baseline="-25000" dirty="0">
                <a:latin typeface="Arial Narrow" pitchFamily="34" charset="0"/>
              </a:rPr>
              <a:t>3</a:t>
            </a:r>
            <a:r>
              <a:rPr lang="en-GB" altLang="es-ES" sz="2500" dirty="0">
                <a:latin typeface="Arial Narrow" pitchFamily="34" charset="0"/>
              </a:rPr>
              <a:t> and asymmetric and symmetric </a:t>
            </a:r>
            <a:r>
              <a:rPr lang="en-GB" altLang="es-ES" sz="2500" baseline="30000" dirty="0">
                <a:latin typeface="Arial Narrow" pitchFamily="34" charset="0"/>
              </a:rPr>
              <a:t>50</a:t>
            </a:r>
            <a:r>
              <a:rPr lang="en-GB" altLang="es-ES" sz="2500" dirty="0">
                <a:latin typeface="Arial Narrow" pitchFamily="34" charset="0"/>
              </a:rPr>
              <a:t>O</a:t>
            </a:r>
            <a:r>
              <a:rPr lang="en-GB" altLang="es-ES" sz="2500" baseline="-25000" dirty="0">
                <a:latin typeface="Arial Narrow" pitchFamily="34" charset="0"/>
              </a:rPr>
              <a:t>3</a:t>
            </a:r>
            <a:r>
              <a:rPr lang="en-GB" altLang="es-ES" sz="2500" dirty="0">
                <a:latin typeface="Arial Narrow" pitchFamily="34" charset="0"/>
              </a:rPr>
              <a:t> and </a:t>
            </a:r>
            <a:r>
              <a:rPr lang="en-GB" altLang="es-ES" sz="2500" baseline="30000" dirty="0">
                <a:latin typeface="Arial Narrow" pitchFamily="34" charset="0"/>
              </a:rPr>
              <a:t>49</a:t>
            </a:r>
            <a:r>
              <a:rPr lang="en-GB" altLang="es-ES" sz="2500" dirty="0">
                <a:latin typeface="Arial Narrow" pitchFamily="34" charset="0"/>
              </a:rPr>
              <a:t>O</a:t>
            </a:r>
            <a:r>
              <a:rPr lang="en-GB" altLang="es-ES" sz="2500" baseline="-25000" dirty="0">
                <a:latin typeface="Arial Narrow" pitchFamily="34" charset="0"/>
              </a:rPr>
              <a:t>3</a:t>
            </a:r>
            <a:r>
              <a:rPr lang="en-GB" altLang="es-ES" sz="2500" dirty="0">
                <a:latin typeface="Arial Narrow" pitchFamily="34" charset="0"/>
              </a:rPr>
              <a:t>. As a main interfering absorber we also consider water </a:t>
            </a:r>
            <a:r>
              <a:rPr lang="en-GB" altLang="es-ES" sz="2500" dirty="0" smtClean="0">
                <a:latin typeface="Arial Narrow" pitchFamily="34" charset="0"/>
              </a:rPr>
              <a:t>vapour, whose cross-interference is reduced </a:t>
            </a:r>
            <a:r>
              <a:rPr lang="en-GB" altLang="es-ES" sz="2500" dirty="0">
                <a:latin typeface="Arial Narrow" pitchFamily="34" charset="0"/>
              </a:rPr>
              <a:t>by applying a pre-fit of H</a:t>
            </a:r>
            <a:r>
              <a:rPr lang="en-GB" altLang="es-ES" sz="2500" baseline="-25000" dirty="0">
                <a:latin typeface="Arial Narrow" pitchFamily="34" charset="0"/>
              </a:rPr>
              <a:t>2</a:t>
            </a:r>
            <a:r>
              <a:rPr lang="en-GB" altLang="es-ES" sz="2500" dirty="0">
                <a:latin typeface="Arial Narrow" pitchFamily="34" charset="0"/>
              </a:rPr>
              <a:t>O. </a:t>
            </a:r>
          </a:p>
        </p:txBody>
      </p:sp>
      <p:pic>
        <p:nvPicPr>
          <p:cNvPr id="3097" name="Picture 9" descr="MWs"/>
          <p:cNvPicPr>
            <a:picLocks noChangeAspect="1" noChangeArrowheads="1"/>
          </p:cNvPicPr>
          <p:nvPr/>
        </p:nvPicPr>
        <p:blipFill>
          <a:blip r:embed="rId19" cstate="print">
            <a:extLst>
              <a:ext uri="{28A0092B-C50C-407E-A947-70E740481C1C}">
                <a14:useLocalDpi xmlns:a14="http://schemas.microsoft.com/office/drawing/2010/main" val="0"/>
              </a:ext>
            </a:extLst>
          </a:blip>
          <a:srcRect t="9062" r="2182" b="12187"/>
          <a:stretch>
            <a:fillRect/>
          </a:stretch>
        </p:blipFill>
        <p:spPr bwMode="auto">
          <a:xfrm>
            <a:off x="7919344" y="11842804"/>
            <a:ext cx="6687406" cy="219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8" name="2 CuadroTexto"/>
          <p:cNvSpPr txBox="1">
            <a:spLocks noChangeArrowheads="1"/>
          </p:cNvSpPr>
          <p:nvPr/>
        </p:nvSpPr>
        <p:spPr bwMode="auto">
          <a:xfrm>
            <a:off x="6345238" y="11158836"/>
            <a:ext cx="2420937" cy="476250"/>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n-US" altLang="es-ES" sz="2500" b="1">
                <a:solidFill>
                  <a:schemeClr val="bg1"/>
                </a:solidFill>
                <a:latin typeface="Arial Narrow" pitchFamily="34" charset="0"/>
              </a:rPr>
              <a:t>Retrieval Strategy</a:t>
            </a:r>
          </a:p>
        </p:txBody>
      </p:sp>
      <p:sp>
        <p:nvSpPr>
          <p:cNvPr id="3" name="2 Rectángulo"/>
          <p:cNvSpPr/>
          <p:nvPr/>
        </p:nvSpPr>
        <p:spPr>
          <a:xfrm>
            <a:off x="600170" y="14039156"/>
            <a:ext cx="13852430" cy="2400657"/>
          </a:xfrm>
          <a:prstGeom prst="rect">
            <a:avLst/>
          </a:prstGeom>
        </p:spPr>
        <p:txBody>
          <a:bodyPr wrap="square">
            <a:spAutoFit/>
          </a:bodyPr>
          <a:lstStyle/>
          <a:p>
            <a:pPr lvl="0" algn="just" eaLnBrk="1" hangingPunct="1"/>
            <a:r>
              <a:rPr lang="en-GB" altLang="es-ES" sz="2500" dirty="0">
                <a:solidFill>
                  <a:prstClr val="black"/>
                </a:solidFill>
                <a:latin typeface="Arial Narrow" pitchFamily="34" charset="0"/>
              </a:rPr>
              <a:t>We also perform a simultaneous optimal estimation of temperature by using four CO</a:t>
            </a:r>
            <a:r>
              <a:rPr lang="en-GB" altLang="es-ES" sz="2500" baseline="-25000" dirty="0">
                <a:solidFill>
                  <a:prstClr val="black"/>
                </a:solidFill>
                <a:latin typeface="Arial Narrow" pitchFamily="34" charset="0"/>
              </a:rPr>
              <a:t>2</a:t>
            </a:r>
            <a:r>
              <a:rPr lang="en-GB" altLang="es-ES" sz="2500" dirty="0">
                <a:solidFill>
                  <a:prstClr val="black"/>
                </a:solidFill>
                <a:latin typeface="Arial Narrow" pitchFamily="34" charset="0"/>
              </a:rPr>
              <a:t> lines to reduce </a:t>
            </a:r>
            <a:r>
              <a:rPr lang="en-GB" altLang="es-ES" sz="2500" dirty="0" smtClean="0">
                <a:solidFill>
                  <a:prstClr val="black"/>
                </a:solidFill>
                <a:latin typeface="Arial Narrow" pitchFamily="34" charset="0"/>
              </a:rPr>
              <a:t>errors in ozone retrievals. </a:t>
            </a:r>
            <a:r>
              <a:rPr lang="en-GB" altLang="es-ES" sz="2500" dirty="0">
                <a:solidFill>
                  <a:prstClr val="black"/>
                </a:solidFill>
                <a:latin typeface="Arial Narrow" pitchFamily="34" charset="0"/>
              </a:rPr>
              <a:t>The different O</a:t>
            </a:r>
            <a:r>
              <a:rPr lang="en-GB" altLang="es-ES" sz="2500" baseline="-25000" dirty="0">
                <a:solidFill>
                  <a:prstClr val="black"/>
                </a:solidFill>
                <a:latin typeface="Arial Narrow" pitchFamily="34" charset="0"/>
              </a:rPr>
              <a:t>3</a:t>
            </a:r>
            <a:r>
              <a:rPr lang="en-GB" altLang="es-ES" sz="2500" dirty="0">
                <a:solidFill>
                  <a:prstClr val="black"/>
                </a:solidFill>
                <a:latin typeface="Arial Narrow" pitchFamily="34" charset="0"/>
              </a:rPr>
              <a:t> isotopologues are retrieved on a </a:t>
            </a:r>
            <a:r>
              <a:rPr lang="en-GB" altLang="es-ES" sz="2500" b="1" dirty="0">
                <a:solidFill>
                  <a:prstClr val="black"/>
                </a:solidFill>
                <a:latin typeface="Arial Narrow" pitchFamily="34" charset="0"/>
              </a:rPr>
              <a:t>logarithmic scale</a:t>
            </a:r>
            <a:r>
              <a:rPr lang="en-GB" altLang="es-ES" sz="2500" dirty="0">
                <a:solidFill>
                  <a:prstClr val="black"/>
                </a:solidFill>
                <a:latin typeface="Arial Narrow" pitchFamily="34" charset="0"/>
              </a:rPr>
              <a:t>, thereby allowing for an optimal estimation of the isotopologue ratios. </a:t>
            </a:r>
            <a:r>
              <a:rPr lang="en-GB" altLang="es-ES" sz="2500" dirty="0" smtClean="0">
                <a:latin typeface="Arial Narrow" pitchFamily="34" charset="0"/>
              </a:rPr>
              <a:t>The </a:t>
            </a:r>
            <a:r>
              <a:rPr lang="en-GB" altLang="es-ES" sz="2500" dirty="0">
                <a:latin typeface="Arial Narrow" pitchFamily="34" charset="0"/>
              </a:rPr>
              <a:t>a priori mean O</a:t>
            </a:r>
            <a:r>
              <a:rPr lang="en-GB" altLang="es-ES" sz="2500" baseline="-25000" dirty="0">
                <a:latin typeface="Arial Narrow" pitchFamily="34" charset="0"/>
              </a:rPr>
              <a:t>3</a:t>
            </a:r>
            <a:r>
              <a:rPr lang="en-GB" altLang="es-ES" sz="2500" dirty="0">
                <a:latin typeface="Arial Narrow" pitchFamily="34" charset="0"/>
              </a:rPr>
              <a:t> profiles and </a:t>
            </a:r>
            <a:r>
              <a:rPr lang="en-GB" altLang="es-ES" sz="2500" dirty="0" err="1">
                <a:latin typeface="Arial Narrow" pitchFamily="34" charset="0"/>
              </a:rPr>
              <a:t>covariances</a:t>
            </a:r>
            <a:r>
              <a:rPr lang="en-GB" altLang="es-ES" sz="2500" dirty="0">
                <a:latin typeface="Arial Narrow" pitchFamily="34" charset="0"/>
              </a:rPr>
              <a:t> (</a:t>
            </a:r>
            <a:r>
              <a:rPr lang="en-GB" altLang="es-ES" sz="2500" dirty="0" err="1">
                <a:latin typeface="Arial Narrow" pitchFamily="34" charset="0"/>
              </a:rPr>
              <a:t>Sa</a:t>
            </a:r>
            <a:r>
              <a:rPr lang="en-GB" altLang="es-ES" sz="2500" baseline="30000" dirty="0" err="1">
                <a:latin typeface="Arial Narrow" pitchFamily="34" charset="0"/>
              </a:rPr>
              <a:t>l</a:t>
            </a:r>
            <a:r>
              <a:rPr lang="en-GB" altLang="es-ES" sz="2500" baseline="-25000" dirty="0" err="1">
                <a:latin typeface="Arial Narrow" pitchFamily="34" charset="0"/>
              </a:rPr>
              <a:t>ozone</a:t>
            </a:r>
            <a:r>
              <a:rPr lang="en-GB" altLang="es-ES" sz="2500" dirty="0">
                <a:latin typeface="Arial Narrow" pitchFamily="34" charset="0"/>
              </a:rPr>
              <a:t>) are estimated from ECC </a:t>
            </a:r>
            <a:r>
              <a:rPr lang="en-GB" altLang="es-ES" sz="2500" dirty="0" err="1">
                <a:latin typeface="Arial Narrow" pitchFamily="34" charset="0"/>
              </a:rPr>
              <a:t>sonde</a:t>
            </a:r>
            <a:r>
              <a:rPr lang="en-GB" altLang="es-ES" sz="2500" dirty="0">
                <a:latin typeface="Arial Narrow" pitchFamily="34" charset="0"/>
              </a:rPr>
              <a:t> climatology calculated between 1999 and 2014. Beyond 30 km they are extended using WACCM data. As a priori for the O</a:t>
            </a:r>
            <a:r>
              <a:rPr lang="en-GB" altLang="es-ES" sz="2500" baseline="-25000" dirty="0">
                <a:latin typeface="Arial Narrow" pitchFamily="34" charset="0"/>
              </a:rPr>
              <a:t>3</a:t>
            </a:r>
            <a:r>
              <a:rPr lang="en-GB" altLang="es-ES" sz="2500" dirty="0">
                <a:latin typeface="Arial Narrow" pitchFamily="34" charset="0"/>
              </a:rPr>
              <a:t> isotopologue ratios (Sa</a:t>
            </a:r>
            <a:r>
              <a:rPr lang="en-GB" altLang="es-ES" sz="2500" baseline="30000" dirty="0">
                <a:latin typeface="Arial Narrow" pitchFamily="34" charset="0"/>
              </a:rPr>
              <a:t>l</a:t>
            </a:r>
            <a:r>
              <a:rPr lang="en-GB" altLang="es-ES" sz="2500" baseline="-25000" dirty="0">
                <a:latin typeface="Arial Narrow" pitchFamily="34" charset="0"/>
              </a:rPr>
              <a:t>d50a</a:t>
            </a:r>
            <a:r>
              <a:rPr lang="en-GB" altLang="es-ES" sz="2500" dirty="0">
                <a:latin typeface="Arial Narrow" pitchFamily="34" charset="0"/>
              </a:rPr>
              <a:t> and Sa</a:t>
            </a:r>
            <a:r>
              <a:rPr lang="en-GB" altLang="es-ES" sz="2500" baseline="30000" dirty="0">
                <a:latin typeface="Arial Narrow" pitchFamily="34" charset="0"/>
              </a:rPr>
              <a:t>l</a:t>
            </a:r>
            <a:r>
              <a:rPr lang="en-GB" altLang="es-ES" sz="2500" baseline="-25000" dirty="0">
                <a:latin typeface="Arial Narrow" pitchFamily="34" charset="0"/>
              </a:rPr>
              <a:t>d50s</a:t>
            </a:r>
            <a:r>
              <a:rPr lang="en-GB" altLang="es-ES" sz="2500" dirty="0">
                <a:latin typeface="Arial Narrow" pitchFamily="34" charset="0"/>
              </a:rPr>
              <a:t> as well as a priori mean profiles) we assume the values reported by Johnson et al. (2000) and </a:t>
            </a:r>
            <a:r>
              <a:rPr lang="en-GB" altLang="es-ES" sz="2500" dirty="0" err="1">
                <a:latin typeface="Arial Narrow" pitchFamily="34" charset="0"/>
              </a:rPr>
              <a:t>Mauersberger</a:t>
            </a:r>
            <a:r>
              <a:rPr lang="en-GB" altLang="es-ES" sz="2500" dirty="0">
                <a:latin typeface="Arial Narrow" pitchFamily="34" charset="0"/>
              </a:rPr>
              <a:t> et al. (2001</a:t>
            </a:r>
            <a:r>
              <a:rPr lang="en-GB" altLang="es-ES" sz="2500" dirty="0" smtClean="0">
                <a:latin typeface="Arial Narrow" pitchFamily="34" charset="0"/>
              </a:rPr>
              <a:t>).</a:t>
            </a:r>
            <a:endParaRPr lang="en-GB" altLang="es-ES" sz="2500" dirty="0">
              <a:solidFill>
                <a:prstClr val="black"/>
              </a:solidFill>
              <a:latin typeface="Arial Narrow" pitchFamily="34" charset="0"/>
            </a:endParaRPr>
          </a:p>
        </p:txBody>
      </p:sp>
      <p:sp>
        <p:nvSpPr>
          <p:cNvPr id="23" name="105 Rectángulo redondeado"/>
          <p:cNvSpPr/>
          <p:nvPr/>
        </p:nvSpPr>
        <p:spPr>
          <a:xfrm>
            <a:off x="358775" y="16780595"/>
            <a:ext cx="14401800" cy="13675887"/>
          </a:xfrm>
          <a:prstGeom prst="roundRect">
            <a:avLst>
              <a:gd name="adj" fmla="val 4533"/>
            </a:avLst>
          </a:prstGeom>
        </p:spPr>
        <p:style>
          <a:lnRef idx="2">
            <a:schemeClr val="accent6"/>
          </a:lnRef>
          <a:fillRef idx="1">
            <a:schemeClr val="lt1"/>
          </a:fillRef>
          <a:effectRef idx="0">
            <a:schemeClr val="accent6"/>
          </a:effectRef>
          <a:fontRef idx="minor">
            <a:schemeClr val="dk1"/>
          </a:fontRef>
        </p:style>
        <p:txBody>
          <a:bodyPr anchor="ctr"/>
          <a:lstStyle/>
          <a:p>
            <a:pPr algn="ctr" defTabSz="4153700" eaLnBrk="1" hangingPunct="1">
              <a:defRPr/>
            </a:pPr>
            <a:endParaRPr lang="en-GB" sz="8786" dirty="0"/>
          </a:p>
        </p:txBody>
      </p:sp>
      <p:sp>
        <p:nvSpPr>
          <p:cNvPr id="3088" name="CuadroTexto 4"/>
          <p:cNvSpPr txBox="1">
            <a:spLocks noChangeArrowheads="1"/>
          </p:cNvSpPr>
          <p:nvPr/>
        </p:nvSpPr>
        <p:spPr bwMode="auto">
          <a:xfrm>
            <a:off x="668338" y="17139370"/>
            <a:ext cx="13660437" cy="801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Clr>
                <a:srgbClr val="B43908"/>
              </a:buClr>
              <a:buSzPct val="200000"/>
              <a:buFont typeface="Arial" panose="020B0604020202020204" pitchFamily="34" charset="0"/>
              <a:buChar char="•"/>
              <a:defRPr/>
            </a:pPr>
            <a:r>
              <a:rPr lang="en-GB" altLang="es-ES" sz="2500" dirty="0">
                <a:latin typeface="Arial Narrow" panose="020B0606020202030204" pitchFamily="34" charset="0"/>
                <a:cs typeface="Arial" panose="020B0604020202020204" pitchFamily="34" charset="0"/>
              </a:rPr>
              <a:t>The O</a:t>
            </a:r>
            <a:r>
              <a:rPr lang="en-GB" altLang="es-ES" sz="2500" baseline="-25000" dirty="0">
                <a:latin typeface="Arial Narrow" panose="020B0606020202030204" pitchFamily="34" charset="0"/>
                <a:cs typeface="Arial" panose="020B0604020202020204" pitchFamily="34" charset="0"/>
              </a:rPr>
              <a:t>3 </a:t>
            </a:r>
            <a:r>
              <a:rPr lang="en-GB" altLang="es-ES" sz="2500" dirty="0">
                <a:latin typeface="Arial Narrow" panose="020B0606020202030204" pitchFamily="34" charset="0"/>
                <a:cs typeface="Arial" panose="020B0604020202020204" pitchFamily="34" charset="0"/>
              </a:rPr>
              <a:t>isotopologue state can be expressed in the basis: </a:t>
            </a:r>
          </a:p>
          <a:p>
            <a:pPr eaLnBrk="1" hangingPunct="1">
              <a:defRPr/>
            </a:pPr>
            <a:endParaRPr lang="en-GB" altLang="es-ES" sz="1000" dirty="0">
              <a:latin typeface="Arial Narrow" panose="020B0606020202030204" pitchFamily="34" charset="0"/>
              <a:cs typeface="Arial" panose="020B0604020202020204" pitchFamily="34" charset="0"/>
            </a:endParaRPr>
          </a:p>
          <a:p>
            <a:pPr algn="ctr" eaLnBrk="1" hangingPunct="1">
              <a:defRPr/>
            </a:pPr>
            <a:r>
              <a:rPr lang="es-ES" altLang="es-ES" sz="2500" b="1" dirty="0">
                <a:latin typeface="Arial Narrow" panose="020B0606020202030204" pitchFamily="34" charset="0"/>
                <a:cs typeface="Arial" panose="020B0604020202020204" pitchFamily="34" charset="0"/>
              </a:rPr>
              <a:t>{</a:t>
            </a:r>
            <a:r>
              <a:rPr lang="es-ES" altLang="es-ES" sz="2500" b="1" dirty="0" err="1">
                <a:latin typeface="Arial Narrow" panose="020B0606020202030204" pitchFamily="34" charset="0"/>
                <a:cs typeface="Arial" panose="020B0604020202020204" pitchFamily="34" charset="0"/>
              </a:rPr>
              <a:t>ln</a:t>
            </a:r>
            <a:r>
              <a:rPr lang="es-ES" altLang="es-ES" sz="2500" b="1" dirty="0">
                <a:latin typeface="Arial Narrow" panose="020B0606020202030204" pitchFamily="34" charset="0"/>
                <a:cs typeface="Arial" panose="020B0604020202020204" pitchFamily="34" charset="0"/>
              </a:rPr>
              <a:t>[</a:t>
            </a:r>
            <a:r>
              <a:rPr lang="es-ES" altLang="es-ES" sz="2500" b="1" baseline="30000" dirty="0">
                <a:latin typeface="Arial Narrow" panose="020B0606020202030204" pitchFamily="34" charset="0"/>
                <a:cs typeface="Arial" panose="020B0604020202020204" pitchFamily="34" charset="0"/>
              </a:rPr>
              <a:t>48</a:t>
            </a:r>
            <a:r>
              <a:rPr lang="es-ES" altLang="es-ES" sz="2500" b="1" dirty="0">
                <a:latin typeface="Arial Narrow" panose="020B0606020202030204" pitchFamily="34" charset="0"/>
                <a:cs typeface="Arial" panose="020B0604020202020204" pitchFamily="34" charset="0"/>
              </a:rPr>
              <a:t>O</a:t>
            </a:r>
            <a:r>
              <a:rPr lang="es-ES" altLang="es-ES" sz="2500" b="1" baseline="-25000" dirty="0">
                <a:latin typeface="Arial Narrow" panose="020B0606020202030204" pitchFamily="34" charset="0"/>
                <a:cs typeface="Arial" panose="020B0604020202020204" pitchFamily="34" charset="0"/>
              </a:rPr>
              <a:t>3</a:t>
            </a:r>
            <a:r>
              <a:rPr lang="es-ES" altLang="es-ES" sz="2500" b="1" dirty="0">
                <a:latin typeface="Arial Narrow" panose="020B0606020202030204" pitchFamily="34" charset="0"/>
                <a:cs typeface="Arial" panose="020B0604020202020204" pitchFamily="34" charset="0"/>
              </a:rPr>
              <a:t>], </a:t>
            </a:r>
            <a:r>
              <a:rPr lang="es-ES" altLang="es-ES" sz="2500" b="1" dirty="0" err="1">
                <a:latin typeface="Arial Narrow" panose="020B0606020202030204" pitchFamily="34" charset="0"/>
                <a:cs typeface="Arial" panose="020B0604020202020204" pitchFamily="34" charset="0"/>
              </a:rPr>
              <a:t>ln</a:t>
            </a:r>
            <a:r>
              <a:rPr lang="es-ES" altLang="es-ES" sz="2500" b="1" dirty="0">
                <a:latin typeface="Arial Narrow" panose="020B0606020202030204" pitchFamily="34" charset="0"/>
                <a:cs typeface="Arial" panose="020B0604020202020204" pitchFamily="34" charset="0"/>
              </a:rPr>
              <a:t>[</a:t>
            </a:r>
            <a:r>
              <a:rPr lang="es-ES" altLang="es-ES" sz="2500" b="1" baseline="30000" dirty="0">
                <a:latin typeface="Arial Narrow" panose="020B0606020202030204" pitchFamily="34" charset="0"/>
                <a:cs typeface="Arial" panose="020B0604020202020204" pitchFamily="34" charset="0"/>
              </a:rPr>
              <a:t>50a</a:t>
            </a:r>
            <a:r>
              <a:rPr lang="es-ES" altLang="es-ES" sz="2500" b="1" dirty="0">
                <a:latin typeface="Arial Narrow" panose="020B0606020202030204" pitchFamily="34" charset="0"/>
                <a:cs typeface="Arial" panose="020B0604020202020204" pitchFamily="34" charset="0"/>
              </a:rPr>
              <a:t>O</a:t>
            </a:r>
            <a:r>
              <a:rPr lang="es-ES" altLang="es-ES" sz="2500" b="1" baseline="-25000" dirty="0">
                <a:latin typeface="Arial Narrow" panose="020B0606020202030204" pitchFamily="34" charset="0"/>
                <a:cs typeface="Arial" panose="020B0604020202020204" pitchFamily="34" charset="0"/>
              </a:rPr>
              <a:t>3</a:t>
            </a:r>
            <a:r>
              <a:rPr lang="es-ES" altLang="es-ES" sz="2500" b="1" dirty="0">
                <a:latin typeface="Arial Narrow" panose="020B0606020202030204" pitchFamily="34" charset="0"/>
                <a:cs typeface="Arial" panose="020B0604020202020204" pitchFamily="34" charset="0"/>
              </a:rPr>
              <a:t>], </a:t>
            </a:r>
            <a:r>
              <a:rPr lang="es-ES" altLang="es-ES" sz="2500" b="1" dirty="0" err="1">
                <a:latin typeface="Arial Narrow" panose="020B0606020202030204" pitchFamily="34" charset="0"/>
                <a:cs typeface="Arial" panose="020B0604020202020204" pitchFamily="34" charset="0"/>
              </a:rPr>
              <a:t>ln</a:t>
            </a:r>
            <a:r>
              <a:rPr lang="es-ES" altLang="es-ES" sz="2500" b="1" dirty="0">
                <a:latin typeface="Arial Narrow" panose="020B0606020202030204" pitchFamily="34" charset="0"/>
                <a:cs typeface="Arial" panose="020B0604020202020204" pitchFamily="34" charset="0"/>
              </a:rPr>
              <a:t>[</a:t>
            </a:r>
            <a:r>
              <a:rPr lang="es-ES" altLang="es-ES" sz="2500" b="1" baseline="30000" dirty="0">
                <a:latin typeface="Arial Narrow" panose="020B0606020202030204" pitchFamily="34" charset="0"/>
                <a:cs typeface="Arial" panose="020B0604020202020204" pitchFamily="34" charset="0"/>
              </a:rPr>
              <a:t>50s</a:t>
            </a:r>
            <a:r>
              <a:rPr lang="es-ES" altLang="es-ES" sz="2500" b="1" dirty="0">
                <a:latin typeface="Arial Narrow" panose="020B0606020202030204" pitchFamily="34" charset="0"/>
                <a:cs typeface="Arial" panose="020B0604020202020204" pitchFamily="34" charset="0"/>
              </a:rPr>
              <a:t>O</a:t>
            </a:r>
            <a:r>
              <a:rPr lang="es-ES" altLang="es-ES" sz="2500" b="1" baseline="-25000" dirty="0">
                <a:latin typeface="Arial Narrow" panose="020B0606020202030204" pitchFamily="34" charset="0"/>
                <a:cs typeface="Arial" panose="020B0604020202020204" pitchFamily="34" charset="0"/>
              </a:rPr>
              <a:t>3</a:t>
            </a:r>
            <a:r>
              <a:rPr lang="es-ES" altLang="es-ES" sz="2500" b="1" dirty="0">
                <a:latin typeface="Arial Narrow" panose="020B0606020202030204" pitchFamily="34" charset="0"/>
                <a:cs typeface="Arial" panose="020B0604020202020204" pitchFamily="34" charset="0"/>
              </a:rPr>
              <a:t>]}     </a:t>
            </a:r>
            <a:r>
              <a:rPr lang="es-ES" altLang="es-ES" sz="2000" b="1" i="1" dirty="0">
                <a:solidFill>
                  <a:srgbClr val="FF0000"/>
                </a:solidFill>
                <a:latin typeface="Arial Narrow" panose="020B0606020202030204" pitchFamily="34" charset="0"/>
                <a:cs typeface="Arial" panose="020B0604020202020204" pitchFamily="34" charset="0"/>
              </a:rPr>
              <a:t>1-basis</a:t>
            </a:r>
          </a:p>
          <a:p>
            <a:pPr eaLnBrk="1" hangingPunct="1">
              <a:defRPr/>
            </a:pPr>
            <a:endParaRPr lang="en-GB" altLang="es-ES" sz="2500" dirty="0">
              <a:latin typeface="Arial Narrow" panose="020B0606020202030204" pitchFamily="34" charset="0"/>
              <a:cs typeface="Arial" panose="020B0604020202020204" pitchFamily="34" charset="0"/>
            </a:endParaRPr>
          </a:p>
          <a:p>
            <a:pPr eaLnBrk="1" hangingPunct="1">
              <a:defRPr/>
            </a:pPr>
            <a:r>
              <a:rPr lang="en-GB" altLang="es-ES" sz="2500" dirty="0">
                <a:latin typeface="Arial Narrow" panose="020B0606020202030204" pitchFamily="34" charset="0"/>
                <a:cs typeface="Arial" panose="020B0604020202020204" pitchFamily="34" charset="0"/>
              </a:rPr>
              <a:t>However, since these 3 isotopologues do not vary independently, we need a new basis to characterize the isotopologue state:</a:t>
            </a:r>
          </a:p>
          <a:p>
            <a:pPr algn="ctr" eaLnBrk="1" hangingPunct="1">
              <a:defRPr/>
            </a:pPr>
            <a:endParaRPr lang="en-GB" altLang="es-ES" sz="1000" dirty="0">
              <a:latin typeface="Arial Narrow" panose="020B0606020202030204" pitchFamily="34" charset="0"/>
              <a:cs typeface="Arial" panose="020B0604020202020204" pitchFamily="34" charset="0"/>
            </a:endParaRPr>
          </a:p>
          <a:p>
            <a:pPr algn="ctr" eaLnBrk="1" hangingPunct="1">
              <a:defRPr/>
            </a:pPr>
            <a:r>
              <a:rPr lang="en-GB" altLang="es-ES" sz="2500" dirty="0">
                <a:latin typeface="Arial Narrow" panose="020B0606020202030204" pitchFamily="34" charset="0"/>
                <a:cs typeface="Arial" panose="020B0604020202020204" pitchFamily="34" charset="0"/>
              </a:rPr>
              <a:t>{(ln[</a:t>
            </a:r>
            <a:r>
              <a:rPr lang="en-GB" altLang="es-ES" sz="2500" baseline="30000" dirty="0">
                <a:latin typeface="Arial Narrow" panose="020B0606020202030204" pitchFamily="34" charset="0"/>
                <a:cs typeface="Arial" panose="020B0604020202020204" pitchFamily="34" charset="0"/>
              </a:rPr>
              <a:t>48</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]+ln[</a:t>
            </a:r>
            <a:r>
              <a:rPr lang="en-GB" altLang="es-ES" sz="2500" baseline="30000" dirty="0">
                <a:latin typeface="Arial Narrow" panose="020B0606020202030204" pitchFamily="34" charset="0"/>
                <a:cs typeface="Arial" panose="020B0604020202020204" pitchFamily="34" charset="0"/>
              </a:rPr>
              <a:t>50a</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]+ln[</a:t>
            </a:r>
            <a:r>
              <a:rPr lang="en-GB" altLang="es-ES" sz="2500" baseline="30000" dirty="0">
                <a:latin typeface="Arial Narrow" panose="020B0606020202030204" pitchFamily="34" charset="0"/>
                <a:cs typeface="Arial" panose="020B0604020202020204" pitchFamily="34" charset="0"/>
              </a:rPr>
              <a:t>50s</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])/3, ln[</a:t>
            </a:r>
            <a:r>
              <a:rPr lang="en-GB" altLang="es-ES" sz="2500" baseline="30000" dirty="0">
                <a:latin typeface="Arial Narrow" panose="020B0606020202030204" pitchFamily="34" charset="0"/>
                <a:cs typeface="Arial" panose="020B0604020202020204" pitchFamily="34" charset="0"/>
              </a:rPr>
              <a:t>50a</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]-ln[</a:t>
            </a:r>
            <a:r>
              <a:rPr lang="en-GB" altLang="es-ES" sz="2500" baseline="30000" dirty="0">
                <a:latin typeface="Arial Narrow" panose="020B0606020202030204" pitchFamily="34" charset="0"/>
                <a:cs typeface="Arial" panose="020B0604020202020204" pitchFamily="34" charset="0"/>
              </a:rPr>
              <a:t>48</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 ln[</a:t>
            </a:r>
            <a:r>
              <a:rPr lang="en-GB" altLang="es-ES" sz="2500" baseline="30000" dirty="0">
                <a:latin typeface="Arial Narrow" panose="020B0606020202030204" pitchFamily="34" charset="0"/>
                <a:cs typeface="Arial" panose="020B0604020202020204" pitchFamily="34" charset="0"/>
              </a:rPr>
              <a:t>50s</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]-ln[</a:t>
            </a:r>
            <a:r>
              <a:rPr lang="en-GB" altLang="es-ES" sz="2500" baseline="30000" dirty="0">
                <a:latin typeface="Arial Narrow" panose="020B0606020202030204" pitchFamily="34" charset="0"/>
                <a:cs typeface="Arial" panose="020B0604020202020204" pitchFamily="34" charset="0"/>
              </a:rPr>
              <a:t>48</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altLang="es-ES" sz="2500" dirty="0">
                <a:latin typeface="Arial Narrow" panose="020B0606020202030204" pitchFamily="34" charset="0"/>
                <a:cs typeface="Arial" panose="020B0604020202020204" pitchFamily="34" charset="0"/>
              </a:rPr>
              <a:t>]}  ≡  </a:t>
            </a:r>
            <a:r>
              <a:rPr lang="en-GB" altLang="es-ES" sz="2500" b="1" dirty="0">
                <a:latin typeface="Arial Narrow" panose="020B0606020202030204" pitchFamily="34" charset="0"/>
                <a:cs typeface="Arial" panose="020B0604020202020204" pitchFamily="34" charset="0"/>
              </a:rPr>
              <a:t>{Ozone</a:t>
            </a:r>
            <a:r>
              <a:rPr lang="en-GB" altLang="es-ES" sz="2500" b="1" dirty="0" smtClean="0">
                <a:latin typeface="Arial Narrow" panose="020B0606020202030204" pitchFamily="34" charset="0"/>
                <a:cs typeface="Arial" panose="020B0604020202020204" pitchFamily="34" charset="0"/>
              </a:rPr>
              <a:t>, </a:t>
            </a:r>
            <a:r>
              <a:rPr lang="en-GB" altLang="es-ES" sz="2500" b="1" dirty="0" smtClean="0">
                <a:latin typeface="Arial Narrow" panose="020B0606020202030204" pitchFamily="34" charset="0"/>
                <a:cs typeface="Arial" panose="020B0604020202020204" pitchFamily="34" charset="0"/>
                <a:sym typeface="Symbol" panose="05050102010706020507" pitchFamily="18" charset="2"/>
              </a:rPr>
              <a:t></a:t>
            </a:r>
            <a:r>
              <a:rPr lang="en-GB" altLang="es-ES" sz="2500" b="1" baseline="30000" dirty="0" smtClean="0">
                <a:latin typeface="Arial Narrow" panose="020B0606020202030204" pitchFamily="34" charset="0"/>
                <a:cs typeface="Arial" panose="020B0604020202020204" pitchFamily="34" charset="0"/>
              </a:rPr>
              <a:t>50a</a:t>
            </a:r>
            <a:r>
              <a:rPr lang="en-GB" altLang="es-ES" sz="2500" b="1" dirty="0" smtClean="0">
                <a:latin typeface="Arial Narrow" panose="020B0606020202030204" pitchFamily="34" charset="0"/>
              </a:rPr>
              <a:t>O</a:t>
            </a:r>
            <a:r>
              <a:rPr lang="en-GB" altLang="es-ES" sz="2500" b="1" baseline="-25000" dirty="0" smtClean="0">
                <a:latin typeface="Arial Narrow" panose="020B0606020202030204" pitchFamily="34" charset="0"/>
              </a:rPr>
              <a:t>3</a:t>
            </a:r>
            <a:r>
              <a:rPr lang="en-GB" altLang="es-ES" sz="2500" b="1" dirty="0" smtClean="0">
                <a:latin typeface="Arial Narrow" panose="020B0606020202030204" pitchFamily="34" charset="0"/>
                <a:cs typeface="Arial" panose="020B0604020202020204" pitchFamily="34" charset="0"/>
              </a:rPr>
              <a:t>, </a:t>
            </a:r>
            <a:r>
              <a:rPr lang="en-GB" altLang="es-ES" sz="2500" b="1" dirty="0">
                <a:latin typeface="Arial Narrow" panose="020B0606020202030204" pitchFamily="34" charset="0"/>
                <a:cs typeface="Arial" panose="020B0604020202020204" pitchFamily="34" charset="0"/>
                <a:sym typeface="Symbol" panose="05050102010706020507" pitchFamily="18" charset="2"/>
              </a:rPr>
              <a:t></a:t>
            </a:r>
            <a:r>
              <a:rPr lang="en-GB" altLang="es-ES" sz="2500" b="1" baseline="30000" dirty="0" smtClean="0">
                <a:latin typeface="Arial Narrow" panose="020B0606020202030204" pitchFamily="34" charset="0"/>
                <a:cs typeface="Arial" panose="020B0604020202020204" pitchFamily="34" charset="0"/>
              </a:rPr>
              <a:t>50s</a:t>
            </a:r>
            <a:r>
              <a:rPr lang="en-GB" altLang="es-ES" sz="2500" b="1" dirty="0" smtClean="0">
                <a:latin typeface="Arial Narrow" panose="020B0606020202030204" pitchFamily="34" charset="0"/>
              </a:rPr>
              <a:t>O</a:t>
            </a:r>
            <a:r>
              <a:rPr lang="en-GB" altLang="es-ES" sz="2500" b="1" baseline="-25000" dirty="0" smtClean="0">
                <a:latin typeface="Arial Narrow" panose="020B0606020202030204" pitchFamily="34" charset="0"/>
              </a:rPr>
              <a:t>3</a:t>
            </a:r>
            <a:r>
              <a:rPr lang="en-GB" altLang="es-ES" sz="2500" b="1" dirty="0" smtClean="0">
                <a:latin typeface="Arial Narrow" panose="020B0606020202030204" pitchFamily="34" charset="0"/>
                <a:cs typeface="Arial" panose="020B0604020202020204" pitchFamily="34" charset="0"/>
              </a:rPr>
              <a:t>}     </a:t>
            </a:r>
            <a:r>
              <a:rPr lang="en-GB" altLang="es-ES" sz="2000" b="1" i="1" dirty="0">
                <a:solidFill>
                  <a:srgbClr val="FF0000"/>
                </a:solidFill>
                <a:latin typeface="Arial Narrow" panose="020B0606020202030204" pitchFamily="34" charset="0"/>
                <a:cs typeface="Arial" panose="020B0604020202020204" pitchFamily="34" charset="0"/>
              </a:rPr>
              <a:t>2-basis</a:t>
            </a:r>
          </a:p>
          <a:p>
            <a:pPr eaLnBrk="1" hangingPunct="1">
              <a:defRPr/>
            </a:pPr>
            <a:endParaRPr lang="en-GB" altLang="es-ES" sz="1000" dirty="0">
              <a:latin typeface="Arial Narrow" panose="020B0606020202030204" pitchFamily="34" charset="0"/>
              <a:cs typeface="Arial" panose="020B0604020202020204" pitchFamily="34" charset="0"/>
            </a:endParaRPr>
          </a:p>
          <a:p>
            <a:pPr eaLnBrk="1" hangingPunct="1">
              <a:defRPr/>
            </a:pPr>
            <a:r>
              <a:rPr lang="en-GB" altLang="es-ES" sz="2500" dirty="0">
                <a:latin typeface="Arial Narrow" panose="020B0606020202030204" pitchFamily="34" charset="0"/>
                <a:cs typeface="Arial" panose="020B0604020202020204" pitchFamily="34" charset="0"/>
              </a:rPr>
              <a:t>This basis allows us to have a better documentation of the sensitivity, vertical resolution, and error characteristics of both ozone and isotopic ratios.</a:t>
            </a:r>
          </a:p>
          <a:p>
            <a:pPr eaLnBrk="1" hangingPunct="1">
              <a:defRPr/>
            </a:pPr>
            <a:endParaRPr lang="en-GB" altLang="es-ES" sz="2500" dirty="0">
              <a:latin typeface="Arial Narrow" panose="020B0606020202030204" pitchFamily="34" charset="0"/>
              <a:cs typeface="Arial" panose="020B0604020202020204" pitchFamily="34" charset="0"/>
            </a:endParaRPr>
          </a:p>
          <a:p>
            <a:pPr eaLnBrk="1" hangingPunct="1">
              <a:defRPr/>
            </a:pPr>
            <a:r>
              <a:rPr lang="en-GB" altLang="es-ES" sz="2500" dirty="0">
                <a:latin typeface="Arial Narrow" panose="020B0606020202030204" pitchFamily="34" charset="0"/>
                <a:cs typeface="Arial" panose="020B0604020202020204" pitchFamily="34" charset="0"/>
              </a:rPr>
              <a:t>To transfer 1-basis into 2-basis we use the transformation P:</a:t>
            </a:r>
          </a:p>
          <a:p>
            <a:pPr eaLnBrk="1" hangingPunct="1">
              <a:defRPr/>
            </a:pPr>
            <a:endParaRPr lang="en-GB" altLang="es-ES" sz="2500" dirty="0">
              <a:latin typeface="Arial" panose="020B0604020202020204" pitchFamily="34" charset="0"/>
              <a:cs typeface="Arial" panose="020B0604020202020204" pitchFamily="34" charset="0"/>
            </a:endParaRPr>
          </a:p>
          <a:p>
            <a:pPr eaLnBrk="1" hangingPunct="1">
              <a:defRPr/>
            </a:pPr>
            <a:endParaRPr lang="en-GB" altLang="es-ES" sz="2500" dirty="0">
              <a:latin typeface="Arial Narrow" panose="020B0606020202030204" pitchFamily="34" charset="0"/>
              <a:cs typeface="Arial" panose="020B0604020202020204" pitchFamily="34" charset="0"/>
            </a:endParaRPr>
          </a:p>
          <a:p>
            <a:pPr eaLnBrk="1" hangingPunct="1">
              <a:defRPr/>
            </a:pPr>
            <a:r>
              <a:rPr lang="en-GB" altLang="es-ES" sz="2500" dirty="0" smtClean="0">
                <a:latin typeface="Arial Narrow" panose="020B0606020202030204" pitchFamily="34" charset="0"/>
                <a:cs typeface="Arial" panose="020B0604020202020204" pitchFamily="34" charset="0"/>
              </a:rPr>
              <a:t>By </a:t>
            </a:r>
            <a:r>
              <a:rPr lang="en-GB" altLang="es-ES" sz="2500" dirty="0">
                <a:latin typeface="Arial Narrow" panose="020B0606020202030204" pitchFamily="34" charset="0"/>
                <a:cs typeface="Arial" panose="020B0604020202020204" pitchFamily="34" charset="0"/>
              </a:rPr>
              <a:t>using P, the state vectors and the covariance matrices in the different basis are related by the expressions:</a:t>
            </a:r>
          </a:p>
          <a:p>
            <a:pPr eaLnBrk="1" hangingPunct="1">
              <a:defRPr/>
            </a:pPr>
            <a:endParaRPr lang="en-GB" altLang="es-ES" sz="2500" dirty="0">
              <a:latin typeface="Arial Narrow" panose="020B0606020202030204" pitchFamily="34" charset="0"/>
              <a:cs typeface="Arial" panose="020B0604020202020204" pitchFamily="34" charset="0"/>
            </a:endParaRPr>
          </a:p>
          <a:p>
            <a:pPr eaLnBrk="1" hangingPunct="1">
              <a:defRPr/>
            </a:pPr>
            <a:endParaRPr lang="en-GB" altLang="es-ES" sz="2500" dirty="0">
              <a:latin typeface="Arial Narrow" panose="020B0606020202030204" pitchFamily="34" charset="0"/>
              <a:cs typeface="Arial" panose="020B0604020202020204" pitchFamily="34" charset="0"/>
            </a:endParaRPr>
          </a:p>
          <a:p>
            <a:pPr eaLnBrk="1" hangingPunct="1">
              <a:defRPr/>
            </a:pPr>
            <a:r>
              <a:rPr lang="en-GB" altLang="es-ES" sz="2500" dirty="0">
                <a:latin typeface="Arial Narrow" panose="020B0606020202030204" pitchFamily="34" charset="0"/>
                <a:cs typeface="Arial" panose="020B0604020202020204" pitchFamily="34" charset="0"/>
              </a:rPr>
              <a:t>Hence, the a-priori covariance matrix in the </a:t>
            </a:r>
            <a:r>
              <a:rPr lang="en-GB" altLang="es-ES" sz="2500" i="1" dirty="0">
                <a:latin typeface="Arial Narrow" panose="020B0606020202030204" pitchFamily="34" charset="0"/>
                <a:cs typeface="Arial" panose="020B0604020202020204" pitchFamily="34" charset="0"/>
              </a:rPr>
              <a:t>2-basis</a:t>
            </a:r>
            <a:r>
              <a:rPr lang="en-GB" altLang="es-ES" sz="2500" dirty="0">
                <a:latin typeface="Arial Narrow" panose="020B0606020202030204" pitchFamily="34" charset="0"/>
                <a:cs typeface="Arial" panose="020B0604020202020204" pitchFamily="34" charset="0"/>
              </a:rPr>
              <a:t> is:									</a:t>
            </a:r>
          </a:p>
        </p:txBody>
      </p:sp>
      <p:graphicFrame>
        <p:nvGraphicFramePr>
          <p:cNvPr id="2" name="Object 9"/>
          <p:cNvGraphicFramePr>
            <a:graphicFrameLocks noChangeAspect="1"/>
          </p:cNvGraphicFramePr>
          <p:nvPr>
            <p:extLst>
              <p:ext uri="{D42A27DB-BD31-4B8C-83A1-F6EECF244321}">
                <p14:modId xmlns:p14="http://schemas.microsoft.com/office/powerpoint/2010/main" val="1042016075"/>
              </p:ext>
            </p:extLst>
          </p:nvPr>
        </p:nvGraphicFramePr>
        <p:xfrm>
          <a:off x="7920038" y="20554058"/>
          <a:ext cx="3097212" cy="1463675"/>
        </p:xfrm>
        <a:graphic>
          <a:graphicData uri="http://schemas.openxmlformats.org/presentationml/2006/ole">
            <mc:AlternateContent xmlns:mc="http://schemas.openxmlformats.org/markup-compatibility/2006">
              <mc:Choice xmlns:v="urn:schemas-microsoft-com:vml" Requires="v">
                <p:oleObj spid="_x0000_s4210" name="Ecuación" r:id="rId20" imgW="1511280" imgH="711000" progId="Equation.3">
                  <p:embed/>
                </p:oleObj>
              </mc:Choice>
              <mc:Fallback>
                <p:oleObj name="Ecuación" r:id="rId20" imgW="1511280" imgH="711000" progId="Equation.3">
                  <p:embed/>
                  <p:pic>
                    <p:nvPicPr>
                      <p:cNvPr id="0" name="Object 9"/>
                      <p:cNvPicPr>
                        <a:picLocks noChangeAspect="1" noChangeArrowheads="1"/>
                      </p:cNvPicPr>
                      <p:nvPr/>
                    </p:nvPicPr>
                    <p:blipFill>
                      <a:blip r:embed="rId21"/>
                      <a:srcRect/>
                      <a:stretch>
                        <a:fillRect/>
                      </a:stretch>
                    </p:blipFill>
                    <p:spPr bwMode="auto">
                      <a:xfrm>
                        <a:off x="7920038" y="20554058"/>
                        <a:ext cx="30972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9" name="CuadroTexto 5"/>
          <p:cNvSpPr txBox="1">
            <a:spLocks noChangeArrowheads="1"/>
          </p:cNvSpPr>
          <p:nvPr/>
        </p:nvSpPr>
        <p:spPr bwMode="auto">
          <a:xfrm>
            <a:off x="11075096" y="20637094"/>
            <a:ext cx="30369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s-ES" sz="1600" dirty="0">
                <a:latin typeface="Arial Narrow" pitchFamily="34" charset="0"/>
              </a:rPr>
              <a:t>These nine matrix blocks have the dimension (</a:t>
            </a:r>
            <a:r>
              <a:rPr lang="en-GB" altLang="es-ES" sz="1600" i="1" dirty="0">
                <a:latin typeface="Arial Narrow" pitchFamily="34" charset="0"/>
              </a:rPr>
              <a:t>n</a:t>
            </a:r>
            <a:r>
              <a:rPr lang="en-GB" altLang="es-ES" sz="1600" dirty="0">
                <a:latin typeface="Arial Narrow" pitchFamily="34" charset="0"/>
              </a:rPr>
              <a:t> x </a:t>
            </a:r>
            <a:r>
              <a:rPr lang="en-GB" altLang="es-ES" sz="1600" i="1" dirty="0">
                <a:latin typeface="Arial Narrow" pitchFamily="34" charset="0"/>
              </a:rPr>
              <a:t>n</a:t>
            </a:r>
            <a:r>
              <a:rPr lang="en-GB" altLang="es-ES" sz="1600" dirty="0">
                <a:latin typeface="Arial Narrow" pitchFamily="34" charset="0"/>
              </a:rPr>
              <a:t>), where </a:t>
            </a:r>
            <a:r>
              <a:rPr lang="en-GB" altLang="es-ES" sz="1600" i="1" dirty="0">
                <a:latin typeface="Arial Narrow" pitchFamily="34" charset="0"/>
              </a:rPr>
              <a:t>n</a:t>
            </a:r>
            <a:r>
              <a:rPr lang="en-GB" altLang="es-ES" sz="1600" dirty="0">
                <a:latin typeface="Arial Narrow" pitchFamily="34" charset="0"/>
              </a:rPr>
              <a:t> is the number of levels of the </a:t>
            </a:r>
            <a:r>
              <a:rPr lang="en-GB" altLang="es-ES" sz="1600" dirty="0" err="1">
                <a:latin typeface="Arial Narrow" pitchFamily="34" charset="0"/>
              </a:rPr>
              <a:t>radiative</a:t>
            </a:r>
            <a:r>
              <a:rPr lang="en-GB" altLang="es-ES" sz="1600" dirty="0">
                <a:latin typeface="Arial Narrow" pitchFamily="34" charset="0"/>
              </a:rPr>
              <a:t> transfer model, and </a:t>
            </a:r>
            <a:r>
              <a:rPr lang="en-GB" altLang="es-ES" sz="1600" dirty="0">
                <a:latin typeface="Times New Roman" pitchFamily="18" charset="0"/>
                <a:cs typeface="Times New Roman" pitchFamily="18" charset="0"/>
              </a:rPr>
              <a:t>I</a:t>
            </a:r>
            <a:r>
              <a:rPr lang="en-GB" altLang="es-ES" sz="1600" dirty="0">
                <a:latin typeface="Arial Narrow" pitchFamily="34" charset="0"/>
              </a:rPr>
              <a:t> stands for the identity matrix.</a:t>
            </a:r>
          </a:p>
        </p:txBody>
      </p:sp>
      <p:graphicFrame>
        <p:nvGraphicFramePr>
          <p:cNvPr id="3090" name="Object 24"/>
          <p:cNvGraphicFramePr>
            <a:graphicFrameLocks noChangeAspect="1"/>
          </p:cNvGraphicFramePr>
          <p:nvPr>
            <p:extLst>
              <p:ext uri="{D42A27DB-BD31-4B8C-83A1-F6EECF244321}">
                <p14:modId xmlns:p14="http://schemas.microsoft.com/office/powerpoint/2010/main" val="1461084212"/>
              </p:ext>
            </p:extLst>
          </p:nvPr>
        </p:nvGraphicFramePr>
        <p:xfrm>
          <a:off x="1987556" y="22765234"/>
          <a:ext cx="1211262" cy="430879"/>
        </p:xfrm>
        <a:graphic>
          <a:graphicData uri="http://schemas.openxmlformats.org/presentationml/2006/ole">
            <mc:AlternateContent xmlns:mc="http://schemas.openxmlformats.org/markup-compatibility/2006">
              <mc:Choice xmlns:v="urn:schemas-microsoft-com:vml" Requires="v">
                <p:oleObj spid="_x0000_s4211" name="Ecuación" r:id="rId22" imgW="558558" imgH="203112" progId="Equation.3">
                  <p:embed/>
                </p:oleObj>
              </mc:Choice>
              <mc:Fallback>
                <p:oleObj name="Ecuación" r:id="rId22" imgW="558558" imgH="203112" progId="Equation.3">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7556" y="22765234"/>
                        <a:ext cx="1211262" cy="430879"/>
                      </a:xfrm>
                      <a:prstGeom prst="rect">
                        <a:avLst/>
                      </a:prstGeom>
                      <a:noFill/>
                      <a:ln>
                        <a:noFill/>
                      </a:ln>
                    </p:spPr>
                  </p:pic>
                </p:oleObj>
              </mc:Fallback>
            </mc:AlternateContent>
          </a:graphicData>
        </a:graphic>
      </p:graphicFrame>
      <p:graphicFrame>
        <p:nvGraphicFramePr>
          <p:cNvPr id="3091" name="Object 27"/>
          <p:cNvGraphicFramePr>
            <a:graphicFrameLocks noChangeAspect="1"/>
          </p:cNvGraphicFramePr>
          <p:nvPr>
            <p:extLst>
              <p:ext uri="{D42A27DB-BD31-4B8C-83A1-F6EECF244321}">
                <p14:modId xmlns:p14="http://schemas.microsoft.com/office/powerpoint/2010/main" val="2890175032"/>
              </p:ext>
            </p:extLst>
          </p:nvPr>
        </p:nvGraphicFramePr>
        <p:xfrm>
          <a:off x="3715898" y="22760539"/>
          <a:ext cx="1626045" cy="435574"/>
        </p:xfrm>
        <a:graphic>
          <a:graphicData uri="http://schemas.openxmlformats.org/presentationml/2006/ole">
            <mc:AlternateContent xmlns:mc="http://schemas.openxmlformats.org/markup-compatibility/2006">
              <mc:Choice xmlns:v="urn:schemas-microsoft-com:vml" Requires="v">
                <p:oleObj spid="_x0000_s4212" name="Ecuación" r:id="rId24" imgW="749160" imgH="203040" progId="Equation.3">
                  <p:embed/>
                </p:oleObj>
              </mc:Choice>
              <mc:Fallback>
                <p:oleObj name="Ecuación" r:id="rId24" imgW="749160" imgH="203040" progId="Equation.3">
                  <p:embed/>
                  <p:pic>
                    <p:nvPicPr>
                      <p:cNvPr id="0" name="Object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15898" y="22760539"/>
                        <a:ext cx="1626045" cy="435574"/>
                      </a:xfrm>
                      <a:prstGeom prst="rect">
                        <a:avLst/>
                      </a:prstGeom>
                      <a:noFill/>
                      <a:ln>
                        <a:noFill/>
                      </a:ln>
                    </p:spPr>
                  </p:pic>
                </p:oleObj>
              </mc:Fallback>
            </mc:AlternateContent>
          </a:graphicData>
        </a:graphic>
      </p:graphicFrame>
      <p:graphicFrame>
        <p:nvGraphicFramePr>
          <p:cNvPr id="3092" name="Object 30"/>
          <p:cNvGraphicFramePr>
            <a:graphicFrameLocks noChangeAspect="1"/>
          </p:cNvGraphicFramePr>
          <p:nvPr>
            <p:extLst>
              <p:ext uri="{D42A27DB-BD31-4B8C-83A1-F6EECF244321}">
                <p14:modId xmlns:p14="http://schemas.microsoft.com/office/powerpoint/2010/main" val="3949738681"/>
              </p:ext>
            </p:extLst>
          </p:nvPr>
        </p:nvGraphicFramePr>
        <p:xfrm>
          <a:off x="1870672" y="23951734"/>
          <a:ext cx="3785144" cy="1406894"/>
        </p:xfrm>
        <a:graphic>
          <a:graphicData uri="http://schemas.openxmlformats.org/presentationml/2006/ole">
            <mc:AlternateContent xmlns:mc="http://schemas.openxmlformats.org/markup-compatibility/2006">
              <mc:Choice xmlns:v="urn:schemas-microsoft-com:vml" Requires="v">
                <p:oleObj spid="_x0000_s4213" name="Ecuación" r:id="rId26" imgW="1968500" imgH="736600" progId="Equation.3">
                  <p:embed/>
                </p:oleObj>
              </mc:Choice>
              <mc:Fallback>
                <p:oleObj name="Ecuación" r:id="rId26" imgW="1968500" imgH="736600" progId="Equation.3">
                  <p:embed/>
                  <p:pic>
                    <p:nvPicPr>
                      <p:cNvPr id="0" name="Object 3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70672" y="23951734"/>
                        <a:ext cx="3785144" cy="1406894"/>
                      </a:xfrm>
                      <a:prstGeom prst="rect">
                        <a:avLst/>
                      </a:prstGeom>
                      <a:noFill/>
                      <a:ln>
                        <a:noFill/>
                      </a:ln>
                    </p:spPr>
                  </p:pic>
                </p:oleObj>
              </mc:Fallback>
            </mc:AlternateContent>
          </a:graphicData>
        </a:graphic>
      </p:graphicFrame>
      <p:graphicFrame>
        <p:nvGraphicFramePr>
          <p:cNvPr id="3093" name="Object 33"/>
          <p:cNvGraphicFramePr>
            <a:graphicFrameLocks noChangeAspect="1"/>
          </p:cNvGraphicFramePr>
          <p:nvPr>
            <p:extLst>
              <p:ext uri="{D42A27DB-BD31-4B8C-83A1-F6EECF244321}">
                <p14:modId xmlns:p14="http://schemas.microsoft.com/office/powerpoint/2010/main" val="4264727638"/>
              </p:ext>
            </p:extLst>
          </p:nvPr>
        </p:nvGraphicFramePr>
        <p:xfrm>
          <a:off x="8186328" y="24962238"/>
          <a:ext cx="2135323" cy="389421"/>
        </p:xfrm>
        <a:graphic>
          <a:graphicData uri="http://schemas.openxmlformats.org/presentationml/2006/ole">
            <mc:AlternateContent xmlns:mc="http://schemas.openxmlformats.org/markup-compatibility/2006">
              <mc:Choice xmlns:v="urn:schemas-microsoft-com:vml" Requires="v">
                <p:oleObj spid="_x0000_s4214" name="Ecuación" r:id="rId28" imgW="1091726" imgH="203112" progId="Equation.3">
                  <p:embed/>
                </p:oleObj>
              </mc:Choice>
              <mc:Fallback>
                <p:oleObj name="Ecuación" r:id="rId28" imgW="1091726" imgH="203112" progId="Equation.3">
                  <p:embed/>
                  <p:pic>
                    <p:nvPicPr>
                      <p:cNvPr id="0" name="Object 3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86328" y="24962238"/>
                        <a:ext cx="2135323" cy="389421"/>
                      </a:xfrm>
                      <a:prstGeom prst="rect">
                        <a:avLst/>
                      </a:prstGeom>
                      <a:noFill/>
                      <a:ln>
                        <a:noFill/>
                      </a:ln>
                    </p:spPr>
                  </p:pic>
                </p:oleObj>
              </mc:Fallback>
            </mc:AlternateContent>
          </a:graphicData>
        </a:graphic>
      </p:graphicFrame>
      <p:sp>
        <p:nvSpPr>
          <p:cNvPr id="3094" name="CuadroTexto 31"/>
          <p:cNvSpPr txBox="1">
            <a:spLocks noChangeArrowheads="1"/>
          </p:cNvSpPr>
          <p:nvPr/>
        </p:nvSpPr>
        <p:spPr bwMode="auto">
          <a:xfrm>
            <a:off x="5958463" y="23958453"/>
            <a:ext cx="78136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GB" altLang="es-ES" sz="2500" dirty="0">
                <a:latin typeface="Arial Narrow" pitchFamily="34" charset="0"/>
              </a:rPr>
              <a:t>Thereby the Sa</a:t>
            </a:r>
            <a:r>
              <a:rPr lang="en-GB" altLang="es-ES" sz="2500" baseline="30000" dirty="0">
                <a:latin typeface="Arial Narrow" pitchFamily="34" charset="0"/>
              </a:rPr>
              <a:t>l</a:t>
            </a:r>
            <a:r>
              <a:rPr lang="en-GB" altLang="es-ES" sz="2500" dirty="0">
                <a:latin typeface="Arial Narrow" pitchFamily="34" charset="0"/>
              </a:rPr>
              <a:t> used to constrain the optimal estimation retrieval of the ozone </a:t>
            </a:r>
            <a:r>
              <a:rPr lang="en-GB" altLang="es-ES" sz="2500" dirty="0" err="1">
                <a:latin typeface="Arial Narrow" pitchFamily="34" charset="0"/>
              </a:rPr>
              <a:t>isotopologue</a:t>
            </a:r>
            <a:r>
              <a:rPr lang="en-GB" altLang="es-ES" sz="2500" dirty="0">
                <a:latin typeface="Arial Narrow" pitchFamily="34" charset="0"/>
              </a:rPr>
              <a:t> </a:t>
            </a:r>
            <a:r>
              <a:rPr lang="en-GB" altLang="es-ES" sz="2500" dirty="0" smtClean="0">
                <a:latin typeface="Arial Narrow" pitchFamily="34" charset="0"/>
              </a:rPr>
              <a:t>state </a:t>
            </a:r>
            <a:r>
              <a:rPr lang="en-GB" altLang="es-ES" sz="2500" dirty="0">
                <a:latin typeface="Arial Narrow" pitchFamily="34" charset="0"/>
              </a:rPr>
              <a:t>can be calculated as: </a:t>
            </a:r>
          </a:p>
        </p:txBody>
      </p:sp>
      <p:sp>
        <p:nvSpPr>
          <p:cNvPr id="57" name="CuadroTexto 56"/>
          <p:cNvSpPr txBox="1"/>
          <p:nvPr/>
        </p:nvSpPr>
        <p:spPr>
          <a:xfrm>
            <a:off x="668338" y="27720676"/>
            <a:ext cx="13784262" cy="2477601"/>
          </a:xfrm>
          <a:prstGeom prst="rect">
            <a:avLst/>
          </a:prstGeom>
          <a:noFill/>
        </p:spPr>
        <p:txBody>
          <a:bodyPr>
            <a:spAutoFit/>
          </a:bodyPr>
          <a:lstStyle/>
          <a:p>
            <a:pPr algn="just">
              <a:spcAft>
                <a:spcPts val="600"/>
              </a:spcAft>
              <a:defRPr/>
            </a:pPr>
            <a:r>
              <a:rPr lang="en-GB" sz="2500" dirty="0">
                <a:latin typeface="Arial Narrow" panose="020B0606020202030204" pitchFamily="34" charset="0"/>
                <a:cs typeface="Arial" panose="020B0604020202020204" pitchFamily="34" charset="0"/>
              </a:rPr>
              <a:t>Applying this method allow us to obtain two products: </a:t>
            </a:r>
            <a:endParaRPr lang="en-GB" sz="2500" dirty="0" smtClean="0">
              <a:latin typeface="Arial Narrow" panose="020B0606020202030204" pitchFamily="34" charset="0"/>
              <a:cs typeface="Arial" panose="020B0604020202020204" pitchFamily="34" charset="0"/>
            </a:endParaRPr>
          </a:p>
          <a:p>
            <a:pPr algn="just">
              <a:spcAft>
                <a:spcPts val="600"/>
              </a:spcAft>
              <a:defRPr/>
            </a:pPr>
            <a:endParaRPr lang="en-GB" sz="500" dirty="0">
              <a:latin typeface="Arial Narrow" panose="020B0606020202030204" pitchFamily="34" charset="0"/>
              <a:cs typeface="Arial" panose="020B0604020202020204" pitchFamily="34" charset="0"/>
            </a:endParaRPr>
          </a:p>
          <a:p>
            <a:pPr algn="just">
              <a:buClr>
                <a:srgbClr val="B43908"/>
              </a:buClr>
              <a:defRPr/>
            </a:pPr>
            <a:r>
              <a:rPr lang="en-GB" altLang="es-ES" sz="2500" b="1" dirty="0" smtClean="0">
                <a:solidFill>
                  <a:srgbClr val="B43908"/>
                </a:solidFill>
                <a:latin typeface="Arial Narrow" panose="020B0606020202030204" pitchFamily="34" charset="0"/>
                <a:cs typeface="Arial" panose="020B0604020202020204" pitchFamily="34" charset="0"/>
              </a:rPr>
              <a:t>Product Type 1: </a:t>
            </a:r>
            <a:r>
              <a:rPr lang="en-GB" altLang="es-ES" sz="2500" baseline="30000" dirty="0">
                <a:latin typeface="Arial Narrow" panose="020B0606020202030204" pitchFamily="34" charset="0"/>
                <a:cs typeface="Arial" panose="020B0604020202020204" pitchFamily="34" charset="0"/>
              </a:rPr>
              <a:t>48</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sz="2500" dirty="0">
                <a:latin typeface="Arial Narrow" panose="020B0606020202030204" pitchFamily="34" charset="0"/>
                <a:cs typeface="Arial" panose="020B0604020202020204" pitchFamily="34" charset="0"/>
              </a:rPr>
              <a:t> profiles aiming at maximal vertical resolution and best possible sensitivity from troposphere to the upper </a:t>
            </a:r>
            <a:r>
              <a:rPr lang="en-GB" sz="2500" dirty="0" smtClean="0">
                <a:latin typeface="Arial Narrow" panose="020B0606020202030204" pitchFamily="34" charset="0"/>
                <a:cs typeface="Arial" panose="020B0604020202020204" pitchFamily="34" charset="0"/>
              </a:rPr>
              <a:t>stratosphere.</a:t>
            </a:r>
            <a:endParaRPr lang="en-GB" sz="2500" dirty="0">
              <a:latin typeface="Arial Narrow" panose="020B0606020202030204" pitchFamily="34" charset="0"/>
              <a:cs typeface="Arial" panose="020B0604020202020204" pitchFamily="34" charset="0"/>
            </a:endParaRPr>
          </a:p>
          <a:p>
            <a:pPr marL="228600" indent="-228600" algn="just">
              <a:buFontTx/>
              <a:buAutoNum type="arabicPeriod"/>
              <a:defRPr/>
            </a:pPr>
            <a:endParaRPr lang="en-GB" sz="1000" dirty="0">
              <a:latin typeface="Arial Narrow" panose="020B0606020202030204" pitchFamily="34" charset="0"/>
              <a:cs typeface="Arial" panose="020B0604020202020204" pitchFamily="34" charset="0"/>
            </a:endParaRPr>
          </a:p>
          <a:p>
            <a:pPr algn="just">
              <a:buClr>
                <a:srgbClr val="B43908"/>
              </a:buClr>
              <a:defRPr/>
            </a:pPr>
            <a:r>
              <a:rPr lang="en-GB" sz="2500" b="1" dirty="0" smtClean="0">
                <a:solidFill>
                  <a:srgbClr val="B43908"/>
                </a:solidFill>
                <a:latin typeface="Arial Narrow" panose="020B0606020202030204" pitchFamily="34" charset="0"/>
                <a:cs typeface="Arial" panose="020B0604020202020204" pitchFamily="34" charset="0"/>
              </a:rPr>
              <a:t>Product Type 2: </a:t>
            </a:r>
            <a:r>
              <a:rPr lang="en-GB" sz="2500" dirty="0" smtClean="0">
                <a:latin typeface="Arial Narrow" panose="020B0606020202030204" pitchFamily="34" charset="0"/>
                <a:cs typeface="Arial" panose="020B0604020202020204" pitchFamily="34" charset="0"/>
              </a:rPr>
              <a:t>Stratospheric </a:t>
            </a:r>
            <a:r>
              <a:rPr lang="en-GB" sz="2500" dirty="0">
                <a:latin typeface="Arial Narrow" panose="020B0606020202030204" pitchFamily="34" charset="0"/>
                <a:cs typeface="Arial" panose="020B0604020202020204" pitchFamily="34" charset="0"/>
              </a:rPr>
              <a:t>profiles of the isotopic composition of ozone aiming at the best possible degree of consistency between </a:t>
            </a:r>
            <a:r>
              <a:rPr lang="en-GB" altLang="es-ES" sz="2500" baseline="30000" dirty="0">
                <a:latin typeface="Arial Narrow" panose="020B0606020202030204" pitchFamily="34" charset="0"/>
                <a:cs typeface="Arial" panose="020B0604020202020204" pitchFamily="34" charset="0"/>
              </a:rPr>
              <a:t>48</a:t>
            </a:r>
            <a:r>
              <a:rPr lang="en-GB" altLang="es-ES" sz="2500" dirty="0">
                <a:latin typeface="Arial Narrow" panose="020B0606020202030204" pitchFamily="34" charset="0"/>
                <a:cs typeface="Arial" panose="020B0604020202020204" pitchFamily="34" charset="0"/>
              </a:rPr>
              <a:t>O</a:t>
            </a:r>
            <a:r>
              <a:rPr lang="en-GB" altLang="es-ES" sz="2500" baseline="-25000" dirty="0">
                <a:latin typeface="Arial Narrow" panose="020B0606020202030204" pitchFamily="34" charset="0"/>
                <a:cs typeface="Arial" panose="020B0604020202020204" pitchFamily="34" charset="0"/>
              </a:rPr>
              <a:t>3</a:t>
            </a:r>
            <a:r>
              <a:rPr lang="en-GB" sz="2500" dirty="0">
                <a:latin typeface="Arial Narrow" panose="020B0606020202030204" pitchFamily="34" charset="0"/>
                <a:cs typeface="Arial" panose="020B0604020202020204" pitchFamily="34" charset="0"/>
              </a:rPr>
              <a:t> and </a:t>
            </a:r>
            <a:r>
              <a:rPr lang="en-GB" altLang="es-ES" sz="2500" dirty="0" smtClean="0">
                <a:latin typeface="Arial Narrow" panose="020B0606020202030204" pitchFamily="34" charset="0"/>
                <a:cs typeface="Arial" panose="020B0604020202020204" pitchFamily="34" charset="0"/>
                <a:sym typeface="Symbol" panose="05050102010706020507" pitchFamily="18" charset="2"/>
              </a:rPr>
              <a:t></a:t>
            </a:r>
            <a:r>
              <a:rPr lang="en-GB" altLang="es-ES" sz="2500" baseline="30000" dirty="0" smtClean="0">
                <a:latin typeface="Arial Narrow" panose="020B0606020202030204" pitchFamily="34" charset="0"/>
                <a:cs typeface="Arial" panose="020B0604020202020204" pitchFamily="34" charset="0"/>
              </a:rPr>
              <a:t>50a</a:t>
            </a:r>
            <a:r>
              <a:rPr lang="en-GB" altLang="es-ES" sz="2500" dirty="0" smtClean="0">
                <a:latin typeface="Arial Narrow" panose="020B0606020202030204" pitchFamily="34" charset="0"/>
              </a:rPr>
              <a:t>O</a:t>
            </a:r>
            <a:r>
              <a:rPr lang="en-GB" altLang="es-ES" sz="2500" baseline="-25000" dirty="0" smtClean="0">
                <a:latin typeface="Arial Narrow" panose="020B0606020202030204" pitchFamily="34" charset="0"/>
              </a:rPr>
              <a:t>3 </a:t>
            </a:r>
            <a:r>
              <a:rPr lang="en-GB" sz="2500" dirty="0" smtClean="0">
                <a:latin typeface="Arial Narrow" panose="020B0606020202030204" pitchFamily="34" charset="0"/>
                <a:cs typeface="Arial" panose="020B0604020202020204" pitchFamily="34" charset="0"/>
              </a:rPr>
              <a:t>and </a:t>
            </a:r>
            <a:r>
              <a:rPr lang="en-GB" altLang="es-ES" sz="2500" dirty="0">
                <a:latin typeface="Arial Narrow" panose="020B0606020202030204" pitchFamily="34" charset="0"/>
                <a:cs typeface="Arial" panose="020B0604020202020204" pitchFamily="34" charset="0"/>
                <a:sym typeface="Symbol" panose="05050102010706020507" pitchFamily="18" charset="2"/>
              </a:rPr>
              <a:t></a:t>
            </a:r>
            <a:r>
              <a:rPr lang="en-GB" altLang="es-ES" sz="2500" baseline="30000" dirty="0" smtClean="0">
                <a:latin typeface="Arial Narrow" panose="020B0606020202030204" pitchFamily="34" charset="0"/>
                <a:cs typeface="Arial" panose="020B0604020202020204" pitchFamily="34" charset="0"/>
              </a:rPr>
              <a:t>50s</a:t>
            </a:r>
            <a:r>
              <a:rPr lang="en-GB" altLang="es-ES" sz="2500" dirty="0" smtClean="0">
                <a:latin typeface="Arial Narrow" panose="020B0606020202030204" pitchFamily="34" charset="0"/>
              </a:rPr>
              <a:t>O</a:t>
            </a:r>
            <a:r>
              <a:rPr lang="en-GB" altLang="es-ES" sz="2500" baseline="-25000" dirty="0" smtClean="0">
                <a:latin typeface="Arial Narrow" panose="020B0606020202030204" pitchFamily="34" charset="0"/>
              </a:rPr>
              <a:t>3 </a:t>
            </a:r>
            <a:r>
              <a:rPr lang="en-GB" sz="2500" dirty="0" smtClean="0">
                <a:latin typeface="Arial Narrow" panose="020B0606020202030204" pitchFamily="34" charset="0"/>
                <a:cs typeface="Arial" panose="020B0604020202020204" pitchFamily="34" charset="0"/>
              </a:rPr>
              <a:t>profiles </a:t>
            </a:r>
            <a:r>
              <a:rPr lang="en-GB" sz="2500" dirty="0">
                <a:latin typeface="Arial Narrow" panose="020B0606020202030204" pitchFamily="34" charset="0"/>
                <a:cs typeface="Arial" panose="020B0604020202020204" pitchFamily="34" charset="0"/>
              </a:rPr>
              <a:t>and a maximal quality of </a:t>
            </a:r>
            <a:r>
              <a:rPr lang="en-GB" altLang="es-ES" sz="2500" dirty="0" smtClean="0">
                <a:latin typeface="Arial Narrow" panose="020B0606020202030204" pitchFamily="34" charset="0"/>
                <a:cs typeface="Arial" panose="020B0604020202020204" pitchFamily="34" charset="0"/>
                <a:sym typeface="Symbol" panose="05050102010706020507" pitchFamily="18" charset="2"/>
              </a:rPr>
              <a:t></a:t>
            </a:r>
            <a:r>
              <a:rPr lang="en-GB" altLang="es-ES" sz="2500" baseline="30000" dirty="0" smtClean="0">
                <a:latin typeface="Arial Narrow" panose="020B0606020202030204" pitchFamily="34" charset="0"/>
                <a:cs typeface="Arial" panose="020B0604020202020204" pitchFamily="34" charset="0"/>
              </a:rPr>
              <a:t>50a</a:t>
            </a:r>
            <a:r>
              <a:rPr lang="en-GB" altLang="es-ES" sz="2500" dirty="0" smtClean="0">
                <a:latin typeface="Arial Narrow" panose="020B0606020202030204" pitchFamily="34" charset="0"/>
              </a:rPr>
              <a:t>O</a:t>
            </a:r>
            <a:r>
              <a:rPr lang="en-GB" altLang="es-ES" sz="2500" baseline="-25000" dirty="0" smtClean="0">
                <a:latin typeface="Arial Narrow" panose="020B0606020202030204" pitchFamily="34" charset="0"/>
              </a:rPr>
              <a:t>3 </a:t>
            </a:r>
            <a:r>
              <a:rPr lang="en-GB" sz="2500" dirty="0" smtClean="0">
                <a:latin typeface="Arial Narrow" panose="020B0606020202030204" pitchFamily="34" charset="0"/>
                <a:cs typeface="Arial" panose="020B0604020202020204" pitchFamily="34" charset="0"/>
              </a:rPr>
              <a:t>and </a:t>
            </a:r>
            <a:r>
              <a:rPr lang="en-GB" altLang="es-ES" sz="2500" dirty="0">
                <a:latin typeface="Arial Narrow" panose="020B0606020202030204" pitchFamily="34" charset="0"/>
                <a:cs typeface="Arial" panose="020B0604020202020204" pitchFamily="34" charset="0"/>
                <a:sym typeface="Symbol" panose="05050102010706020507" pitchFamily="18" charset="2"/>
              </a:rPr>
              <a:t></a:t>
            </a:r>
            <a:r>
              <a:rPr lang="en-GB" altLang="es-ES" sz="2500" baseline="30000" dirty="0" smtClean="0">
                <a:latin typeface="Arial Narrow" panose="020B0606020202030204" pitchFamily="34" charset="0"/>
                <a:cs typeface="Arial" panose="020B0604020202020204" pitchFamily="34" charset="0"/>
              </a:rPr>
              <a:t>50s</a:t>
            </a:r>
            <a:r>
              <a:rPr lang="en-GB" altLang="es-ES" sz="2500" dirty="0" smtClean="0">
                <a:latin typeface="Arial Narrow" panose="020B0606020202030204" pitchFamily="34" charset="0"/>
              </a:rPr>
              <a:t>O</a:t>
            </a:r>
            <a:r>
              <a:rPr lang="en-GB" altLang="es-ES" sz="2500" baseline="-25000" dirty="0" smtClean="0">
                <a:latin typeface="Arial Narrow" panose="020B0606020202030204" pitchFamily="34" charset="0"/>
              </a:rPr>
              <a:t>3 </a:t>
            </a:r>
            <a:r>
              <a:rPr lang="en-GB" sz="2500" dirty="0" smtClean="0">
                <a:latin typeface="Arial Narrow" panose="020B0606020202030204" pitchFamily="34" charset="0"/>
                <a:cs typeface="Arial" panose="020B0604020202020204" pitchFamily="34" charset="0"/>
              </a:rPr>
              <a:t>data</a:t>
            </a:r>
            <a:r>
              <a:rPr lang="en-GB" sz="2500" dirty="0">
                <a:latin typeface="Arial Narrow" panose="020B0606020202030204" pitchFamily="34" charset="0"/>
                <a:cs typeface="Arial" panose="020B0604020202020204" pitchFamily="34" charset="0"/>
              </a:rPr>
              <a:t>.</a:t>
            </a:r>
          </a:p>
        </p:txBody>
      </p:sp>
      <p:sp>
        <p:nvSpPr>
          <p:cNvPr id="3121" name="2 CuadroTexto"/>
          <p:cNvSpPr txBox="1">
            <a:spLocks noChangeArrowheads="1"/>
          </p:cNvSpPr>
          <p:nvPr/>
        </p:nvSpPr>
        <p:spPr bwMode="auto">
          <a:xfrm>
            <a:off x="4137025" y="16559933"/>
            <a:ext cx="6837363" cy="477837"/>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n-US" altLang="es-ES" sz="2500" b="1">
                <a:solidFill>
                  <a:schemeClr val="bg1"/>
                </a:solidFill>
                <a:latin typeface="Arial Narrow" pitchFamily="34" charset="0"/>
              </a:rPr>
              <a:t>Optimal Estimation of the Ozone Isotopoloques State</a:t>
            </a:r>
          </a:p>
        </p:txBody>
      </p:sp>
      <p:sp>
        <p:nvSpPr>
          <p:cNvPr id="21" name="Rectángulo 20"/>
          <p:cNvSpPr/>
          <p:nvPr/>
        </p:nvSpPr>
        <p:spPr>
          <a:xfrm>
            <a:off x="5191200" y="17572758"/>
            <a:ext cx="3511550" cy="719137"/>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93" name="Rectángulo 92"/>
          <p:cNvSpPr/>
          <p:nvPr/>
        </p:nvSpPr>
        <p:spPr>
          <a:xfrm>
            <a:off x="9540149" y="19286587"/>
            <a:ext cx="2915699" cy="657225"/>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3124" name="CuadroTexto 23"/>
          <p:cNvSpPr txBox="1">
            <a:spLocks noChangeArrowheads="1"/>
          </p:cNvSpPr>
          <p:nvPr/>
        </p:nvSpPr>
        <p:spPr bwMode="auto">
          <a:xfrm>
            <a:off x="718544" y="25739056"/>
            <a:ext cx="1039292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8100">
                <a:solidFill>
                  <a:schemeClr val="tx1"/>
                </a:solidFill>
                <a:latin typeface="Arial" charset="0"/>
                <a:cs typeface="Arial" charset="0"/>
              </a:defRPr>
            </a:lvl1pPr>
            <a:lvl2pPr>
              <a:defRPr sz="8100">
                <a:solidFill>
                  <a:schemeClr val="tx1"/>
                </a:solidFill>
                <a:latin typeface="Arial" charset="0"/>
                <a:cs typeface="Arial" charset="0"/>
              </a:defRPr>
            </a:lvl2pPr>
            <a:lvl3pPr>
              <a:defRPr sz="8100">
                <a:solidFill>
                  <a:schemeClr val="tx1"/>
                </a:solidFill>
                <a:latin typeface="Arial" charset="0"/>
                <a:cs typeface="Arial" charset="0"/>
              </a:defRPr>
            </a:lvl3pPr>
            <a:lvl4pPr>
              <a:defRPr sz="8100">
                <a:solidFill>
                  <a:schemeClr val="tx1"/>
                </a:solidFill>
                <a:latin typeface="Arial" charset="0"/>
                <a:cs typeface="Arial" charset="0"/>
              </a:defRPr>
            </a:lvl4pPr>
            <a:lvl5pPr>
              <a:defRPr sz="8100">
                <a:solidFill>
                  <a:schemeClr val="tx1"/>
                </a:solidFill>
                <a:latin typeface="Arial" charset="0"/>
                <a:cs typeface="Arial" charset="0"/>
              </a:defRPr>
            </a:lvl5pPr>
            <a:lvl6pPr marL="8766175" indent="-6256338" defTabSz="4152900" eaLnBrk="0" fontAlgn="base" hangingPunct="0">
              <a:spcBef>
                <a:spcPct val="0"/>
              </a:spcBef>
              <a:spcAft>
                <a:spcPct val="0"/>
              </a:spcAft>
              <a:defRPr sz="8100">
                <a:solidFill>
                  <a:schemeClr val="tx1"/>
                </a:solidFill>
                <a:latin typeface="Arial" charset="0"/>
                <a:cs typeface="Arial" charset="0"/>
              </a:defRPr>
            </a:lvl6pPr>
            <a:lvl7pPr marL="9223375" indent="-6256338" defTabSz="4152900" eaLnBrk="0" fontAlgn="base" hangingPunct="0">
              <a:spcBef>
                <a:spcPct val="0"/>
              </a:spcBef>
              <a:spcAft>
                <a:spcPct val="0"/>
              </a:spcAft>
              <a:defRPr sz="8100">
                <a:solidFill>
                  <a:schemeClr val="tx1"/>
                </a:solidFill>
                <a:latin typeface="Arial" charset="0"/>
                <a:cs typeface="Arial" charset="0"/>
              </a:defRPr>
            </a:lvl7pPr>
            <a:lvl8pPr marL="9680575" indent="-6256338" defTabSz="4152900" eaLnBrk="0" fontAlgn="base" hangingPunct="0">
              <a:spcBef>
                <a:spcPct val="0"/>
              </a:spcBef>
              <a:spcAft>
                <a:spcPct val="0"/>
              </a:spcAft>
              <a:defRPr sz="8100">
                <a:solidFill>
                  <a:schemeClr val="tx1"/>
                </a:solidFill>
                <a:latin typeface="Arial" charset="0"/>
                <a:cs typeface="Arial" charset="0"/>
              </a:defRPr>
            </a:lvl8pPr>
            <a:lvl9pPr marL="10137775" indent="-6256338" defTabSz="4152900" eaLnBrk="0" fontAlgn="base" hangingPunct="0">
              <a:spcBef>
                <a:spcPct val="0"/>
              </a:spcBef>
              <a:spcAft>
                <a:spcPct val="0"/>
              </a:spcAft>
              <a:defRPr sz="8100">
                <a:solidFill>
                  <a:schemeClr val="tx1"/>
                </a:solidFill>
                <a:latin typeface="Arial" charset="0"/>
                <a:cs typeface="Arial" charset="0"/>
              </a:defRPr>
            </a:lvl9pPr>
          </a:lstStyle>
          <a:p>
            <a:pPr algn="just">
              <a:buClr>
                <a:srgbClr val="B43908"/>
              </a:buClr>
              <a:buSzPct val="200000"/>
              <a:buFont typeface="Arial" charset="0"/>
              <a:buChar char="•"/>
            </a:pPr>
            <a:r>
              <a:rPr lang="en-GB" sz="2500" dirty="0">
                <a:latin typeface="Arial Narrow" pitchFamily="34" charset="0"/>
              </a:rPr>
              <a:t>An a posteriori correction (</a:t>
            </a:r>
            <a:r>
              <a:rPr lang="en-GB" sz="2500" dirty="0">
                <a:latin typeface="Times New Roman" pitchFamily="18" charset="0"/>
                <a:cs typeface="Times New Roman" pitchFamily="18" charset="0"/>
              </a:rPr>
              <a:t>C</a:t>
            </a:r>
            <a:r>
              <a:rPr lang="en-GB" sz="2500" dirty="0">
                <a:latin typeface="Arial Narrow" pitchFamily="34" charset="0"/>
              </a:rPr>
              <a:t>) is also applied to adapt the vertical resolution and sensitivity of the ozone product to the poorer vertical resolution and sensitivity of the </a:t>
            </a:r>
            <a:r>
              <a:rPr lang="en-GB" sz="2500" dirty="0" err="1">
                <a:latin typeface="Arial Narrow" pitchFamily="34" charset="0"/>
              </a:rPr>
              <a:t>isotopologue</a:t>
            </a:r>
            <a:r>
              <a:rPr lang="en-GB" sz="2500" dirty="0">
                <a:latin typeface="Arial Narrow" pitchFamily="34" charset="0"/>
              </a:rPr>
              <a:t> ratio products.</a:t>
            </a:r>
          </a:p>
        </p:txBody>
      </p:sp>
      <p:sp>
        <p:nvSpPr>
          <p:cNvPr id="3125" name="CuadroTexto 5"/>
          <p:cNvSpPr txBox="1">
            <a:spLocks noChangeArrowheads="1"/>
          </p:cNvSpPr>
          <p:nvPr/>
        </p:nvSpPr>
        <p:spPr bwMode="auto">
          <a:xfrm>
            <a:off x="5834068" y="22796063"/>
            <a:ext cx="731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GB" altLang="es-ES" sz="1600" dirty="0">
                <a:latin typeface="Arial Narrow" pitchFamily="34" charset="0"/>
              </a:rPr>
              <a:t>x</a:t>
            </a:r>
            <a:r>
              <a:rPr lang="en-GB" altLang="es-ES" sz="1600" baseline="30000" dirty="0">
                <a:latin typeface="Arial Narrow" pitchFamily="34" charset="0"/>
              </a:rPr>
              <a:t>l</a:t>
            </a:r>
            <a:r>
              <a:rPr lang="en-GB" altLang="es-ES" sz="1600" dirty="0">
                <a:latin typeface="Arial Narrow" pitchFamily="34" charset="0"/>
              </a:rPr>
              <a:t> and x</a:t>
            </a:r>
            <a:r>
              <a:rPr lang="en-GB" altLang="es-ES" sz="1600" baseline="30000" dirty="0">
                <a:latin typeface="Arial Narrow" pitchFamily="34" charset="0"/>
              </a:rPr>
              <a:t>l</a:t>
            </a:r>
            <a:r>
              <a:rPr lang="en-GB" altLang="es-ES" sz="1600" dirty="0">
                <a:latin typeface="Arial Narrow" pitchFamily="34" charset="0"/>
              </a:rPr>
              <a:t>’ are the state vectors expressed in the </a:t>
            </a:r>
            <a:r>
              <a:rPr lang="en-GB" altLang="es-ES" sz="1600" i="1" dirty="0">
                <a:latin typeface="Arial Narrow" pitchFamily="34" charset="0"/>
              </a:rPr>
              <a:t>1</a:t>
            </a:r>
            <a:r>
              <a:rPr lang="en-GB" altLang="es-ES" sz="1600" dirty="0">
                <a:latin typeface="Arial Narrow" pitchFamily="34" charset="0"/>
              </a:rPr>
              <a:t> and </a:t>
            </a:r>
            <a:r>
              <a:rPr lang="en-GB" altLang="es-ES" sz="1600" i="1" dirty="0">
                <a:latin typeface="Arial Narrow" pitchFamily="34" charset="0"/>
              </a:rPr>
              <a:t>2-basis</a:t>
            </a:r>
            <a:r>
              <a:rPr lang="en-GB" altLang="es-ES" sz="1600" dirty="0">
                <a:latin typeface="Arial Narrow" pitchFamily="34" charset="0"/>
              </a:rPr>
              <a:t>, respectively </a:t>
            </a:r>
          </a:p>
        </p:txBody>
      </p:sp>
      <p:graphicFrame>
        <p:nvGraphicFramePr>
          <p:cNvPr id="3127" name="2 Objeto"/>
          <p:cNvGraphicFramePr>
            <a:graphicFrameLocks noChangeAspect="1"/>
          </p:cNvGraphicFramePr>
          <p:nvPr>
            <p:extLst>
              <p:ext uri="{D42A27DB-BD31-4B8C-83A1-F6EECF244321}">
                <p14:modId xmlns:p14="http://schemas.microsoft.com/office/powerpoint/2010/main" val="1113935622"/>
              </p:ext>
            </p:extLst>
          </p:nvPr>
        </p:nvGraphicFramePr>
        <p:xfrm>
          <a:off x="11376025" y="25811163"/>
          <a:ext cx="2486025" cy="1471612"/>
        </p:xfrm>
        <a:graphic>
          <a:graphicData uri="http://schemas.openxmlformats.org/presentationml/2006/ole">
            <mc:AlternateContent xmlns:mc="http://schemas.openxmlformats.org/markup-compatibility/2006">
              <mc:Choice xmlns:v="urn:schemas-microsoft-com:vml" Requires="v">
                <p:oleObj spid="_x0000_s4215" name="Ecuación" r:id="rId30" imgW="1244600" imgH="736600" progId="Equation.3">
                  <p:embed/>
                </p:oleObj>
              </mc:Choice>
              <mc:Fallback>
                <p:oleObj name="Ecuación" r:id="rId30" imgW="1244600" imgH="736600" progId="Equation.3">
                  <p:embed/>
                  <p:pic>
                    <p:nvPicPr>
                      <p:cNvPr id="0" name="2 Objeto"/>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376025" y="25811163"/>
                        <a:ext cx="248602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 name="CuadroTexto 5"/>
          <p:cNvSpPr txBox="1">
            <a:spLocks noChangeArrowheads="1"/>
          </p:cNvSpPr>
          <p:nvPr/>
        </p:nvSpPr>
        <p:spPr bwMode="auto">
          <a:xfrm>
            <a:off x="4943475" y="26637895"/>
            <a:ext cx="5958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GB" altLang="es-ES" sz="1600" dirty="0" smtClean="0">
                <a:latin typeface="Arial Narrow" pitchFamily="34" charset="0"/>
              </a:rPr>
              <a:t>The A blocks correspond to the averaging kernel matrices </a:t>
            </a:r>
            <a:br>
              <a:rPr lang="en-GB" altLang="es-ES" sz="1600" dirty="0" smtClean="0">
                <a:latin typeface="Arial Narrow" pitchFamily="34" charset="0"/>
              </a:rPr>
            </a:br>
            <a:r>
              <a:rPr lang="en-GB" altLang="es-ES" sz="1600" dirty="0" smtClean="0">
                <a:latin typeface="Arial Narrow" pitchFamily="34" charset="0"/>
              </a:rPr>
              <a:t>(please see  the characterization section) </a:t>
            </a:r>
            <a:endParaRPr lang="en-GB" altLang="es-ES" sz="1600" dirty="0">
              <a:latin typeface="Arial Narrow" pitchFamily="34" charset="0"/>
            </a:endParaRPr>
          </a:p>
        </p:txBody>
      </p:sp>
      <p:sp>
        <p:nvSpPr>
          <p:cNvPr id="25" name="24 CuadroTexto"/>
          <p:cNvSpPr txBox="1"/>
          <p:nvPr/>
        </p:nvSpPr>
        <p:spPr>
          <a:xfrm>
            <a:off x="754031" y="40394084"/>
            <a:ext cx="4573025" cy="1384995"/>
          </a:xfrm>
          <a:prstGeom prst="rect">
            <a:avLst/>
          </a:prstGeom>
          <a:noFill/>
        </p:spPr>
        <p:txBody>
          <a:bodyPr wrap="square" rtlCol="0">
            <a:spAutoFit/>
          </a:bodyPr>
          <a:lstStyle/>
          <a:p>
            <a:pPr algn="ctr"/>
            <a:r>
              <a:rPr lang="en-US" sz="2100" dirty="0" smtClean="0">
                <a:latin typeface="Arial Narrow" pitchFamily="34" charset="0"/>
              </a:rPr>
              <a:t>Four layers are well distinguished (DOFS</a:t>
            </a:r>
            <a:r>
              <a:rPr lang="en-US" sz="2100" dirty="0" smtClean="0">
                <a:latin typeface="Arial Narrow" pitchFamily="34" charset="0"/>
                <a:sym typeface="Symbol"/>
              </a:rPr>
              <a:t>4) with a FWHM of about 10 km</a:t>
            </a:r>
            <a:r>
              <a:rPr lang="en-US" sz="2100" dirty="0" smtClean="0">
                <a:latin typeface="Arial Narrow" pitchFamily="34" charset="0"/>
              </a:rPr>
              <a:t>: troposphere, tropopause, lower stratosphere and </a:t>
            </a:r>
            <a:br>
              <a:rPr lang="en-US" sz="2100" dirty="0" smtClean="0">
                <a:latin typeface="Arial Narrow" pitchFamily="34" charset="0"/>
              </a:rPr>
            </a:br>
            <a:r>
              <a:rPr lang="en-US" sz="2100" dirty="0" smtClean="0">
                <a:latin typeface="Arial Narrow" pitchFamily="34" charset="0"/>
              </a:rPr>
              <a:t>middle-upper stratosphere.</a:t>
            </a:r>
            <a:endParaRPr lang="en-US" sz="2100" dirty="0">
              <a:latin typeface="Arial Narrow" pitchFamily="34" charset="0"/>
            </a:endParaRPr>
          </a:p>
        </p:txBody>
      </p:sp>
      <p:sp>
        <p:nvSpPr>
          <p:cNvPr id="115" name="114 CuadroTexto"/>
          <p:cNvSpPr txBox="1"/>
          <p:nvPr/>
        </p:nvSpPr>
        <p:spPr>
          <a:xfrm>
            <a:off x="5780575" y="40779508"/>
            <a:ext cx="8403465" cy="1061829"/>
          </a:xfrm>
          <a:prstGeom prst="rect">
            <a:avLst/>
          </a:prstGeom>
          <a:noFill/>
        </p:spPr>
        <p:txBody>
          <a:bodyPr wrap="square" rtlCol="0">
            <a:spAutoFit/>
          </a:bodyPr>
          <a:lstStyle/>
          <a:p>
            <a:pPr algn="ctr"/>
            <a:r>
              <a:rPr lang="en-US" sz="2100" dirty="0" smtClean="0">
                <a:latin typeface="Arial Narrow" pitchFamily="34" charset="0"/>
              </a:rPr>
              <a:t>Only one layer is well distinguished (DOFS</a:t>
            </a:r>
            <a:r>
              <a:rPr lang="en-US" sz="2100" dirty="0" smtClean="0">
                <a:latin typeface="Arial Narrow" pitchFamily="34" charset="0"/>
                <a:sym typeface="Symbol"/>
              </a:rPr>
              <a:t>1) with a FWHM of about 10 km</a:t>
            </a:r>
            <a:r>
              <a:rPr lang="en-US" sz="2100" dirty="0" smtClean="0">
                <a:latin typeface="Arial Narrow" pitchFamily="34" charset="0"/>
              </a:rPr>
              <a:t>: </a:t>
            </a:r>
            <a:r>
              <a:rPr lang="en-US" sz="2100" dirty="0">
                <a:latin typeface="Arial Narrow" pitchFamily="34" charset="0"/>
              </a:rPr>
              <a:t>the middle stratosphere (the range </a:t>
            </a:r>
            <a:r>
              <a:rPr lang="en-US" sz="2100" dirty="0" smtClean="0">
                <a:latin typeface="Arial Narrow" pitchFamily="34" charset="0"/>
              </a:rPr>
              <a:t>with a good sensitivity is 25–35 </a:t>
            </a:r>
            <a:r>
              <a:rPr lang="en-US" sz="2100" dirty="0">
                <a:latin typeface="Arial Narrow" pitchFamily="34" charset="0"/>
              </a:rPr>
              <a:t>km). </a:t>
            </a:r>
            <a:r>
              <a:rPr lang="en-US" sz="2100" dirty="0" smtClean="0">
                <a:latin typeface="Arial Narrow" pitchFamily="34" charset="0"/>
              </a:rPr>
              <a:t/>
            </a:r>
            <a:br>
              <a:rPr lang="en-US" sz="2100" dirty="0" smtClean="0">
                <a:latin typeface="Arial Narrow" pitchFamily="34" charset="0"/>
              </a:rPr>
            </a:br>
            <a:r>
              <a:rPr lang="en-US" sz="2100" dirty="0" smtClean="0">
                <a:latin typeface="Arial Narrow" pitchFamily="34" charset="0"/>
              </a:rPr>
              <a:t>The FTIR system can only observe stratospheric </a:t>
            </a:r>
            <a:r>
              <a:rPr lang="en-GB" altLang="es-ES" sz="2100" dirty="0" smtClean="0">
                <a:latin typeface="Arial Narrow" pitchFamily="34" charset="0"/>
                <a:sym typeface="Symbol" pitchFamily="18" charset="2"/>
              </a:rPr>
              <a:t></a:t>
            </a:r>
            <a:r>
              <a:rPr lang="en-GB" altLang="es-ES" sz="2100" baseline="30000" dirty="0" smtClean="0">
                <a:latin typeface="Arial Narrow" pitchFamily="34" charset="0"/>
              </a:rPr>
              <a:t>50a</a:t>
            </a:r>
            <a:r>
              <a:rPr lang="en-GB" altLang="es-ES" sz="2100" dirty="0" smtClean="0">
                <a:latin typeface="Arial Narrow" panose="020B0606020202030204" pitchFamily="34" charset="0"/>
              </a:rPr>
              <a:t>O</a:t>
            </a:r>
            <a:r>
              <a:rPr lang="en-GB" altLang="es-ES" sz="2100" baseline="-25000" dirty="0" smtClean="0">
                <a:latin typeface="Arial Narrow" panose="020B0606020202030204" pitchFamily="34" charset="0"/>
              </a:rPr>
              <a:t>3</a:t>
            </a:r>
            <a:r>
              <a:rPr lang="en-GB" altLang="es-ES" sz="2100" dirty="0" smtClean="0">
                <a:latin typeface="Arial Narrow" pitchFamily="34" charset="0"/>
              </a:rPr>
              <a:t> and </a:t>
            </a:r>
            <a:r>
              <a:rPr lang="en-GB" altLang="es-ES" sz="2100" dirty="0" smtClean="0">
                <a:latin typeface="Arial Narrow" pitchFamily="34" charset="0"/>
                <a:sym typeface="Symbol" pitchFamily="18" charset="2"/>
              </a:rPr>
              <a:t></a:t>
            </a:r>
            <a:r>
              <a:rPr lang="en-GB" altLang="es-ES" sz="2100" baseline="30000" dirty="0" smtClean="0">
                <a:latin typeface="Arial Narrow" pitchFamily="34" charset="0"/>
              </a:rPr>
              <a:t>50s</a:t>
            </a:r>
            <a:r>
              <a:rPr lang="en-GB" altLang="es-ES" sz="2100" dirty="0" smtClean="0">
                <a:latin typeface="Arial Narrow" panose="020B0606020202030204" pitchFamily="34" charset="0"/>
              </a:rPr>
              <a:t>O</a:t>
            </a:r>
            <a:r>
              <a:rPr lang="en-GB" altLang="es-ES" sz="2100" baseline="-25000" dirty="0" smtClean="0">
                <a:latin typeface="Arial Narrow" panose="020B0606020202030204" pitchFamily="34" charset="0"/>
              </a:rPr>
              <a:t>3</a:t>
            </a:r>
            <a:r>
              <a:rPr lang="en-US" sz="2100" dirty="0" smtClean="0">
                <a:latin typeface="Arial Narrow" pitchFamily="34" charset="0"/>
              </a:rPr>
              <a:t>.</a:t>
            </a:r>
            <a:endParaRPr lang="en-US" sz="2100" dirty="0">
              <a:latin typeface="Arial Narrow" pitchFamily="34" charset="0"/>
            </a:endParaRPr>
          </a:p>
        </p:txBody>
      </p:sp>
      <p:sp>
        <p:nvSpPr>
          <p:cNvPr id="119" name="105 Rectángulo redondeado"/>
          <p:cNvSpPr/>
          <p:nvPr/>
        </p:nvSpPr>
        <p:spPr>
          <a:xfrm>
            <a:off x="15408275" y="6198302"/>
            <a:ext cx="14438105" cy="5046666"/>
          </a:xfrm>
          <a:prstGeom prst="roundRect">
            <a:avLst>
              <a:gd name="adj" fmla="val 7687"/>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defPPr>
              <a:defRPr lang="es-ES"/>
            </a:defPPr>
            <a:lvl1pPr algn="l" defTabSz="4152900" rtl="0" eaLnBrk="0" fontAlgn="base" hangingPunct="0">
              <a:spcBef>
                <a:spcPct val="0"/>
              </a:spcBef>
              <a:spcAft>
                <a:spcPct val="0"/>
              </a:spcAft>
              <a:defRPr sz="8100" kern="1200">
                <a:solidFill>
                  <a:schemeClr val="dk1"/>
                </a:solidFill>
                <a:latin typeface="+mn-lt"/>
                <a:ea typeface="+mn-ea"/>
                <a:cs typeface="+mn-cs"/>
              </a:defRPr>
            </a:lvl1pPr>
            <a:lvl2pPr marL="2076450" indent="-1563688" algn="l" defTabSz="4152900" rtl="0" eaLnBrk="0" fontAlgn="base" hangingPunct="0">
              <a:spcBef>
                <a:spcPct val="0"/>
              </a:spcBef>
              <a:spcAft>
                <a:spcPct val="0"/>
              </a:spcAft>
              <a:defRPr sz="8100" kern="1200">
                <a:solidFill>
                  <a:schemeClr val="dk1"/>
                </a:solidFill>
                <a:latin typeface="+mn-lt"/>
                <a:ea typeface="+mn-ea"/>
                <a:cs typeface="+mn-cs"/>
              </a:defRPr>
            </a:lvl2pPr>
            <a:lvl3pPr marL="4152900" indent="-3127375" algn="l" defTabSz="4152900" rtl="0" eaLnBrk="0" fontAlgn="base" hangingPunct="0">
              <a:spcBef>
                <a:spcPct val="0"/>
              </a:spcBef>
              <a:spcAft>
                <a:spcPct val="0"/>
              </a:spcAft>
              <a:defRPr sz="8100" kern="1200">
                <a:solidFill>
                  <a:schemeClr val="dk1"/>
                </a:solidFill>
                <a:latin typeface="+mn-lt"/>
                <a:ea typeface="+mn-ea"/>
                <a:cs typeface="+mn-cs"/>
              </a:defRPr>
            </a:lvl3pPr>
            <a:lvl4pPr marL="6230938" indent="-4692650" algn="l" defTabSz="4152900" rtl="0" eaLnBrk="0" fontAlgn="base" hangingPunct="0">
              <a:spcBef>
                <a:spcPct val="0"/>
              </a:spcBef>
              <a:spcAft>
                <a:spcPct val="0"/>
              </a:spcAft>
              <a:defRPr sz="8100" kern="1200">
                <a:solidFill>
                  <a:schemeClr val="dk1"/>
                </a:solidFill>
                <a:latin typeface="+mn-lt"/>
                <a:ea typeface="+mn-ea"/>
                <a:cs typeface="+mn-cs"/>
              </a:defRPr>
            </a:lvl4pPr>
            <a:lvl5pPr marL="8308975" indent="-6256338" algn="l" defTabSz="4152900" rtl="0" eaLnBrk="0" fontAlgn="base" hangingPunct="0">
              <a:spcBef>
                <a:spcPct val="0"/>
              </a:spcBef>
              <a:spcAft>
                <a:spcPct val="0"/>
              </a:spcAft>
              <a:defRPr sz="8100" kern="1200">
                <a:solidFill>
                  <a:schemeClr val="dk1"/>
                </a:solidFill>
                <a:latin typeface="+mn-lt"/>
                <a:ea typeface="+mn-ea"/>
                <a:cs typeface="+mn-cs"/>
              </a:defRPr>
            </a:lvl5pPr>
            <a:lvl6pPr marL="2286000" algn="l" defTabSz="914400" rtl="0" eaLnBrk="1" latinLnBrk="0" hangingPunct="1">
              <a:defRPr sz="8100" kern="1200">
                <a:solidFill>
                  <a:schemeClr val="dk1"/>
                </a:solidFill>
                <a:latin typeface="+mn-lt"/>
                <a:ea typeface="+mn-ea"/>
                <a:cs typeface="+mn-cs"/>
              </a:defRPr>
            </a:lvl6pPr>
            <a:lvl7pPr marL="2743200" algn="l" defTabSz="914400" rtl="0" eaLnBrk="1" latinLnBrk="0" hangingPunct="1">
              <a:defRPr sz="8100" kern="1200">
                <a:solidFill>
                  <a:schemeClr val="dk1"/>
                </a:solidFill>
                <a:latin typeface="+mn-lt"/>
                <a:ea typeface="+mn-ea"/>
                <a:cs typeface="+mn-cs"/>
              </a:defRPr>
            </a:lvl7pPr>
            <a:lvl8pPr marL="3200400" algn="l" defTabSz="914400" rtl="0" eaLnBrk="1" latinLnBrk="0" hangingPunct="1">
              <a:defRPr sz="8100" kern="1200">
                <a:solidFill>
                  <a:schemeClr val="dk1"/>
                </a:solidFill>
                <a:latin typeface="+mn-lt"/>
                <a:ea typeface="+mn-ea"/>
                <a:cs typeface="+mn-cs"/>
              </a:defRPr>
            </a:lvl8pPr>
            <a:lvl9pPr marL="3657600" algn="l" defTabSz="914400" rtl="0" eaLnBrk="1" latinLnBrk="0" hangingPunct="1">
              <a:defRPr sz="8100" kern="1200">
                <a:solidFill>
                  <a:schemeClr val="dk1"/>
                </a:solidFill>
                <a:latin typeface="+mn-lt"/>
                <a:ea typeface="+mn-ea"/>
                <a:cs typeface="+mn-cs"/>
              </a:defRPr>
            </a:lvl9pPr>
          </a:lstStyle>
          <a:p>
            <a:pPr algn="ctr" defTabSz="4153700" eaLnBrk="1" hangingPunct="1">
              <a:defRPr/>
            </a:pPr>
            <a:endParaRPr lang="en-GB" sz="8786" dirty="0"/>
          </a:p>
        </p:txBody>
      </p:sp>
      <p:grpSp>
        <p:nvGrpSpPr>
          <p:cNvPr id="31" name="Grupo 30"/>
          <p:cNvGrpSpPr/>
          <p:nvPr/>
        </p:nvGrpSpPr>
        <p:grpSpPr>
          <a:xfrm>
            <a:off x="16650171" y="8206508"/>
            <a:ext cx="3438525" cy="2680098"/>
            <a:chOff x="16650171" y="8231974"/>
            <a:chExt cx="3438525" cy="2680098"/>
          </a:xfrm>
        </p:grpSpPr>
        <p:pic>
          <p:nvPicPr>
            <p:cNvPr id="122" name="Picture 693" descr="C:\FTIR\matlab\isotopos ozono\new_QOS\calculos\estimacion_errores\matias\tabla.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167902" y="8231974"/>
              <a:ext cx="241935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94" descr="C:\FTIR\matlab\isotopos ozono\new_QOS\calculos\estimacion_errores\matias\tabla 2.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650171" y="10045297"/>
              <a:ext cx="3438525" cy="866775"/>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2 CuadroTexto"/>
          <p:cNvSpPr txBox="1">
            <a:spLocks noChangeArrowheads="1"/>
          </p:cNvSpPr>
          <p:nvPr/>
        </p:nvSpPr>
        <p:spPr bwMode="auto">
          <a:xfrm>
            <a:off x="21060752" y="6046268"/>
            <a:ext cx="2246128" cy="477054"/>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ctr" eaLnBrk="1" hangingPunct="1"/>
            <a:r>
              <a:rPr lang="en-US" altLang="es-ES" sz="2500" b="1" dirty="0" smtClean="0">
                <a:solidFill>
                  <a:schemeClr val="bg1"/>
                </a:solidFill>
                <a:latin typeface="Arial Narrow" pitchFamily="34" charset="0"/>
              </a:rPr>
              <a:t>Error Estimation</a:t>
            </a:r>
            <a:endParaRPr lang="en-US" altLang="es-ES" sz="2500" b="1" dirty="0">
              <a:solidFill>
                <a:schemeClr val="bg1"/>
              </a:solidFill>
              <a:latin typeface="Arial Narrow" pitchFamily="34" charset="0"/>
            </a:endParaRPr>
          </a:p>
        </p:txBody>
      </p:sp>
      <p:sp>
        <p:nvSpPr>
          <p:cNvPr id="125" name="3140 Rectángulo"/>
          <p:cNvSpPr/>
          <p:nvPr/>
        </p:nvSpPr>
        <p:spPr>
          <a:xfrm>
            <a:off x="15697345" y="6478316"/>
            <a:ext cx="5424493" cy="1631216"/>
          </a:xfrm>
          <a:prstGeom prst="rect">
            <a:avLst/>
          </a:prstGeom>
        </p:spPr>
        <p:txBody>
          <a:bodyPr wrap="squar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eaLnBrk="1" hangingPunct="1"/>
            <a:r>
              <a:rPr lang="en-GB" sz="2400" dirty="0" smtClean="0">
                <a:latin typeface="Arial Narrow" pitchFamily="34" charset="0"/>
              </a:rPr>
              <a:t>Uncertainty sources and assumed values for the error estimation, based on Schneider et al. (2012) and Garcia et al. (2012), following to Rodgers (2000):</a:t>
            </a:r>
            <a:endParaRPr lang="en-GB" sz="2400" dirty="0">
              <a:latin typeface="Arial Narrow" pitchFamily="34" charset="0"/>
            </a:endParaRPr>
          </a:p>
        </p:txBody>
      </p:sp>
      <p:grpSp>
        <p:nvGrpSpPr>
          <p:cNvPr id="9" name="Grupo 8"/>
          <p:cNvGrpSpPr/>
          <p:nvPr/>
        </p:nvGrpSpPr>
        <p:grpSpPr>
          <a:xfrm>
            <a:off x="21561790" y="8206508"/>
            <a:ext cx="8031962" cy="2808312"/>
            <a:chOff x="21600864" y="8350524"/>
            <a:chExt cx="8031962" cy="2808312"/>
          </a:xfrm>
        </p:grpSpPr>
        <p:grpSp>
          <p:nvGrpSpPr>
            <p:cNvPr id="3136" name="Grupo 3135"/>
            <p:cNvGrpSpPr/>
            <p:nvPr/>
          </p:nvGrpSpPr>
          <p:grpSpPr>
            <a:xfrm>
              <a:off x="21600864" y="8482311"/>
              <a:ext cx="8031962" cy="2676525"/>
              <a:chOff x="21754445" y="8346313"/>
              <a:chExt cx="8031962" cy="2676525"/>
            </a:xfrm>
          </p:grpSpPr>
          <p:pic>
            <p:nvPicPr>
              <p:cNvPr id="120" name="Picture 679" descr="C:\FTIR\matlab\isotopos ozono\new_QOS\calculos\estimacion_errores\matias\o348.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754445" y="8430550"/>
                <a:ext cx="40290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80" descr="C:\FTIR\matlab\isotopos ozono\new_QOS\calculos\estimacion_errores\matias\Captura.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5757332" y="8346313"/>
                <a:ext cx="4029075" cy="2676525"/>
              </a:xfrm>
              <a:prstGeom prst="rect">
                <a:avLst/>
              </a:prstGeom>
              <a:noFill/>
              <a:extLst>
                <a:ext uri="{909E8E84-426E-40DD-AFC4-6F175D3DCCD1}">
                  <a14:hiddenFill xmlns:a14="http://schemas.microsoft.com/office/drawing/2010/main">
                    <a:solidFill>
                      <a:srgbClr val="FFFFFF"/>
                    </a:solidFill>
                  </a14:hiddenFill>
                </a:ext>
              </a:extLst>
            </p:spPr>
          </p:pic>
        </p:grpSp>
        <p:sp>
          <p:nvSpPr>
            <p:cNvPr id="126" name="3141 CuadroTexto"/>
            <p:cNvSpPr txBox="1"/>
            <p:nvPr/>
          </p:nvSpPr>
          <p:spPr>
            <a:xfrm>
              <a:off x="22459535" y="8355312"/>
              <a:ext cx="2832827" cy="307777"/>
            </a:xfrm>
            <a:prstGeom prst="rect">
              <a:avLst/>
            </a:prstGeom>
            <a:noFill/>
          </p:spPr>
          <p:txBody>
            <a:bodyPr wrap="none" rtlCol="0">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r>
                <a:rPr lang="en-US" sz="1400" b="1" dirty="0" smtClean="0">
                  <a:latin typeface="Arial" panose="020B0604020202020204" pitchFamily="34" charset="0"/>
                  <a:cs typeface="Arial" panose="020B0604020202020204" pitchFamily="34" charset="0"/>
                </a:rPr>
                <a:t>Estimated error for O</a:t>
              </a:r>
              <a:r>
                <a:rPr lang="en-US" sz="1400" b="1" baseline="-25000" dirty="0" smtClean="0">
                  <a:latin typeface="Arial" panose="020B0604020202020204" pitchFamily="34" charset="0"/>
                  <a:cs typeface="Arial" panose="020B0604020202020204" pitchFamily="34" charset="0"/>
                </a:rPr>
                <a:t>3</a:t>
              </a:r>
              <a:r>
                <a:rPr lang="en-US" sz="1400" b="1" dirty="0" smtClean="0">
                  <a:latin typeface="Arial" panose="020B0604020202020204" pitchFamily="34" charset="0"/>
                  <a:cs typeface="Arial" panose="020B0604020202020204" pitchFamily="34" charset="0"/>
                </a:rPr>
                <a:t> profiles</a:t>
              </a:r>
              <a:endParaRPr lang="en-US" sz="1400" b="1" dirty="0">
                <a:latin typeface="Arial" panose="020B0604020202020204" pitchFamily="34" charset="0"/>
                <a:cs typeface="Arial" panose="020B0604020202020204" pitchFamily="34" charset="0"/>
              </a:endParaRPr>
            </a:p>
          </p:txBody>
        </p:sp>
        <p:sp>
          <p:nvSpPr>
            <p:cNvPr id="127" name="129 CuadroTexto"/>
            <p:cNvSpPr txBox="1"/>
            <p:nvPr/>
          </p:nvSpPr>
          <p:spPr>
            <a:xfrm>
              <a:off x="26319607" y="8350524"/>
              <a:ext cx="3025187" cy="307777"/>
            </a:xfrm>
            <a:prstGeom prst="rect">
              <a:avLst/>
            </a:prstGeom>
            <a:noFill/>
          </p:spPr>
          <p:txBody>
            <a:bodyPr wrap="none" rtlCol="0">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r>
                <a:rPr lang="en-US" sz="1400" b="1" dirty="0" smtClean="0">
                  <a:latin typeface="Arial" panose="020B0604020202020204" pitchFamily="34" charset="0"/>
                  <a:cs typeface="Arial" panose="020B0604020202020204" pitchFamily="34" charset="0"/>
                </a:rPr>
                <a:t>Estimated error for </a:t>
              </a:r>
              <a:r>
                <a:rPr lang="en-GB" altLang="es-ES" sz="1400" b="1" dirty="0">
                  <a:latin typeface="Arial" panose="020B0604020202020204" pitchFamily="34" charset="0"/>
                  <a:cs typeface="Arial" panose="020B0604020202020204" pitchFamily="34" charset="0"/>
                  <a:sym typeface="Symbol" panose="05050102010706020507" pitchFamily="18" charset="2"/>
                </a:rPr>
                <a:t></a:t>
              </a:r>
              <a:r>
                <a:rPr lang="en-GB" altLang="es-ES" sz="1400" b="1" baseline="30000" dirty="0">
                  <a:latin typeface="Arial" panose="020B0604020202020204" pitchFamily="34" charset="0"/>
                  <a:cs typeface="Arial" panose="020B0604020202020204" pitchFamily="34" charset="0"/>
                </a:rPr>
                <a:t>50a</a:t>
              </a:r>
              <a:r>
                <a:rPr lang="en-GB" altLang="es-ES" sz="1400" b="1" dirty="0">
                  <a:latin typeface="Arial" panose="020B0604020202020204" pitchFamily="34" charset="0"/>
                  <a:cs typeface="Arial" panose="020B0604020202020204" pitchFamily="34" charset="0"/>
                </a:rPr>
                <a:t>O</a:t>
              </a:r>
              <a:r>
                <a:rPr lang="en-GB" altLang="es-ES" sz="1400" b="1" baseline="-25000" dirty="0">
                  <a:latin typeface="Arial" panose="020B0604020202020204" pitchFamily="34" charset="0"/>
                  <a:cs typeface="Arial" panose="020B0604020202020204" pitchFamily="34" charset="0"/>
                </a:rPr>
                <a:t>3</a:t>
              </a:r>
              <a:r>
                <a:rPr lang="en-US" sz="1400" b="1" baseline="-250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profiles</a:t>
              </a:r>
              <a:endParaRPr lang="en-US" sz="1400" b="1" dirty="0">
                <a:latin typeface="Arial" panose="020B0604020202020204" pitchFamily="34" charset="0"/>
                <a:cs typeface="Arial" panose="020B0604020202020204" pitchFamily="34" charset="0"/>
              </a:endParaRPr>
            </a:p>
          </p:txBody>
        </p:sp>
      </p:grpSp>
      <p:sp>
        <p:nvSpPr>
          <p:cNvPr id="128" name="3143 CuadroTexto"/>
          <p:cNvSpPr txBox="1"/>
          <p:nvPr/>
        </p:nvSpPr>
        <p:spPr>
          <a:xfrm>
            <a:off x="21470268" y="6478316"/>
            <a:ext cx="8126139" cy="1631216"/>
          </a:xfrm>
          <a:prstGeom prst="rect">
            <a:avLst/>
          </a:prstGeom>
          <a:noFill/>
        </p:spPr>
        <p:txBody>
          <a:bodyPr wrap="square" rtlCol="0">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r>
              <a:rPr lang="en-US" sz="2400" dirty="0" smtClean="0">
                <a:latin typeface="Arial Narrow" pitchFamily="34" charset="0"/>
              </a:rPr>
              <a:t>Below it is shown an example of the error estimation, where it can be observed that the temperature profile and the instrumental line shape (ILS) are the leading random errors. The spectroscopic parameters dominate the systematic errors. </a:t>
            </a:r>
            <a:endParaRPr lang="en-US" sz="2400" dirty="0">
              <a:latin typeface="Arial Narrow" pitchFamily="34" charset="0"/>
            </a:endParaRPr>
          </a:p>
        </p:txBody>
      </p:sp>
      <p:grpSp>
        <p:nvGrpSpPr>
          <p:cNvPr id="8" name="Grupo 7"/>
          <p:cNvGrpSpPr/>
          <p:nvPr/>
        </p:nvGrpSpPr>
        <p:grpSpPr>
          <a:xfrm>
            <a:off x="15437109" y="11242471"/>
            <a:ext cx="14441488" cy="8024551"/>
            <a:chOff x="15437109" y="11242471"/>
            <a:chExt cx="14441488" cy="8024551"/>
          </a:xfrm>
        </p:grpSpPr>
        <p:sp>
          <p:nvSpPr>
            <p:cNvPr id="131" name="105 Rectángulo redondeado"/>
            <p:cNvSpPr/>
            <p:nvPr/>
          </p:nvSpPr>
          <p:spPr>
            <a:xfrm>
              <a:off x="15437109" y="11485949"/>
              <a:ext cx="14441488" cy="7781073"/>
            </a:xfrm>
            <a:prstGeom prst="roundRect">
              <a:avLst>
                <a:gd name="adj" fmla="val 5943"/>
              </a:avLst>
            </a:prstGeom>
          </p:spPr>
          <p:style>
            <a:lnRef idx="2">
              <a:schemeClr val="accent6"/>
            </a:lnRef>
            <a:fillRef idx="1">
              <a:schemeClr val="lt1"/>
            </a:fillRef>
            <a:effectRef idx="0">
              <a:schemeClr val="accent6"/>
            </a:effectRef>
            <a:fontRef idx="minor">
              <a:schemeClr val="dk1"/>
            </a:fontRef>
          </p:style>
          <p:txBody>
            <a:bodyPr anchor="ctr"/>
            <a:lstStyle>
              <a:defPPr>
                <a:defRPr lang="es-ES"/>
              </a:defPPr>
              <a:lvl1pPr algn="l" defTabSz="4152900" rtl="0" eaLnBrk="0" fontAlgn="base" hangingPunct="0">
                <a:spcBef>
                  <a:spcPct val="0"/>
                </a:spcBef>
                <a:spcAft>
                  <a:spcPct val="0"/>
                </a:spcAft>
                <a:defRPr sz="8100" kern="1200">
                  <a:solidFill>
                    <a:schemeClr val="dk1"/>
                  </a:solidFill>
                  <a:latin typeface="+mn-lt"/>
                  <a:ea typeface="+mn-ea"/>
                  <a:cs typeface="+mn-cs"/>
                </a:defRPr>
              </a:lvl1pPr>
              <a:lvl2pPr marL="2076450" indent="-1563688" algn="l" defTabSz="4152900" rtl="0" eaLnBrk="0" fontAlgn="base" hangingPunct="0">
                <a:spcBef>
                  <a:spcPct val="0"/>
                </a:spcBef>
                <a:spcAft>
                  <a:spcPct val="0"/>
                </a:spcAft>
                <a:defRPr sz="8100" kern="1200">
                  <a:solidFill>
                    <a:schemeClr val="dk1"/>
                  </a:solidFill>
                  <a:latin typeface="+mn-lt"/>
                  <a:ea typeface="+mn-ea"/>
                  <a:cs typeface="+mn-cs"/>
                </a:defRPr>
              </a:lvl2pPr>
              <a:lvl3pPr marL="4152900" indent="-3127375" algn="l" defTabSz="4152900" rtl="0" eaLnBrk="0" fontAlgn="base" hangingPunct="0">
                <a:spcBef>
                  <a:spcPct val="0"/>
                </a:spcBef>
                <a:spcAft>
                  <a:spcPct val="0"/>
                </a:spcAft>
                <a:defRPr sz="8100" kern="1200">
                  <a:solidFill>
                    <a:schemeClr val="dk1"/>
                  </a:solidFill>
                  <a:latin typeface="+mn-lt"/>
                  <a:ea typeface="+mn-ea"/>
                  <a:cs typeface="+mn-cs"/>
                </a:defRPr>
              </a:lvl3pPr>
              <a:lvl4pPr marL="6230938" indent="-4692650" algn="l" defTabSz="4152900" rtl="0" eaLnBrk="0" fontAlgn="base" hangingPunct="0">
                <a:spcBef>
                  <a:spcPct val="0"/>
                </a:spcBef>
                <a:spcAft>
                  <a:spcPct val="0"/>
                </a:spcAft>
                <a:defRPr sz="8100" kern="1200">
                  <a:solidFill>
                    <a:schemeClr val="dk1"/>
                  </a:solidFill>
                  <a:latin typeface="+mn-lt"/>
                  <a:ea typeface="+mn-ea"/>
                  <a:cs typeface="+mn-cs"/>
                </a:defRPr>
              </a:lvl4pPr>
              <a:lvl5pPr marL="8308975" indent="-6256338" algn="l" defTabSz="4152900" rtl="0" eaLnBrk="0" fontAlgn="base" hangingPunct="0">
                <a:spcBef>
                  <a:spcPct val="0"/>
                </a:spcBef>
                <a:spcAft>
                  <a:spcPct val="0"/>
                </a:spcAft>
                <a:defRPr sz="8100" kern="1200">
                  <a:solidFill>
                    <a:schemeClr val="dk1"/>
                  </a:solidFill>
                  <a:latin typeface="+mn-lt"/>
                  <a:ea typeface="+mn-ea"/>
                  <a:cs typeface="+mn-cs"/>
                </a:defRPr>
              </a:lvl5pPr>
              <a:lvl6pPr marL="2286000" algn="l" defTabSz="914400" rtl="0" eaLnBrk="1" latinLnBrk="0" hangingPunct="1">
                <a:defRPr sz="8100" kern="1200">
                  <a:solidFill>
                    <a:schemeClr val="dk1"/>
                  </a:solidFill>
                  <a:latin typeface="+mn-lt"/>
                  <a:ea typeface="+mn-ea"/>
                  <a:cs typeface="+mn-cs"/>
                </a:defRPr>
              </a:lvl6pPr>
              <a:lvl7pPr marL="2743200" algn="l" defTabSz="914400" rtl="0" eaLnBrk="1" latinLnBrk="0" hangingPunct="1">
                <a:defRPr sz="8100" kern="1200">
                  <a:solidFill>
                    <a:schemeClr val="dk1"/>
                  </a:solidFill>
                  <a:latin typeface="+mn-lt"/>
                  <a:ea typeface="+mn-ea"/>
                  <a:cs typeface="+mn-cs"/>
                </a:defRPr>
              </a:lvl7pPr>
              <a:lvl8pPr marL="3200400" algn="l" defTabSz="914400" rtl="0" eaLnBrk="1" latinLnBrk="0" hangingPunct="1">
                <a:defRPr sz="8100" kern="1200">
                  <a:solidFill>
                    <a:schemeClr val="dk1"/>
                  </a:solidFill>
                  <a:latin typeface="+mn-lt"/>
                  <a:ea typeface="+mn-ea"/>
                  <a:cs typeface="+mn-cs"/>
                </a:defRPr>
              </a:lvl8pPr>
              <a:lvl9pPr marL="3657600" algn="l" defTabSz="914400" rtl="0" eaLnBrk="1" latinLnBrk="0" hangingPunct="1">
                <a:defRPr sz="8100" kern="1200">
                  <a:solidFill>
                    <a:schemeClr val="dk1"/>
                  </a:solidFill>
                  <a:latin typeface="+mn-lt"/>
                  <a:ea typeface="+mn-ea"/>
                  <a:cs typeface="+mn-cs"/>
                </a:defRPr>
              </a:lvl9pPr>
            </a:lstStyle>
            <a:p>
              <a:pPr algn="ctr" defTabSz="4153700" eaLnBrk="1" hangingPunct="1">
                <a:defRPr/>
              </a:pPr>
              <a:endParaRPr lang="en-GB" sz="8786" dirty="0"/>
            </a:p>
          </p:txBody>
        </p:sp>
        <p:sp>
          <p:nvSpPr>
            <p:cNvPr id="132" name="2 CuadroTexto"/>
            <p:cNvSpPr txBox="1">
              <a:spLocks noChangeArrowheads="1"/>
            </p:cNvSpPr>
            <p:nvPr/>
          </p:nvSpPr>
          <p:spPr bwMode="auto">
            <a:xfrm>
              <a:off x="20144914" y="11242471"/>
              <a:ext cx="4841454" cy="477054"/>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ctr" eaLnBrk="1" hangingPunct="1"/>
              <a:r>
                <a:rPr lang="en-US" altLang="es-ES" sz="2500" b="1" dirty="0" smtClean="0">
                  <a:solidFill>
                    <a:schemeClr val="bg1"/>
                  </a:solidFill>
                  <a:latin typeface="Arial Narrow" pitchFamily="34" charset="0"/>
                </a:rPr>
                <a:t>Temporal Analysis of Product Type </a:t>
              </a:r>
              <a:r>
                <a:rPr lang="en-US" altLang="es-ES" sz="2500" b="1" dirty="0">
                  <a:solidFill>
                    <a:schemeClr val="bg1"/>
                  </a:solidFill>
                  <a:latin typeface="Arial Narrow" pitchFamily="34" charset="0"/>
                </a:rPr>
                <a:t>1</a:t>
              </a:r>
            </a:p>
          </p:txBody>
        </p:sp>
      </p:grpSp>
      <p:sp>
        <p:nvSpPr>
          <p:cNvPr id="133" name="CuadroTexto 4"/>
          <p:cNvSpPr txBox="1">
            <a:spLocks noChangeArrowheads="1"/>
          </p:cNvSpPr>
          <p:nvPr/>
        </p:nvSpPr>
        <p:spPr bwMode="auto">
          <a:xfrm>
            <a:off x="15687703" y="17520508"/>
            <a:ext cx="1394512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r>
              <a:rPr lang="en-GB" sz="2400" dirty="0" smtClean="0">
                <a:latin typeface="Arial Narrow" pitchFamily="34" charset="0"/>
              </a:rPr>
              <a:t>Above it is shown the time </a:t>
            </a:r>
            <a:r>
              <a:rPr lang="en-GB" sz="2400" dirty="0">
                <a:latin typeface="Arial Narrow" pitchFamily="34" charset="0"/>
              </a:rPr>
              <a:t>series of the IAO FTIR total </a:t>
            </a:r>
            <a:r>
              <a:rPr lang="en-GB" altLang="es-ES" sz="2400" dirty="0">
                <a:latin typeface="Arial Narrow" pitchFamily="34" charset="0"/>
              </a:rPr>
              <a:t>O</a:t>
            </a:r>
            <a:r>
              <a:rPr lang="en-GB" altLang="es-ES" sz="2400" baseline="-25000" dirty="0">
                <a:latin typeface="Arial Narrow" pitchFamily="34" charset="0"/>
              </a:rPr>
              <a:t>3</a:t>
            </a:r>
            <a:r>
              <a:rPr lang="en-GB" sz="2400" dirty="0">
                <a:latin typeface="Arial Narrow" pitchFamily="34" charset="0"/>
              </a:rPr>
              <a:t> amounts from 1999 to </a:t>
            </a:r>
            <a:r>
              <a:rPr lang="en-GB" sz="2400" dirty="0" smtClean="0">
                <a:latin typeface="Arial Narrow" pitchFamily="34" charset="0"/>
              </a:rPr>
              <a:t>2015, as an example of one of the products type 1. </a:t>
            </a:r>
            <a:r>
              <a:rPr lang="en-GB" sz="2400" dirty="0">
                <a:latin typeface="Arial Narrow" pitchFamily="34" charset="0"/>
              </a:rPr>
              <a:t>The well-known seasonal variation of </a:t>
            </a:r>
            <a:r>
              <a:rPr lang="en-GB" altLang="es-ES" sz="2400" dirty="0">
                <a:latin typeface="Arial Narrow" pitchFamily="34" charset="0"/>
              </a:rPr>
              <a:t>O</a:t>
            </a:r>
            <a:r>
              <a:rPr lang="en-GB" altLang="es-ES" sz="2400" baseline="-25000" dirty="0">
                <a:latin typeface="Arial Narrow" pitchFamily="34" charset="0"/>
              </a:rPr>
              <a:t>3 </a:t>
            </a:r>
            <a:r>
              <a:rPr lang="en-GB" sz="2400" dirty="0">
                <a:latin typeface="Arial Narrow" pitchFamily="34" charset="0"/>
              </a:rPr>
              <a:t>is seen in Fig. a and b with peak values in spring and minimum in autumn–winter. </a:t>
            </a:r>
            <a:r>
              <a:rPr lang="en-GB" sz="2400" dirty="0" smtClean="0">
                <a:latin typeface="Arial Narrow" pitchFamily="34" charset="0"/>
              </a:rPr>
              <a:t>The </a:t>
            </a:r>
            <a:r>
              <a:rPr lang="en-GB" sz="2400" dirty="0">
                <a:latin typeface="Arial Narrow" pitchFamily="34" charset="0"/>
              </a:rPr>
              <a:t>annual averages shown in Fig. c suggest a </a:t>
            </a:r>
            <a:r>
              <a:rPr lang="en-GB" sz="2400" dirty="0" smtClean="0">
                <a:latin typeface="Arial Narrow" pitchFamily="34" charset="0"/>
              </a:rPr>
              <a:t>non-significant recovery in the total </a:t>
            </a:r>
            <a:r>
              <a:rPr lang="en-GB" altLang="es-ES" sz="2400" dirty="0" smtClean="0">
                <a:latin typeface="Arial Narrow" pitchFamily="34" charset="0"/>
              </a:rPr>
              <a:t>O</a:t>
            </a:r>
            <a:r>
              <a:rPr lang="en-GB" altLang="es-ES" sz="2400" baseline="-25000" dirty="0" smtClean="0">
                <a:latin typeface="Arial Narrow" pitchFamily="34" charset="0"/>
              </a:rPr>
              <a:t>3</a:t>
            </a:r>
            <a:r>
              <a:rPr lang="en-GB" sz="2400" dirty="0" smtClean="0">
                <a:latin typeface="Arial Narrow" pitchFamily="34" charset="0"/>
              </a:rPr>
              <a:t> amounts at subtropical latitudes as it has been reported by </a:t>
            </a:r>
            <a:r>
              <a:rPr lang="en-GB" sz="2400" dirty="0" err="1" smtClean="0">
                <a:latin typeface="Arial Narrow" pitchFamily="34" charset="0"/>
              </a:rPr>
              <a:t>Vigouroux</a:t>
            </a:r>
            <a:r>
              <a:rPr lang="en-GB" sz="2400" dirty="0" smtClean="0">
                <a:latin typeface="Arial Narrow" pitchFamily="34" charset="0"/>
              </a:rPr>
              <a:t> et al. (2015).</a:t>
            </a:r>
            <a:endParaRPr lang="en-GB" sz="2400" dirty="0">
              <a:latin typeface="Arial Narrow" pitchFamily="34" charset="0"/>
            </a:endParaRPr>
          </a:p>
        </p:txBody>
      </p:sp>
      <p:pic>
        <p:nvPicPr>
          <p:cNvPr id="135" name="Picture 559" descr="C:\FTIR\matlab\isotopos ozono\new_QOS\calculos\timeseries_org\3 isotopos_correction 2 isotopos\izana_dofs_o348_o3_ity_org.pn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13959"/>
          <a:stretch/>
        </p:blipFill>
        <p:spPr bwMode="auto">
          <a:xfrm>
            <a:off x="22569219" y="12022932"/>
            <a:ext cx="7200915" cy="2065233"/>
          </a:xfrm>
          <a:prstGeom prst="rect">
            <a:avLst/>
          </a:prstGeom>
          <a:noFill/>
          <a:extLst>
            <a:ext uri="{909E8E84-426E-40DD-AFC4-6F175D3DCCD1}">
              <a14:hiddenFill xmlns:a14="http://schemas.microsoft.com/office/drawing/2010/main">
                <a:solidFill>
                  <a:srgbClr val="FFFFFF"/>
                </a:solidFill>
              </a14:hiddenFill>
            </a:ext>
          </a:extLst>
        </p:spPr>
      </p:pic>
      <p:sp>
        <p:nvSpPr>
          <p:cNvPr id="136" name="23 Rectángulo"/>
          <p:cNvSpPr/>
          <p:nvPr/>
        </p:nvSpPr>
        <p:spPr>
          <a:xfrm>
            <a:off x="15687704" y="14117877"/>
            <a:ext cx="13908704" cy="1200329"/>
          </a:xfrm>
          <a:prstGeom prst="rect">
            <a:avLst/>
          </a:prstGeom>
        </p:spPr>
        <p:txBody>
          <a:bodyPr wrap="squar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r>
              <a:rPr lang="en-US" sz="2400" dirty="0" smtClean="0">
                <a:solidFill>
                  <a:srgbClr val="BF3D09"/>
                </a:solidFill>
                <a:latin typeface="Arial Narrow" pitchFamily="34" charset="0"/>
              </a:rPr>
              <a:t>1)  </a:t>
            </a:r>
            <a:r>
              <a:rPr lang="en-US" sz="2400" dirty="0" smtClean="0">
                <a:latin typeface="Arial Narrow" pitchFamily="34" charset="0"/>
              </a:rPr>
              <a:t>The </a:t>
            </a:r>
            <a:r>
              <a:rPr lang="en-US" sz="2400" dirty="0">
                <a:latin typeface="Arial Narrow" pitchFamily="34" charset="0"/>
              </a:rPr>
              <a:t>apparent drift </a:t>
            </a:r>
            <a:r>
              <a:rPr lang="en-US" sz="2400" dirty="0" smtClean="0">
                <a:latin typeface="Arial Narrow" pitchFamily="34" charset="0"/>
              </a:rPr>
              <a:t>between 1999 </a:t>
            </a:r>
            <a:r>
              <a:rPr lang="en-US" sz="2400" dirty="0">
                <a:latin typeface="Arial Narrow" pitchFamily="34" charset="0"/>
              </a:rPr>
              <a:t>and 2004 means that trends estimated for </a:t>
            </a:r>
            <a:r>
              <a:rPr lang="en-US" sz="2400" dirty="0" smtClean="0">
                <a:latin typeface="Arial Narrow" pitchFamily="34" charset="0"/>
              </a:rPr>
              <a:t>this time </a:t>
            </a:r>
            <a:r>
              <a:rPr lang="en-US" sz="2400" dirty="0">
                <a:latin typeface="Arial Narrow" pitchFamily="34" charset="0"/>
              </a:rPr>
              <a:t>period have to be treated with </a:t>
            </a:r>
            <a:r>
              <a:rPr lang="en-US" sz="2400" dirty="0" smtClean="0">
                <a:latin typeface="Arial Narrow" pitchFamily="34" charset="0"/>
              </a:rPr>
              <a:t>care. </a:t>
            </a:r>
            <a:r>
              <a:rPr lang="en-US" sz="2400" dirty="0" smtClean="0">
                <a:solidFill>
                  <a:srgbClr val="BF3D09"/>
                </a:solidFill>
                <a:latin typeface="Arial Narrow" pitchFamily="34" charset="0"/>
              </a:rPr>
              <a:t>2)  </a:t>
            </a:r>
            <a:r>
              <a:rPr lang="en-US" sz="2400" dirty="0" smtClean="0">
                <a:latin typeface="Arial Narrow" pitchFamily="34" charset="0"/>
              </a:rPr>
              <a:t>The </a:t>
            </a:r>
            <a:r>
              <a:rPr lang="en-US" sz="2400" dirty="0">
                <a:latin typeface="Arial Narrow" pitchFamily="34" charset="0"/>
              </a:rPr>
              <a:t>DOFS time </a:t>
            </a:r>
            <a:r>
              <a:rPr lang="en-US" sz="2400" dirty="0" smtClean="0">
                <a:latin typeface="Arial Narrow" pitchFamily="34" charset="0"/>
              </a:rPr>
              <a:t>series also </a:t>
            </a:r>
            <a:r>
              <a:rPr lang="en-US" sz="2400" dirty="0">
                <a:latin typeface="Arial Narrow" pitchFamily="34" charset="0"/>
              </a:rPr>
              <a:t>shows some kind of annual cycle, which is </a:t>
            </a:r>
            <a:r>
              <a:rPr lang="en-US" sz="2400" dirty="0" smtClean="0">
                <a:latin typeface="Arial Narrow" pitchFamily="34" charset="0"/>
              </a:rPr>
              <a:t>strongly anti-correlated </a:t>
            </a:r>
            <a:r>
              <a:rPr lang="en-US" sz="2400" dirty="0">
                <a:latin typeface="Arial Narrow" pitchFamily="34" charset="0"/>
              </a:rPr>
              <a:t>with the annual cycle of the ozone slant </a:t>
            </a:r>
            <a:r>
              <a:rPr lang="en-US" sz="2400" dirty="0" smtClean="0">
                <a:latin typeface="Arial Narrow" pitchFamily="34" charset="0"/>
              </a:rPr>
              <a:t>column amounts.</a:t>
            </a:r>
            <a:endParaRPr lang="en-US" sz="2400" dirty="0">
              <a:latin typeface="Arial Narrow" pitchFamily="34" charset="0"/>
            </a:endParaRPr>
          </a:p>
        </p:txBody>
      </p:sp>
      <p:sp>
        <p:nvSpPr>
          <p:cNvPr id="137" name="113 Rectángulo"/>
          <p:cNvSpPr/>
          <p:nvPr/>
        </p:nvSpPr>
        <p:spPr>
          <a:xfrm>
            <a:off x="15687703" y="11759868"/>
            <a:ext cx="6939209" cy="2308324"/>
          </a:xfrm>
          <a:prstGeom prst="rect">
            <a:avLst/>
          </a:prstGeom>
        </p:spPr>
        <p:txBody>
          <a:bodyPr wrap="squar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r>
              <a:rPr lang="en-US" sz="2400" dirty="0" smtClean="0">
                <a:latin typeface="Arial Narrow" pitchFamily="34" charset="0"/>
              </a:rPr>
              <a:t>The ozone product type 1 allows us to analyze separately the main layers contributing to the atmospheric ozone variability. An example of the retrieved ozone profile and the time series of the total DOFS can be observed in the figure on the right. It shows the variability </a:t>
            </a:r>
            <a:r>
              <a:rPr lang="en-US" sz="2400" dirty="0">
                <a:latin typeface="Arial Narrow" pitchFamily="34" charset="0"/>
              </a:rPr>
              <a:t>and the drifts in </a:t>
            </a:r>
            <a:r>
              <a:rPr lang="en-US" sz="2400" dirty="0" smtClean="0">
                <a:latin typeface="Arial Narrow" pitchFamily="34" charset="0"/>
              </a:rPr>
              <a:t>the DOFS time series:</a:t>
            </a:r>
            <a:endParaRPr lang="en-US" sz="2400" dirty="0">
              <a:latin typeface="Arial Narrow" pitchFamily="34" charset="0"/>
            </a:endParaRPr>
          </a:p>
        </p:txBody>
      </p:sp>
      <p:grpSp>
        <p:nvGrpSpPr>
          <p:cNvPr id="3138" name="Grupo 3137"/>
          <p:cNvGrpSpPr/>
          <p:nvPr/>
        </p:nvGrpSpPr>
        <p:grpSpPr>
          <a:xfrm>
            <a:off x="16368070" y="15407308"/>
            <a:ext cx="12866687" cy="2139091"/>
            <a:chOff x="16368070" y="15388547"/>
            <a:chExt cx="12866687" cy="2139091"/>
          </a:xfrm>
        </p:grpSpPr>
        <p:grpSp>
          <p:nvGrpSpPr>
            <p:cNvPr id="134" name="21 Grupo"/>
            <p:cNvGrpSpPr/>
            <p:nvPr/>
          </p:nvGrpSpPr>
          <p:grpSpPr>
            <a:xfrm>
              <a:off x="16368070" y="15408325"/>
              <a:ext cx="12866687" cy="2119313"/>
              <a:chOff x="16295688" y="8319443"/>
              <a:chExt cx="12866687" cy="2119313"/>
            </a:xfrm>
          </p:grpSpPr>
          <p:grpSp>
            <p:nvGrpSpPr>
              <p:cNvPr id="138" name="Grupo 137"/>
              <p:cNvGrpSpPr>
                <a:grpSpLocks/>
              </p:cNvGrpSpPr>
              <p:nvPr/>
            </p:nvGrpSpPr>
            <p:grpSpPr bwMode="auto">
              <a:xfrm>
                <a:off x="21780500" y="8319443"/>
                <a:ext cx="7381875" cy="2119313"/>
                <a:chOff x="21779852" y="19655780"/>
                <a:chExt cx="7381852" cy="2119957"/>
              </a:xfrm>
            </p:grpSpPr>
            <p:pic>
              <p:nvPicPr>
                <p:cNvPr id="142" name="Picture 8" descr="medias_anuales_izaña_1999_2015_or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5581842" y="19730864"/>
                  <a:ext cx="3579862" cy="204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9" descr="ciclos_anuales_izaña_1999_2015_or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779852" y="19697976"/>
                  <a:ext cx="3637436" cy="207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 Box 5"/>
                <p:cNvSpPr txBox="1">
                  <a:spLocks noChangeArrowheads="1"/>
                </p:cNvSpPr>
                <p:nvPr/>
              </p:nvSpPr>
              <p:spPr bwMode="auto">
                <a:xfrm>
                  <a:off x="22608976" y="19655780"/>
                  <a:ext cx="2151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eaLnBrk="1" hangingPunct="1"/>
                  <a:r>
                    <a:rPr lang="es-ES" altLang="es-ES" sz="1400" b="1">
                      <a:latin typeface="Arial" charset="0"/>
                    </a:rPr>
                    <a:t>Multi-year annual cycle</a:t>
                  </a:r>
                </a:p>
              </p:txBody>
            </p:sp>
            <p:sp>
              <p:nvSpPr>
                <p:cNvPr id="145" name="Text Box 5"/>
                <p:cNvSpPr txBox="1">
                  <a:spLocks noChangeArrowheads="1"/>
                </p:cNvSpPr>
                <p:nvPr/>
              </p:nvSpPr>
              <p:spPr bwMode="auto">
                <a:xfrm>
                  <a:off x="26664340" y="19708043"/>
                  <a:ext cx="16332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eaLnBrk="1" hangingPunct="1"/>
                  <a:r>
                    <a:rPr lang="es-ES" altLang="es-ES" sz="1400" b="1">
                      <a:latin typeface="Arial" charset="0"/>
                    </a:rPr>
                    <a:t>Annual Averages</a:t>
                  </a:r>
                </a:p>
              </p:txBody>
            </p:sp>
          </p:grpSp>
          <p:pic>
            <p:nvPicPr>
              <p:cNvPr id="140" name="Picture 12" descr="TS_3isotopos_correction2isotopos_org_izana"/>
              <p:cNvPicPr>
                <a:picLocks noChangeAspect="1" noChangeArrowheads="1"/>
              </p:cNvPicPr>
              <p:nvPr/>
            </p:nvPicPr>
            <p:blipFill rotWithShape="1">
              <a:blip r:embed="rId39" cstate="print">
                <a:extLst>
                  <a:ext uri="{28A0092B-C50C-407E-A947-70E740481C1C}">
                    <a14:useLocalDpi xmlns:a14="http://schemas.microsoft.com/office/drawing/2010/main" val="0"/>
                  </a:ext>
                </a:extLst>
              </a:blip>
              <a:srcRect t="20996" r="6693" b="14568"/>
              <a:stretch/>
            </p:blipFill>
            <p:spPr bwMode="auto">
              <a:xfrm>
                <a:off x="16295688" y="8534450"/>
                <a:ext cx="5184775" cy="17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6" name="CuadroTexto 145"/>
            <p:cNvSpPr txBox="1"/>
            <p:nvPr/>
          </p:nvSpPr>
          <p:spPr>
            <a:xfrm>
              <a:off x="17857911" y="15388547"/>
              <a:ext cx="3454921" cy="307777"/>
            </a:xfrm>
            <a:prstGeom prst="rect">
              <a:avLst/>
            </a:prstGeom>
            <a:solidFill>
              <a:schemeClr val="bg1"/>
            </a:solidFill>
          </p:spPr>
          <p:txBody>
            <a:bodyPr wrap="square" rtlCol="0">
              <a:spAutoFit/>
            </a:bodyPr>
            <a:lstStyle/>
            <a:p>
              <a:r>
                <a:rPr lang="es-ES" altLang="es-ES" sz="1400" b="1" dirty="0">
                  <a:latin typeface="Arial" panose="020B0604020202020204" pitchFamily="34" charset="0"/>
                  <a:cs typeface="Arial" panose="020B0604020202020204" pitchFamily="34" charset="0"/>
                </a:rPr>
                <a:t>{</a:t>
              </a:r>
              <a:r>
                <a:rPr lang="es-ES" altLang="es-ES" sz="1400" b="1" dirty="0" err="1">
                  <a:latin typeface="Arial" panose="020B0604020202020204" pitchFamily="34" charset="0"/>
                  <a:cs typeface="Arial" panose="020B0604020202020204" pitchFamily="34" charset="0"/>
                </a:rPr>
                <a:t>ln</a:t>
              </a:r>
              <a:r>
                <a:rPr lang="es-ES" altLang="es-ES" sz="1400" b="1" dirty="0">
                  <a:latin typeface="Arial" panose="020B0604020202020204" pitchFamily="34" charset="0"/>
                  <a:cs typeface="Arial" panose="020B0604020202020204" pitchFamily="34" charset="0"/>
                </a:rPr>
                <a:t>[</a:t>
              </a:r>
              <a:r>
                <a:rPr lang="es-ES" altLang="es-ES" sz="1400" b="1" baseline="30000" dirty="0">
                  <a:latin typeface="Arial" panose="020B0604020202020204" pitchFamily="34" charset="0"/>
                  <a:cs typeface="Arial" panose="020B0604020202020204" pitchFamily="34" charset="0"/>
                </a:rPr>
                <a:t>48</a:t>
              </a:r>
              <a:r>
                <a:rPr lang="es-ES" altLang="es-ES" sz="1400" b="1" dirty="0">
                  <a:latin typeface="Arial" panose="020B0604020202020204" pitchFamily="34" charset="0"/>
                  <a:cs typeface="Arial" panose="020B0604020202020204" pitchFamily="34" charset="0"/>
                </a:rPr>
                <a:t>O</a:t>
              </a:r>
              <a:r>
                <a:rPr lang="es-ES" altLang="es-ES" sz="1400" b="1" baseline="-25000" dirty="0">
                  <a:latin typeface="Arial" panose="020B0604020202020204" pitchFamily="34" charset="0"/>
                  <a:cs typeface="Arial" panose="020B0604020202020204" pitchFamily="34" charset="0"/>
                </a:rPr>
                <a:t>3</a:t>
              </a:r>
              <a:r>
                <a:rPr lang="es-ES" altLang="es-ES" sz="1400" b="1" dirty="0">
                  <a:latin typeface="Arial" panose="020B0604020202020204" pitchFamily="34" charset="0"/>
                  <a:cs typeface="Arial" panose="020B0604020202020204" pitchFamily="34" charset="0"/>
                </a:rPr>
                <a:t>], </a:t>
              </a:r>
              <a:r>
                <a:rPr lang="es-ES" altLang="es-ES" sz="1400" b="1" dirty="0" err="1">
                  <a:latin typeface="Arial" panose="020B0604020202020204" pitchFamily="34" charset="0"/>
                  <a:cs typeface="Arial" panose="020B0604020202020204" pitchFamily="34" charset="0"/>
                </a:rPr>
                <a:t>ln</a:t>
              </a:r>
              <a:r>
                <a:rPr lang="es-ES" altLang="es-ES" sz="1400" b="1" dirty="0">
                  <a:latin typeface="Arial" panose="020B0604020202020204" pitchFamily="34" charset="0"/>
                  <a:cs typeface="Arial" panose="020B0604020202020204" pitchFamily="34" charset="0"/>
                </a:rPr>
                <a:t>[</a:t>
              </a:r>
              <a:r>
                <a:rPr lang="es-ES" altLang="es-ES" sz="1400" b="1" baseline="30000" dirty="0">
                  <a:latin typeface="Arial" panose="020B0604020202020204" pitchFamily="34" charset="0"/>
                  <a:cs typeface="Arial" panose="020B0604020202020204" pitchFamily="34" charset="0"/>
                </a:rPr>
                <a:t>50a</a:t>
              </a:r>
              <a:r>
                <a:rPr lang="es-ES" altLang="es-ES" sz="1400" b="1" dirty="0">
                  <a:latin typeface="Arial" panose="020B0604020202020204" pitchFamily="34" charset="0"/>
                  <a:cs typeface="Arial" panose="020B0604020202020204" pitchFamily="34" charset="0"/>
                </a:rPr>
                <a:t>O</a:t>
              </a:r>
              <a:r>
                <a:rPr lang="es-ES" altLang="es-ES" sz="1400" b="1" baseline="-25000" dirty="0">
                  <a:latin typeface="Arial" panose="020B0604020202020204" pitchFamily="34" charset="0"/>
                  <a:cs typeface="Arial" panose="020B0604020202020204" pitchFamily="34" charset="0"/>
                </a:rPr>
                <a:t>3</a:t>
              </a:r>
              <a:r>
                <a:rPr lang="es-ES" altLang="es-ES" sz="1400" b="1" dirty="0">
                  <a:latin typeface="Arial" panose="020B0604020202020204" pitchFamily="34" charset="0"/>
                  <a:cs typeface="Arial" panose="020B0604020202020204" pitchFamily="34" charset="0"/>
                </a:rPr>
                <a:t>], </a:t>
              </a:r>
              <a:r>
                <a:rPr lang="es-ES" altLang="es-ES" sz="1400" b="1" dirty="0" err="1">
                  <a:latin typeface="Arial" panose="020B0604020202020204" pitchFamily="34" charset="0"/>
                  <a:cs typeface="Arial" panose="020B0604020202020204" pitchFamily="34" charset="0"/>
                </a:rPr>
                <a:t>ln</a:t>
              </a:r>
              <a:r>
                <a:rPr lang="es-ES" altLang="es-ES" sz="1400" b="1" dirty="0">
                  <a:latin typeface="Arial" panose="020B0604020202020204" pitchFamily="34" charset="0"/>
                  <a:cs typeface="Arial" panose="020B0604020202020204" pitchFamily="34" charset="0"/>
                </a:rPr>
                <a:t>[</a:t>
              </a:r>
              <a:r>
                <a:rPr lang="es-ES" altLang="es-ES" sz="1400" b="1" baseline="30000" dirty="0">
                  <a:latin typeface="Arial" panose="020B0604020202020204" pitchFamily="34" charset="0"/>
                  <a:cs typeface="Arial" panose="020B0604020202020204" pitchFamily="34" charset="0"/>
                </a:rPr>
                <a:t>50s</a:t>
              </a:r>
              <a:r>
                <a:rPr lang="es-ES" altLang="es-ES" sz="1400" b="1" dirty="0">
                  <a:latin typeface="Arial" panose="020B0604020202020204" pitchFamily="34" charset="0"/>
                  <a:cs typeface="Arial" panose="020B0604020202020204" pitchFamily="34" charset="0"/>
                </a:rPr>
                <a:t>O</a:t>
              </a:r>
              <a:r>
                <a:rPr lang="es-ES" altLang="es-ES" sz="1400" b="1" baseline="-25000" dirty="0">
                  <a:latin typeface="Arial" panose="020B0604020202020204" pitchFamily="34" charset="0"/>
                  <a:cs typeface="Arial" panose="020B0604020202020204" pitchFamily="34" charset="0"/>
                </a:rPr>
                <a:t>3</a:t>
              </a:r>
              <a:r>
                <a:rPr lang="es-ES" altLang="es-ES" sz="1400" b="1" dirty="0" smtClean="0">
                  <a:latin typeface="Arial" panose="020B0604020202020204" pitchFamily="34" charset="0"/>
                  <a:cs typeface="Arial" panose="020B0604020202020204" pitchFamily="34" charset="0"/>
                </a:rPr>
                <a:t>]}-</a:t>
              </a:r>
              <a:r>
                <a:rPr lang="es-ES" altLang="es-ES" sz="1400" b="1" dirty="0" err="1" smtClean="0">
                  <a:latin typeface="Arial" panose="020B0604020202020204" pitchFamily="34" charset="0"/>
                  <a:cs typeface="Arial" panose="020B0604020202020204" pitchFamily="34" charset="0"/>
                </a:rPr>
                <a:t>basis</a:t>
              </a:r>
              <a:endParaRPr lang="en-GB" sz="1400" dirty="0">
                <a:latin typeface="Arial" panose="020B0604020202020204" pitchFamily="34" charset="0"/>
                <a:cs typeface="Arial" panose="020B0604020202020204" pitchFamily="34" charset="0"/>
              </a:endParaRPr>
            </a:p>
          </p:txBody>
        </p:sp>
      </p:grpSp>
      <p:sp>
        <p:nvSpPr>
          <p:cNvPr id="148" name="CuadroTexto 147"/>
          <p:cNvSpPr txBox="1"/>
          <p:nvPr/>
        </p:nvSpPr>
        <p:spPr>
          <a:xfrm>
            <a:off x="17280731" y="15758056"/>
            <a:ext cx="577180" cy="369332"/>
          </a:xfrm>
          <a:prstGeom prst="rect">
            <a:avLst/>
          </a:prstGeom>
          <a:noFill/>
        </p:spPr>
        <p:txBody>
          <a:bodyPr wrap="square" rtlCol="0">
            <a:spAutoFit/>
          </a:bodyPr>
          <a:lstStyle/>
          <a:p>
            <a:r>
              <a:rPr lang="en-GB" sz="1800" b="1" dirty="0" smtClean="0">
                <a:solidFill>
                  <a:srgbClr val="BF3D09"/>
                </a:solidFill>
              </a:rPr>
              <a:t>a)</a:t>
            </a:r>
            <a:endParaRPr lang="en-GB" sz="1800" b="1" dirty="0">
              <a:solidFill>
                <a:srgbClr val="BF3D09"/>
              </a:solidFill>
            </a:endParaRPr>
          </a:p>
        </p:txBody>
      </p:sp>
      <p:sp>
        <p:nvSpPr>
          <p:cNvPr id="150" name="CuadroTexto 149"/>
          <p:cNvSpPr txBox="1"/>
          <p:nvPr/>
        </p:nvSpPr>
        <p:spPr>
          <a:xfrm>
            <a:off x="22483806" y="15758056"/>
            <a:ext cx="577180" cy="369332"/>
          </a:xfrm>
          <a:prstGeom prst="rect">
            <a:avLst/>
          </a:prstGeom>
          <a:noFill/>
        </p:spPr>
        <p:txBody>
          <a:bodyPr wrap="square" rtlCol="0">
            <a:spAutoFit/>
          </a:bodyPr>
          <a:lstStyle/>
          <a:p>
            <a:r>
              <a:rPr lang="en-GB" sz="1800" b="1" dirty="0" smtClean="0">
                <a:solidFill>
                  <a:srgbClr val="BF3D09"/>
                </a:solidFill>
              </a:rPr>
              <a:t>b)</a:t>
            </a:r>
            <a:endParaRPr lang="en-GB" sz="1800" b="1" dirty="0">
              <a:solidFill>
                <a:srgbClr val="BF3D09"/>
              </a:solidFill>
            </a:endParaRPr>
          </a:p>
        </p:txBody>
      </p:sp>
      <p:sp>
        <p:nvSpPr>
          <p:cNvPr id="151" name="CuadroTexto 150"/>
          <p:cNvSpPr txBox="1"/>
          <p:nvPr/>
        </p:nvSpPr>
        <p:spPr>
          <a:xfrm>
            <a:off x="26280268" y="15767348"/>
            <a:ext cx="577180" cy="369332"/>
          </a:xfrm>
          <a:prstGeom prst="rect">
            <a:avLst/>
          </a:prstGeom>
          <a:noFill/>
        </p:spPr>
        <p:txBody>
          <a:bodyPr wrap="square" rtlCol="0">
            <a:spAutoFit/>
          </a:bodyPr>
          <a:lstStyle/>
          <a:p>
            <a:r>
              <a:rPr lang="en-GB" sz="1800" b="1" dirty="0">
                <a:solidFill>
                  <a:srgbClr val="BF3D09"/>
                </a:solidFill>
              </a:rPr>
              <a:t>c</a:t>
            </a:r>
            <a:r>
              <a:rPr lang="en-GB" sz="1800" b="1" dirty="0" smtClean="0">
                <a:solidFill>
                  <a:srgbClr val="BF3D09"/>
                </a:solidFill>
              </a:rPr>
              <a:t>)</a:t>
            </a:r>
            <a:endParaRPr lang="en-GB" sz="1800" b="1" dirty="0">
              <a:solidFill>
                <a:srgbClr val="BF3D09"/>
              </a:solidFill>
            </a:endParaRPr>
          </a:p>
        </p:txBody>
      </p:sp>
      <p:grpSp>
        <p:nvGrpSpPr>
          <p:cNvPr id="6" name="Grupo 5"/>
          <p:cNvGrpSpPr/>
          <p:nvPr/>
        </p:nvGrpSpPr>
        <p:grpSpPr>
          <a:xfrm>
            <a:off x="15408275" y="19250734"/>
            <a:ext cx="14470323" cy="15454718"/>
            <a:chOff x="15460664" y="19106718"/>
            <a:chExt cx="14417934" cy="15454718"/>
          </a:xfrm>
        </p:grpSpPr>
        <p:sp>
          <p:nvSpPr>
            <p:cNvPr id="152" name="105 Rectángulo redondeado"/>
            <p:cNvSpPr/>
            <p:nvPr/>
          </p:nvSpPr>
          <p:spPr>
            <a:xfrm>
              <a:off x="15460664" y="19328877"/>
              <a:ext cx="14417934" cy="15232559"/>
            </a:xfrm>
            <a:prstGeom prst="roundRect">
              <a:avLst>
                <a:gd name="adj" fmla="val 3631"/>
              </a:avLst>
            </a:prstGeom>
          </p:spPr>
          <p:style>
            <a:lnRef idx="2">
              <a:schemeClr val="accent6"/>
            </a:lnRef>
            <a:fillRef idx="1">
              <a:schemeClr val="lt1"/>
            </a:fillRef>
            <a:effectRef idx="0">
              <a:schemeClr val="accent6"/>
            </a:effectRef>
            <a:fontRef idx="minor">
              <a:schemeClr val="dk1"/>
            </a:fontRef>
          </p:style>
          <p:txBody>
            <a:bodyPr anchor="ctr"/>
            <a:lstStyle>
              <a:defPPr>
                <a:defRPr lang="es-ES"/>
              </a:defPPr>
              <a:lvl1pPr algn="l" defTabSz="4152900" rtl="0" eaLnBrk="0" fontAlgn="base" hangingPunct="0">
                <a:spcBef>
                  <a:spcPct val="0"/>
                </a:spcBef>
                <a:spcAft>
                  <a:spcPct val="0"/>
                </a:spcAft>
                <a:defRPr sz="8100" kern="1200">
                  <a:solidFill>
                    <a:schemeClr val="dk1"/>
                  </a:solidFill>
                  <a:latin typeface="+mn-lt"/>
                  <a:ea typeface="+mn-ea"/>
                  <a:cs typeface="+mn-cs"/>
                </a:defRPr>
              </a:lvl1pPr>
              <a:lvl2pPr marL="2076450" indent="-1563688" algn="l" defTabSz="4152900" rtl="0" eaLnBrk="0" fontAlgn="base" hangingPunct="0">
                <a:spcBef>
                  <a:spcPct val="0"/>
                </a:spcBef>
                <a:spcAft>
                  <a:spcPct val="0"/>
                </a:spcAft>
                <a:defRPr sz="8100" kern="1200">
                  <a:solidFill>
                    <a:schemeClr val="dk1"/>
                  </a:solidFill>
                  <a:latin typeface="+mn-lt"/>
                  <a:ea typeface="+mn-ea"/>
                  <a:cs typeface="+mn-cs"/>
                </a:defRPr>
              </a:lvl2pPr>
              <a:lvl3pPr marL="4152900" indent="-3127375" algn="l" defTabSz="4152900" rtl="0" eaLnBrk="0" fontAlgn="base" hangingPunct="0">
                <a:spcBef>
                  <a:spcPct val="0"/>
                </a:spcBef>
                <a:spcAft>
                  <a:spcPct val="0"/>
                </a:spcAft>
                <a:defRPr sz="8100" kern="1200">
                  <a:solidFill>
                    <a:schemeClr val="dk1"/>
                  </a:solidFill>
                  <a:latin typeface="+mn-lt"/>
                  <a:ea typeface="+mn-ea"/>
                  <a:cs typeface="+mn-cs"/>
                </a:defRPr>
              </a:lvl3pPr>
              <a:lvl4pPr marL="6230938" indent="-4692650" algn="l" defTabSz="4152900" rtl="0" eaLnBrk="0" fontAlgn="base" hangingPunct="0">
                <a:spcBef>
                  <a:spcPct val="0"/>
                </a:spcBef>
                <a:spcAft>
                  <a:spcPct val="0"/>
                </a:spcAft>
                <a:defRPr sz="8100" kern="1200">
                  <a:solidFill>
                    <a:schemeClr val="dk1"/>
                  </a:solidFill>
                  <a:latin typeface="+mn-lt"/>
                  <a:ea typeface="+mn-ea"/>
                  <a:cs typeface="+mn-cs"/>
                </a:defRPr>
              </a:lvl4pPr>
              <a:lvl5pPr marL="8308975" indent="-6256338" algn="l" defTabSz="4152900" rtl="0" eaLnBrk="0" fontAlgn="base" hangingPunct="0">
                <a:spcBef>
                  <a:spcPct val="0"/>
                </a:spcBef>
                <a:spcAft>
                  <a:spcPct val="0"/>
                </a:spcAft>
                <a:defRPr sz="8100" kern="1200">
                  <a:solidFill>
                    <a:schemeClr val="dk1"/>
                  </a:solidFill>
                  <a:latin typeface="+mn-lt"/>
                  <a:ea typeface="+mn-ea"/>
                  <a:cs typeface="+mn-cs"/>
                </a:defRPr>
              </a:lvl5pPr>
              <a:lvl6pPr marL="2286000" algn="l" defTabSz="914400" rtl="0" eaLnBrk="1" latinLnBrk="0" hangingPunct="1">
                <a:defRPr sz="8100" kern="1200">
                  <a:solidFill>
                    <a:schemeClr val="dk1"/>
                  </a:solidFill>
                  <a:latin typeface="+mn-lt"/>
                  <a:ea typeface="+mn-ea"/>
                  <a:cs typeface="+mn-cs"/>
                </a:defRPr>
              </a:lvl6pPr>
              <a:lvl7pPr marL="2743200" algn="l" defTabSz="914400" rtl="0" eaLnBrk="1" latinLnBrk="0" hangingPunct="1">
                <a:defRPr sz="8100" kern="1200">
                  <a:solidFill>
                    <a:schemeClr val="dk1"/>
                  </a:solidFill>
                  <a:latin typeface="+mn-lt"/>
                  <a:ea typeface="+mn-ea"/>
                  <a:cs typeface="+mn-cs"/>
                </a:defRPr>
              </a:lvl7pPr>
              <a:lvl8pPr marL="3200400" algn="l" defTabSz="914400" rtl="0" eaLnBrk="1" latinLnBrk="0" hangingPunct="1">
                <a:defRPr sz="8100" kern="1200">
                  <a:solidFill>
                    <a:schemeClr val="dk1"/>
                  </a:solidFill>
                  <a:latin typeface="+mn-lt"/>
                  <a:ea typeface="+mn-ea"/>
                  <a:cs typeface="+mn-cs"/>
                </a:defRPr>
              </a:lvl8pPr>
              <a:lvl9pPr marL="3657600" algn="l" defTabSz="914400" rtl="0" eaLnBrk="1" latinLnBrk="0" hangingPunct="1">
                <a:defRPr sz="8100" kern="1200">
                  <a:solidFill>
                    <a:schemeClr val="dk1"/>
                  </a:solidFill>
                  <a:latin typeface="+mn-lt"/>
                  <a:ea typeface="+mn-ea"/>
                  <a:cs typeface="+mn-cs"/>
                </a:defRPr>
              </a:lvl9pPr>
            </a:lstStyle>
            <a:p>
              <a:pPr algn="ctr" defTabSz="4153700" eaLnBrk="1" hangingPunct="1">
                <a:defRPr/>
              </a:pPr>
              <a:endParaRPr lang="en-GB" sz="8786" dirty="0"/>
            </a:p>
          </p:txBody>
        </p:sp>
        <p:sp>
          <p:nvSpPr>
            <p:cNvPr id="153" name="2 CuadroTexto"/>
            <p:cNvSpPr txBox="1">
              <a:spLocks noChangeArrowheads="1"/>
            </p:cNvSpPr>
            <p:nvPr/>
          </p:nvSpPr>
          <p:spPr bwMode="auto">
            <a:xfrm>
              <a:off x="20289533" y="19106718"/>
              <a:ext cx="4767715" cy="477054"/>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ctr" eaLnBrk="1" hangingPunct="1"/>
              <a:r>
                <a:rPr lang="en-US" altLang="es-ES" sz="2500" b="1" dirty="0" smtClean="0">
                  <a:solidFill>
                    <a:schemeClr val="bg1"/>
                  </a:solidFill>
                  <a:latin typeface="Arial Narrow" pitchFamily="34" charset="0"/>
                </a:rPr>
                <a:t>Temporal Analysis of Product Type 2</a:t>
              </a:r>
              <a:endParaRPr lang="en-US" altLang="es-ES" sz="2500" b="1" dirty="0">
                <a:solidFill>
                  <a:schemeClr val="bg1"/>
                </a:solidFill>
                <a:latin typeface="Arial Narrow" pitchFamily="34" charset="0"/>
              </a:endParaRPr>
            </a:p>
          </p:txBody>
        </p:sp>
      </p:grpSp>
      <p:sp>
        <p:nvSpPr>
          <p:cNvPr id="155" name="CuadroTexto 2055"/>
          <p:cNvSpPr txBox="1">
            <a:spLocks noChangeArrowheads="1"/>
          </p:cNvSpPr>
          <p:nvPr/>
        </p:nvSpPr>
        <p:spPr bwMode="auto">
          <a:xfrm>
            <a:off x="15647824" y="21888028"/>
            <a:ext cx="1394858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r>
              <a:rPr lang="en-GB" sz="2400" dirty="0" smtClean="0">
                <a:latin typeface="Arial Narrow" pitchFamily="34" charset="0"/>
              </a:rPr>
              <a:t>Below are shown the time series of the column-integrated </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 and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a:t>
            </a:r>
          </a:p>
          <a:p>
            <a:pPr algn="just"/>
            <a:endParaRPr lang="en-GB" sz="500" dirty="0" smtClean="0">
              <a:latin typeface="Arial Narrow" pitchFamily="34" charset="0"/>
            </a:endParaRPr>
          </a:p>
          <a:p>
            <a:pPr marL="457200" indent="-457200" algn="just">
              <a:buClr>
                <a:srgbClr val="B43908"/>
              </a:buClr>
              <a:buFontTx/>
              <a:buAutoNum type="arabicParenR"/>
            </a:pPr>
            <a:r>
              <a:rPr lang="en-GB" altLang="es-ES" sz="2400" dirty="0" smtClean="0">
                <a:solidFill>
                  <a:prstClr val="black"/>
                </a:solidFill>
                <a:latin typeface="Arial Narrow" pitchFamily="34" charset="0"/>
                <a:sym typeface="Symbol" pitchFamily="18" charset="2"/>
              </a:rPr>
              <a:t></a:t>
            </a:r>
            <a:r>
              <a:rPr lang="en-GB" altLang="es-ES" sz="2400" baseline="30000" dirty="0" smtClean="0">
                <a:solidFill>
                  <a:prstClr val="black"/>
                </a:solidFill>
                <a:latin typeface="Arial Narrow"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solidFill>
                  <a:prstClr val="black"/>
                </a:solidFill>
                <a:latin typeface="Arial Narrow" pitchFamily="34" charset="0"/>
              </a:rPr>
              <a:t> and </a:t>
            </a:r>
            <a:r>
              <a:rPr lang="en-GB" altLang="es-ES" sz="2400" dirty="0">
                <a:solidFill>
                  <a:prstClr val="black"/>
                </a:solidFill>
                <a:latin typeface="Arial Narrow" pitchFamily="34" charset="0"/>
                <a:sym typeface="Symbol" pitchFamily="18" charset="2"/>
              </a:rPr>
              <a:t></a:t>
            </a:r>
            <a:r>
              <a:rPr lang="en-GB" altLang="es-ES" sz="2400" baseline="30000" dirty="0" smtClean="0">
                <a:solidFill>
                  <a:prstClr val="black"/>
                </a:solidFill>
                <a:latin typeface="Arial Narrow"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solidFill>
                  <a:prstClr val="black"/>
                </a:solidFill>
                <a:latin typeface="Arial Narrow" pitchFamily="34" charset="0"/>
              </a:rPr>
              <a:t> show </a:t>
            </a:r>
            <a:r>
              <a:rPr lang="en-GB" altLang="es-ES" sz="2400" dirty="0">
                <a:solidFill>
                  <a:prstClr val="black"/>
                </a:solidFill>
                <a:latin typeface="Arial Narrow" pitchFamily="34" charset="0"/>
              </a:rPr>
              <a:t>different </a:t>
            </a:r>
            <a:r>
              <a:rPr lang="en-GB" sz="2400" dirty="0">
                <a:solidFill>
                  <a:prstClr val="black"/>
                </a:solidFill>
                <a:latin typeface="Arial Narrow" pitchFamily="34" charset="0"/>
              </a:rPr>
              <a:t>intra-annual patterns: for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solidFill>
                  <a:prstClr val="black"/>
                </a:solidFill>
                <a:latin typeface="Arial Narrow" pitchFamily="34" charset="0"/>
              </a:rPr>
              <a:t> t</a:t>
            </a:r>
            <a:r>
              <a:rPr lang="en-GB" sz="2400" dirty="0" smtClean="0">
                <a:latin typeface="Arial Narrow" pitchFamily="34" charset="0"/>
              </a:rPr>
              <a:t>here </a:t>
            </a:r>
            <a:r>
              <a:rPr lang="en-GB" sz="2400" dirty="0">
                <a:latin typeface="Arial Narrow" pitchFamily="34" charset="0"/>
              </a:rPr>
              <a:t>is a maximum of the heavy ozone enrichment in spring and a minimum in winter, while for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 the </a:t>
            </a:r>
            <a:r>
              <a:rPr lang="en-GB" sz="2400" dirty="0">
                <a:latin typeface="Arial Narrow" pitchFamily="34" charset="0"/>
              </a:rPr>
              <a:t>annual maximum is reached during the summer. </a:t>
            </a:r>
            <a:endParaRPr lang="en-GB" sz="2400" dirty="0" smtClean="0">
              <a:latin typeface="Arial Narrow" pitchFamily="34" charset="0"/>
            </a:endParaRPr>
          </a:p>
          <a:p>
            <a:pPr marL="457200" indent="-457200" algn="just">
              <a:buClr>
                <a:srgbClr val="B43908"/>
              </a:buClr>
              <a:buFontTx/>
              <a:buAutoNum type="arabicParenR"/>
            </a:pPr>
            <a:r>
              <a:rPr lang="en-GB" sz="2400" dirty="0">
                <a:latin typeface="Arial Narrow" pitchFamily="34" charset="0"/>
              </a:rPr>
              <a:t>The isotopologues show different long-term patterns.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itchFamily="34" charset="0"/>
              </a:rPr>
              <a:t> show </a:t>
            </a:r>
            <a:r>
              <a:rPr lang="en-GB" sz="2400" dirty="0">
                <a:latin typeface="Arial Narrow" pitchFamily="34" charset="0"/>
              </a:rPr>
              <a:t>a subtle decreasing trend, while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itchFamily="34" charset="0"/>
              </a:rPr>
              <a:t> is </a:t>
            </a:r>
            <a:r>
              <a:rPr lang="en-GB" sz="2400" dirty="0">
                <a:latin typeface="Arial Narrow" pitchFamily="34" charset="0"/>
              </a:rPr>
              <a:t>more stable</a:t>
            </a:r>
            <a:r>
              <a:rPr lang="en-GB" sz="2400" dirty="0" smtClean="0">
                <a:latin typeface="Arial Narrow" pitchFamily="34" charset="0"/>
              </a:rPr>
              <a:t>.</a:t>
            </a:r>
            <a:endParaRPr lang="en-GB" sz="2400" dirty="0">
              <a:latin typeface="Arial Narrow" pitchFamily="34" charset="0"/>
            </a:endParaRPr>
          </a:p>
        </p:txBody>
      </p:sp>
      <p:grpSp>
        <p:nvGrpSpPr>
          <p:cNvPr id="156" name="8 Grupo"/>
          <p:cNvGrpSpPr/>
          <p:nvPr/>
        </p:nvGrpSpPr>
        <p:grpSpPr>
          <a:xfrm>
            <a:off x="16793814" y="23851785"/>
            <a:ext cx="12007850" cy="5021019"/>
            <a:chOff x="16872840" y="23112164"/>
            <a:chExt cx="12007850" cy="5021019"/>
          </a:xfrm>
        </p:grpSpPr>
        <p:pic>
          <p:nvPicPr>
            <p:cNvPr id="159" name="Picture 4" descr="ciclos_anuales_izaña_2005_2015_O3iim"/>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1470240" y="23302664"/>
              <a:ext cx="35941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Text Box 8"/>
            <p:cNvSpPr txBox="1">
              <a:spLocks noChangeArrowheads="1"/>
            </p:cNvSpPr>
            <p:nvPr/>
          </p:nvSpPr>
          <p:spPr bwMode="auto">
            <a:xfrm>
              <a:off x="16999840" y="27856184"/>
              <a:ext cx="11358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eaLnBrk="1" hangingPunct="1"/>
              <a:r>
                <a:rPr lang="en-GB" altLang="es-ES" sz="1200" dirty="0">
                  <a:latin typeface="Arial Narrow" pitchFamily="34" charset="0"/>
                </a:rPr>
                <a:t>Since </a:t>
              </a:r>
              <a:r>
                <a:rPr lang="en-GB" altLang="es-ES" sz="1200" dirty="0">
                  <a:latin typeface="Arial Narrow" pitchFamily="34" charset="0"/>
                  <a:sym typeface="Symbol" pitchFamily="18" charset="2"/>
                </a:rPr>
                <a:t></a:t>
              </a:r>
              <a:r>
                <a:rPr lang="en-GB" altLang="es-ES" sz="1200" baseline="30000" dirty="0" smtClean="0">
                  <a:latin typeface="Arial Narrow" pitchFamily="34" charset="0"/>
                </a:rPr>
                <a:t>50a</a:t>
              </a:r>
              <a:r>
                <a:rPr lang="en-GB" altLang="es-ES" sz="1200" dirty="0" smtClean="0">
                  <a:latin typeface="Arial Narrow" pitchFamily="34" charset="0"/>
                </a:rPr>
                <a:t>O</a:t>
              </a:r>
              <a:r>
                <a:rPr lang="en-GB" altLang="es-ES" sz="1200" baseline="-25000" dirty="0" smtClean="0">
                  <a:latin typeface="Arial Narrow" panose="020B0606020202030204" pitchFamily="34" charset="0"/>
                </a:rPr>
                <a:t>3</a:t>
              </a:r>
              <a:r>
                <a:rPr lang="en-GB" altLang="es-ES" sz="1200" dirty="0" smtClean="0">
                  <a:latin typeface="Arial Narrow" pitchFamily="34" charset="0"/>
                </a:rPr>
                <a:t> , </a:t>
              </a:r>
              <a:r>
                <a:rPr lang="en-GB" altLang="es-ES" sz="1200" dirty="0">
                  <a:latin typeface="Arial Narrow" pitchFamily="34" charset="0"/>
                  <a:sym typeface="Symbol" pitchFamily="18" charset="2"/>
                </a:rPr>
                <a:t></a:t>
              </a:r>
              <a:r>
                <a:rPr lang="en-GB" altLang="es-ES" sz="1200" baseline="30000" dirty="0" smtClean="0">
                  <a:latin typeface="Arial Narrow" pitchFamily="34" charset="0"/>
                </a:rPr>
                <a:t>50s</a:t>
              </a:r>
              <a:r>
                <a:rPr lang="en-GB" altLang="es-ES" sz="1200" dirty="0" smtClean="0">
                  <a:latin typeface="Arial Narrow" pitchFamily="34" charset="0"/>
                </a:rPr>
                <a:t>O</a:t>
              </a:r>
              <a:r>
                <a:rPr lang="en-GB" altLang="es-ES" sz="1200" baseline="-25000" dirty="0" smtClean="0">
                  <a:latin typeface="Arial Narrow" panose="020B0606020202030204" pitchFamily="34" charset="0"/>
                </a:rPr>
                <a:t>3</a:t>
              </a:r>
              <a:r>
                <a:rPr lang="en-GB" altLang="es-ES" sz="1200" dirty="0" smtClean="0">
                  <a:latin typeface="Arial Narrow" pitchFamily="34" charset="0"/>
                </a:rPr>
                <a:t> are </a:t>
              </a:r>
              <a:r>
                <a:rPr lang="en-GB" altLang="es-ES" sz="1200" dirty="0">
                  <a:latin typeface="Arial Narrow" pitchFamily="34" charset="0"/>
                </a:rPr>
                <a:t>considerably affected by the instrumental stability, for the following analysis we have only used the IFS 120/5 HR period.</a:t>
              </a:r>
              <a:endParaRPr lang="en-GB" altLang="es-ES" sz="1200" dirty="0">
                <a:latin typeface="Arial" charset="0"/>
              </a:endParaRPr>
            </a:p>
          </p:txBody>
        </p:sp>
        <p:sp>
          <p:nvSpPr>
            <p:cNvPr id="161" name="Text Box 5"/>
            <p:cNvSpPr txBox="1">
              <a:spLocks noChangeArrowheads="1"/>
            </p:cNvSpPr>
            <p:nvPr/>
          </p:nvSpPr>
          <p:spPr bwMode="auto">
            <a:xfrm>
              <a:off x="22297327" y="23240751"/>
              <a:ext cx="1736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eaLnBrk="1" hangingPunct="1"/>
              <a:r>
                <a:rPr lang="es-ES" altLang="es-ES" sz="1200">
                  <a:latin typeface="Arial" charset="0"/>
                </a:rPr>
                <a:t>Multi-year annual cycle</a:t>
              </a:r>
            </a:p>
          </p:txBody>
        </p:sp>
        <p:pic>
          <p:nvPicPr>
            <p:cNvPr id="162" name="Picture 4" descr="medias_anuales_izaña_2005_2015_O3iim"/>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5286590" y="23302664"/>
              <a:ext cx="35941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Text Box 5"/>
            <p:cNvSpPr txBox="1">
              <a:spLocks noChangeArrowheads="1"/>
            </p:cNvSpPr>
            <p:nvPr/>
          </p:nvSpPr>
          <p:spPr bwMode="auto">
            <a:xfrm>
              <a:off x="26358152" y="23240751"/>
              <a:ext cx="1339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eaLnBrk="1" hangingPunct="1"/>
              <a:r>
                <a:rPr lang="es-ES" altLang="es-ES" sz="1200">
                  <a:latin typeface="Arial" charset="0"/>
                </a:rPr>
                <a:t>Annual Averages</a:t>
              </a:r>
            </a:p>
          </p:txBody>
        </p:sp>
        <p:grpSp>
          <p:nvGrpSpPr>
            <p:cNvPr id="165" name="Grupo 164"/>
            <p:cNvGrpSpPr>
              <a:grpSpLocks/>
            </p:cNvGrpSpPr>
            <p:nvPr/>
          </p:nvGrpSpPr>
          <p:grpSpPr bwMode="auto">
            <a:xfrm>
              <a:off x="16872840" y="23112164"/>
              <a:ext cx="4021137" cy="4743328"/>
              <a:chOff x="16936352" y="28322041"/>
              <a:chExt cx="4022528" cy="4743388"/>
            </a:xfrm>
          </p:grpSpPr>
          <p:pic>
            <p:nvPicPr>
              <p:cNvPr id="167" name="Picture 5" descr="TS_3isotopos_correction2isotopos_O3iim_izana"/>
              <p:cNvPicPr>
                <a:picLocks noChangeAspect="1" noChangeArrowheads="1"/>
              </p:cNvPicPr>
              <p:nvPr/>
            </p:nvPicPr>
            <p:blipFill>
              <a:blip r:embed="rId42" cstate="print">
                <a:extLst>
                  <a:ext uri="{28A0092B-C50C-407E-A947-70E740481C1C}">
                    <a14:useLocalDpi xmlns:a14="http://schemas.microsoft.com/office/drawing/2010/main" val="0"/>
                  </a:ext>
                </a:extLst>
              </a:blip>
              <a:srcRect b="9413"/>
              <a:stretch>
                <a:fillRect/>
              </a:stretch>
            </p:blipFill>
            <p:spPr bwMode="auto">
              <a:xfrm>
                <a:off x="16936352" y="28322041"/>
                <a:ext cx="4022528" cy="455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AutoShape 10"/>
              <p:cNvSpPr>
                <a:spLocks/>
              </p:cNvSpPr>
              <p:nvPr/>
            </p:nvSpPr>
            <p:spPr bwMode="auto">
              <a:xfrm rot="16200000">
                <a:off x="19536036" y="32009423"/>
                <a:ext cx="287342" cy="1824669"/>
              </a:xfrm>
              <a:prstGeom prst="leftBrace">
                <a:avLst>
                  <a:gd name="adj1" fmla="val 64377"/>
                  <a:gd name="adj2" fmla="val 50000"/>
                </a:avLst>
              </a:prstGeom>
              <a:ln>
                <a:solidFill>
                  <a:srgbClr val="B43908"/>
                </a:solidFill>
                <a:headEnd/>
                <a:tailEnd/>
              </a:ln>
              <a:extLst/>
            </p:spPr>
            <p:style>
              <a:lnRef idx="1">
                <a:schemeClr val="accent6"/>
              </a:lnRef>
              <a:fillRef idx="0">
                <a:schemeClr val="accent6"/>
              </a:fillRef>
              <a:effectRef idx="0">
                <a:schemeClr val="accent6"/>
              </a:effectRef>
              <a:fontRef idx="minor">
                <a:schemeClr val="tx1"/>
              </a:fontRef>
            </p:style>
            <p:txBody>
              <a:bodyPr wrap="none" anchor="ctr"/>
              <a:lstStyle>
                <a:defPPr>
                  <a:defRPr lang="es-ES"/>
                </a:defPPr>
                <a:lvl1pPr algn="l" defTabSz="4152900" rtl="0" eaLnBrk="0" fontAlgn="base" hangingPunct="0">
                  <a:spcBef>
                    <a:spcPct val="0"/>
                  </a:spcBef>
                  <a:spcAft>
                    <a:spcPct val="0"/>
                  </a:spcAft>
                  <a:defRPr sz="8100" kern="1200">
                    <a:solidFill>
                      <a:schemeClr val="tx1"/>
                    </a:solidFill>
                    <a:latin typeface="+mn-lt"/>
                    <a:ea typeface="+mn-ea"/>
                    <a:cs typeface="+mn-cs"/>
                  </a:defRPr>
                </a:lvl1pPr>
                <a:lvl2pPr marL="2076450" indent="-1563688" algn="l" defTabSz="4152900" rtl="0" eaLnBrk="0" fontAlgn="base" hangingPunct="0">
                  <a:spcBef>
                    <a:spcPct val="0"/>
                  </a:spcBef>
                  <a:spcAft>
                    <a:spcPct val="0"/>
                  </a:spcAft>
                  <a:defRPr sz="8100" kern="1200">
                    <a:solidFill>
                      <a:schemeClr val="tx1"/>
                    </a:solidFill>
                    <a:latin typeface="+mn-lt"/>
                    <a:ea typeface="+mn-ea"/>
                    <a:cs typeface="+mn-cs"/>
                  </a:defRPr>
                </a:lvl2pPr>
                <a:lvl3pPr marL="4152900" indent="-3127375" algn="l" defTabSz="4152900" rtl="0" eaLnBrk="0" fontAlgn="base" hangingPunct="0">
                  <a:spcBef>
                    <a:spcPct val="0"/>
                  </a:spcBef>
                  <a:spcAft>
                    <a:spcPct val="0"/>
                  </a:spcAft>
                  <a:defRPr sz="8100" kern="1200">
                    <a:solidFill>
                      <a:schemeClr val="tx1"/>
                    </a:solidFill>
                    <a:latin typeface="+mn-lt"/>
                    <a:ea typeface="+mn-ea"/>
                    <a:cs typeface="+mn-cs"/>
                  </a:defRPr>
                </a:lvl3pPr>
                <a:lvl4pPr marL="6230938" indent="-4692650" algn="l" defTabSz="4152900" rtl="0" eaLnBrk="0" fontAlgn="base" hangingPunct="0">
                  <a:spcBef>
                    <a:spcPct val="0"/>
                  </a:spcBef>
                  <a:spcAft>
                    <a:spcPct val="0"/>
                  </a:spcAft>
                  <a:defRPr sz="8100" kern="1200">
                    <a:solidFill>
                      <a:schemeClr val="tx1"/>
                    </a:solidFill>
                    <a:latin typeface="+mn-lt"/>
                    <a:ea typeface="+mn-ea"/>
                    <a:cs typeface="+mn-cs"/>
                  </a:defRPr>
                </a:lvl4pPr>
                <a:lvl5pPr marL="8308975" indent="-6256338" algn="l" defTabSz="4152900" rtl="0" eaLnBrk="0" fontAlgn="base" hangingPunct="0">
                  <a:spcBef>
                    <a:spcPct val="0"/>
                  </a:spcBef>
                  <a:spcAft>
                    <a:spcPct val="0"/>
                  </a:spcAft>
                  <a:defRPr sz="8100" kern="1200">
                    <a:solidFill>
                      <a:schemeClr val="tx1"/>
                    </a:solidFill>
                    <a:latin typeface="+mn-lt"/>
                    <a:ea typeface="+mn-ea"/>
                    <a:cs typeface="+mn-cs"/>
                  </a:defRPr>
                </a:lvl5pPr>
                <a:lvl6pPr marL="2286000" algn="l" defTabSz="914400" rtl="0" eaLnBrk="1" latinLnBrk="0" hangingPunct="1">
                  <a:defRPr sz="8100" kern="1200">
                    <a:solidFill>
                      <a:schemeClr val="tx1"/>
                    </a:solidFill>
                    <a:latin typeface="+mn-lt"/>
                    <a:ea typeface="+mn-ea"/>
                    <a:cs typeface="+mn-cs"/>
                  </a:defRPr>
                </a:lvl6pPr>
                <a:lvl7pPr marL="2743200" algn="l" defTabSz="914400" rtl="0" eaLnBrk="1" latinLnBrk="0" hangingPunct="1">
                  <a:defRPr sz="8100" kern="1200">
                    <a:solidFill>
                      <a:schemeClr val="tx1"/>
                    </a:solidFill>
                    <a:latin typeface="+mn-lt"/>
                    <a:ea typeface="+mn-ea"/>
                    <a:cs typeface="+mn-cs"/>
                  </a:defRPr>
                </a:lvl7pPr>
                <a:lvl8pPr marL="3200400" algn="l" defTabSz="914400" rtl="0" eaLnBrk="1" latinLnBrk="0" hangingPunct="1">
                  <a:defRPr sz="8100" kern="1200">
                    <a:solidFill>
                      <a:schemeClr val="tx1"/>
                    </a:solidFill>
                    <a:latin typeface="+mn-lt"/>
                    <a:ea typeface="+mn-ea"/>
                    <a:cs typeface="+mn-cs"/>
                  </a:defRPr>
                </a:lvl8pPr>
                <a:lvl9pPr marL="3657600" algn="l" defTabSz="914400" rtl="0" eaLnBrk="1" latinLnBrk="0" hangingPunct="1">
                  <a:defRPr sz="8100" kern="1200">
                    <a:solidFill>
                      <a:schemeClr val="tx1"/>
                    </a:solidFill>
                    <a:latin typeface="+mn-lt"/>
                    <a:ea typeface="+mn-ea"/>
                    <a:cs typeface="+mn-cs"/>
                  </a:defRPr>
                </a:lvl9pPr>
              </a:lstStyle>
              <a:p>
                <a:pPr eaLnBrk="1" hangingPunct="1">
                  <a:defRPr/>
                </a:pPr>
                <a:endParaRPr lang="es-ES" altLang="es-ES"/>
              </a:p>
            </p:txBody>
          </p:sp>
        </p:grpSp>
      </p:grpSp>
      <p:pic>
        <p:nvPicPr>
          <p:cNvPr id="157" name="Picture 569" descr="C:\FTIR\matlab\isotopos ozono\new_QOS\calculos\timeseries_org\3 isotopos_correction 2 isotopos\DOFS_izana_O3iim_3isotopos_correction 2isotopos.png"/>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t="16294"/>
          <a:stretch/>
        </p:blipFill>
        <p:spPr bwMode="auto">
          <a:xfrm>
            <a:off x="21966368" y="19799796"/>
            <a:ext cx="7742221" cy="2160240"/>
          </a:xfrm>
          <a:prstGeom prst="rect">
            <a:avLst/>
          </a:prstGeom>
          <a:noFill/>
          <a:extLst>
            <a:ext uri="{909E8E84-426E-40DD-AFC4-6F175D3DCCD1}">
              <a14:hiddenFill xmlns:a14="http://schemas.microsoft.com/office/drawing/2010/main">
                <a:solidFill>
                  <a:srgbClr val="FFFFFF"/>
                </a:solidFill>
              </a14:hiddenFill>
            </a:ext>
          </a:extLst>
        </p:spPr>
      </p:pic>
      <p:sp>
        <p:nvSpPr>
          <p:cNvPr id="158" name="30 CuadroTexto"/>
          <p:cNvSpPr txBox="1"/>
          <p:nvPr/>
        </p:nvSpPr>
        <p:spPr>
          <a:xfrm>
            <a:off x="15620710" y="19805146"/>
            <a:ext cx="6232172" cy="1938992"/>
          </a:xfrm>
          <a:prstGeom prst="rect">
            <a:avLst/>
          </a:prstGeom>
          <a:noFill/>
        </p:spPr>
        <p:txBody>
          <a:bodyPr wrap="square" rtlCol="0">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algn="just"/>
            <a:r>
              <a:rPr lang="en-US" sz="2400" dirty="0" smtClean="0">
                <a:latin typeface="Arial Narrow" pitchFamily="34" charset="0"/>
              </a:rPr>
              <a:t>Figure on the right depicts the DOFS time series of the retrieved column-integrated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US" sz="2400" dirty="0" smtClean="0">
                <a:latin typeface="Arial Narrow" pitchFamily="34" charset="0"/>
              </a:rPr>
              <a:t> and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US" sz="2400" dirty="0" smtClean="0">
                <a:latin typeface="Arial Narrow" pitchFamily="34" charset="0"/>
              </a:rPr>
              <a:t> as well as an example of the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US" sz="2400" dirty="0" smtClean="0">
                <a:latin typeface="Arial Narrow" pitchFamily="34" charset="0"/>
              </a:rPr>
              <a:t> and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US" sz="2400" dirty="0" smtClean="0">
                <a:latin typeface="Arial Narrow" pitchFamily="34" charset="0"/>
              </a:rPr>
              <a:t> vertical profiles. The DOFS time series shows similar patterns to product type 1.</a:t>
            </a:r>
            <a:endParaRPr lang="en-US" sz="2400" dirty="0">
              <a:latin typeface="Arial Narrow" pitchFamily="34" charset="0"/>
            </a:endParaRPr>
          </a:p>
        </p:txBody>
      </p:sp>
      <p:grpSp>
        <p:nvGrpSpPr>
          <p:cNvPr id="5" name="Grupo 4"/>
          <p:cNvGrpSpPr/>
          <p:nvPr/>
        </p:nvGrpSpPr>
        <p:grpSpPr>
          <a:xfrm>
            <a:off x="15697345" y="28944812"/>
            <a:ext cx="13616987" cy="5303807"/>
            <a:chOff x="15697345" y="28537549"/>
            <a:chExt cx="13616987" cy="5303807"/>
          </a:xfrm>
        </p:grpSpPr>
        <p:sp>
          <p:nvSpPr>
            <p:cNvPr id="3141" name="CuadroTexto 3140"/>
            <p:cNvSpPr txBox="1"/>
            <p:nvPr/>
          </p:nvSpPr>
          <p:spPr>
            <a:xfrm>
              <a:off x="15697345" y="28537549"/>
              <a:ext cx="13616987" cy="2015936"/>
            </a:xfrm>
            <a:prstGeom prst="rect">
              <a:avLst/>
            </a:prstGeom>
            <a:noFill/>
          </p:spPr>
          <p:txBody>
            <a:bodyPr wrap="square" rtlCol="0">
              <a:spAutoFit/>
            </a:bodyPr>
            <a:lstStyle/>
            <a:p>
              <a:pPr algn="just"/>
              <a:r>
                <a:rPr lang="en-GB" sz="2400" dirty="0" smtClean="0">
                  <a:latin typeface="Arial Narrow" panose="020B0606020202030204" pitchFamily="34" charset="0"/>
                </a:rPr>
                <a:t>Figures below show </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anose="020B0606020202030204" pitchFamily="34" charset="0"/>
                </a:rPr>
                <a:t> plots for monthly (a) and annual (b) averages of column-integrated data:</a:t>
              </a:r>
            </a:p>
            <a:p>
              <a:pPr algn="just"/>
              <a:r>
                <a:rPr lang="en-GB" sz="500" dirty="0" smtClean="0">
                  <a:latin typeface="Arial Narrow" panose="020B0606020202030204" pitchFamily="34" charset="0"/>
                </a:rPr>
                <a:t> </a:t>
              </a:r>
            </a:p>
            <a:p>
              <a:pPr marL="457200" indent="-457200" algn="just">
                <a:buClr>
                  <a:srgbClr val="C00000"/>
                </a:buClr>
                <a:buAutoNum type="arabicParenR"/>
              </a:pPr>
              <a:r>
                <a:rPr lang="en-GB" sz="2400" dirty="0" smtClean="0">
                  <a:latin typeface="Arial Narrow" panose="020B0606020202030204" pitchFamily="34" charset="0"/>
                </a:rPr>
                <a:t>Both a) panels show an evident closed cycle: the transition from summer-to-winter and from winter-to-summer are different. However, the behaviour of this cycle is different for </a:t>
              </a:r>
              <a:r>
                <a:rPr lang="en-GB" altLang="es-ES" sz="2400" dirty="0" smtClean="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itchFamily="34" charset="0"/>
                </a:rPr>
                <a:t> and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latin typeface="Arial Narrow" panose="020B0606020202030204" pitchFamily="34" charset="0"/>
                </a:rPr>
                <a:t> (inverse of each other) because of their different annual cycles.</a:t>
              </a:r>
            </a:p>
            <a:p>
              <a:pPr marL="457200" indent="-457200" algn="just">
                <a:buClr>
                  <a:srgbClr val="C00000"/>
                </a:buClr>
                <a:buAutoNum type="arabicParenR"/>
              </a:pPr>
              <a:r>
                <a:rPr lang="en-GB" sz="2400" dirty="0" smtClean="0">
                  <a:latin typeface="Arial Narrow" panose="020B0606020202030204" pitchFamily="34" charset="0"/>
                </a:rPr>
                <a:t>However, the </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anose="020B0606020202030204" pitchFamily="34" charset="0"/>
                </a:rPr>
                <a:t> plots of the inter-annual variability do not show any clear pattern.</a:t>
              </a:r>
              <a:endParaRPr lang="en-GB" sz="2400" dirty="0">
                <a:latin typeface="Arial Narrow" panose="020B0606020202030204" pitchFamily="34" charset="0"/>
              </a:endParaRPr>
            </a:p>
          </p:txBody>
        </p:sp>
        <p:grpSp>
          <p:nvGrpSpPr>
            <p:cNvPr id="3144" name="Grupo 3143"/>
            <p:cNvGrpSpPr/>
            <p:nvPr/>
          </p:nvGrpSpPr>
          <p:grpSpPr>
            <a:xfrm>
              <a:off x="16256916" y="30745012"/>
              <a:ext cx="12904788" cy="3096344"/>
              <a:chOff x="16117889" y="30432313"/>
              <a:chExt cx="12904788" cy="3096344"/>
            </a:xfrm>
          </p:grpSpPr>
          <p:grpSp>
            <p:nvGrpSpPr>
              <p:cNvPr id="3142" name="Grupo 3141"/>
              <p:cNvGrpSpPr/>
              <p:nvPr/>
            </p:nvGrpSpPr>
            <p:grpSpPr>
              <a:xfrm>
                <a:off x="16117889" y="30432313"/>
                <a:ext cx="12904788" cy="3096344"/>
                <a:chOff x="16189662" y="29838654"/>
                <a:chExt cx="12904788" cy="3096344"/>
              </a:xfrm>
            </p:grpSpPr>
            <p:grpSp>
              <p:nvGrpSpPr>
                <p:cNvPr id="154" name="3144 Grupo"/>
                <p:cNvGrpSpPr/>
                <p:nvPr/>
              </p:nvGrpSpPr>
              <p:grpSpPr>
                <a:xfrm>
                  <a:off x="16189662" y="29838654"/>
                  <a:ext cx="12904788" cy="3096344"/>
                  <a:chOff x="16245777" y="27697275"/>
                  <a:chExt cx="12904788" cy="3096344"/>
                </a:xfrm>
              </p:grpSpPr>
              <p:pic>
                <p:nvPicPr>
                  <p:cNvPr id="169" name="Imagen 168"/>
                  <p:cNvPicPr>
                    <a:picLocks noChangeAspect="1"/>
                  </p:cNvPicPr>
                  <p:nvPr/>
                </p:nvPicPr>
                <p:blipFill rotWithShape="1">
                  <a:blip r:embed="rId44">
                    <a:extLst>
                      <a:ext uri="{28A0092B-C50C-407E-A947-70E740481C1C}">
                        <a14:useLocalDpi xmlns:a14="http://schemas.microsoft.com/office/drawing/2010/main" val="0"/>
                      </a:ext>
                    </a:extLst>
                  </a:blip>
                  <a:srcRect b="7814"/>
                  <a:stretch/>
                </p:blipFill>
                <p:spPr bwMode="auto">
                  <a:xfrm>
                    <a:off x="16245777" y="27746730"/>
                    <a:ext cx="6308725" cy="30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 Box 7"/>
                  <p:cNvSpPr txBox="1">
                    <a:spLocks noChangeArrowheads="1"/>
                  </p:cNvSpPr>
                  <p:nvPr/>
                </p:nvSpPr>
                <p:spPr bwMode="auto">
                  <a:xfrm>
                    <a:off x="17730487" y="27697275"/>
                    <a:ext cx="3881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eaLnBrk="1" hangingPunct="1"/>
                    <a:r>
                      <a:rPr lang="es-ES" altLang="es-ES" sz="1400" b="1" dirty="0" err="1">
                        <a:latin typeface="Arial" charset="0"/>
                      </a:rPr>
                      <a:t>Intra-annual</a:t>
                    </a:r>
                    <a:r>
                      <a:rPr lang="es-ES" altLang="es-ES" sz="1400" b="1" dirty="0">
                        <a:latin typeface="Arial" charset="0"/>
                      </a:rPr>
                      <a:t> </a:t>
                    </a:r>
                    <a:r>
                      <a:rPr lang="es-ES" altLang="es-ES" sz="1400" b="1" dirty="0" err="1">
                        <a:latin typeface="Arial" charset="0"/>
                      </a:rPr>
                      <a:t>variability</a:t>
                    </a:r>
                    <a:r>
                      <a:rPr lang="es-ES" altLang="es-ES" sz="1400" b="1" dirty="0">
                        <a:latin typeface="Arial" charset="0"/>
                      </a:rPr>
                      <a:t> of </a:t>
                    </a:r>
                    <a:r>
                      <a:rPr lang="es-ES" altLang="es-ES" sz="1400" b="1" dirty="0" err="1">
                        <a:latin typeface="Arial" charset="0"/>
                      </a:rPr>
                      <a:t>monthly</a:t>
                    </a:r>
                    <a:r>
                      <a:rPr lang="es-ES" altLang="es-ES" sz="1400" b="1" dirty="0">
                        <a:latin typeface="Arial" charset="0"/>
                      </a:rPr>
                      <a:t> </a:t>
                    </a:r>
                    <a:r>
                      <a:rPr lang="es-ES" altLang="es-ES" sz="1400" b="1" dirty="0" err="1">
                        <a:latin typeface="Arial" charset="0"/>
                      </a:rPr>
                      <a:t>averages</a:t>
                    </a:r>
                    <a:endParaRPr lang="es-ES" altLang="es-ES" sz="1400" b="1" dirty="0">
                      <a:latin typeface="Arial" charset="0"/>
                    </a:endParaRPr>
                  </a:p>
                </p:txBody>
              </p:sp>
              <p:pic>
                <p:nvPicPr>
                  <p:cNvPr id="171" name="Picture 6" descr="izana_variabilidad_inter_annual_O3ii_2005_2015"/>
                  <p:cNvPicPr>
                    <a:picLocks noChangeAspect="1" noChangeArrowheads="1"/>
                  </p:cNvPicPr>
                  <p:nvPr/>
                </p:nvPicPr>
                <p:blipFill rotWithShape="1">
                  <a:blip r:embed="rId45">
                    <a:extLst>
                      <a:ext uri="{28A0092B-C50C-407E-A947-70E740481C1C}">
                        <a14:useLocalDpi xmlns:a14="http://schemas.microsoft.com/office/drawing/2010/main" val="0"/>
                      </a:ext>
                    </a:extLst>
                  </a:blip>
                  <a:srcRect b="7769"/>
                  <a:stretch/>
                </p:blipFill>
                <p:spPr bwMode="auto">
                  <a:xfrm>
                    <a:off x="22502115" y="27727680"/>
                    <a:ext cx="6648450" cy="30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 Box 7"/>
                  <p:cNvSpPr txBox="1">
                    <a:spLocks noChangeArrowheads="1"/>
                  </p:cNvSpPr>
                  <p:nvPr/>
                </p:nvSpPr>
                <p:spPr bwMode="auto">
                  <a:xfrm>
                    <a:off x="24088701" y="27725293"/>
                    <a:ext cx="37609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s-ES"/>
                    </a:defPPr>
                    <a:lvl1pPr algn="l" defTabSz="4152900" rtl="0" eaLnBrk="0" fontAlgn="base" hangingPunct="0">
                      <a:spcBef>
                        <a:spcPct val="0"/>
                      </a:spcBef>
                      <a:spcAft>
                        <a:spcPct val="0"/>
                      </a:spcAft>
                      <a:defRPr sz="8100" kern="1200">
                        <a:solidFill>
                          <a:schemeClr val="tx1"/>
                        </a:solidFill>
                        <a:latin typeface="Arial" charset="0"/>
                        <a:ea typeface="+mn-ea"/>
                        <a:cs typeface="Arial" charset="0"/>
                      </a:defRPr>
                    </a:lvl1pPr>
                    <a:lvl2pPr marL="2076450" indent="-1563688" algn="l" defTabSz="4152900" rtl="0" eaLnBrk="0" fontAlgn="base" hangingPunct="0">
                      <a:spcBef>
                        <a:spcPct val="0"/>
                      </a:spcBef>
                      <a:spcAft>
                        <a:spcPct val="0"/>
                      </a:spcAft>
                      <a:defRPr sz="8100" kern="1200">
                        <a:solidFill>
                          <a:schemeClr val="tx1"/>
                        </a:solidFill>
                        <a:latin typeface="Arial" charset="0"/>
                        <a:ea typeface="+mn-ea"/>
                        <a:cs typeface="Arial" charset="0"/>
                      </a:defRPr>
                    </a:lvl2pPr>
                    <a:lvl3pPr marL="4152900" indent="-3127375" algn="l" defTabSz="4152900" rtl="0" eaLnBrk="0" fontAlgn="base" hangingPunct="0">
                      <a:spcBef>
                        <a:spcPct val="0"/>
                      </a:spcBef>
                      <a:spcAft>
                        <a:spcPct val="0"/>
                      </a:spcAft>
                      <a:defRPr sz="8100" kern="1200">
                        <a:solidFill>
                          <a:schemeClr val="tx1"/>
                        </a:solidFill>
                        <a:latin typeface="Arial" charset="0"/>
                        <a:ea typeface="+mn-ea"/>
                        <a:cs typeface="Arial" charset="0"/>
                      </a:defRPr>
                    </a:lvl3pPr>
                    <a:lvl4pPr marL="6230938" indent="-4692650" algn="l" defTabSz="4152900" rtl="0" eaLnBrk="0" fontAlgn="base" hangingPunct="0">
                      <a:spcBef>
                        <a:spcPct val="0"/>
                      </a:spcBef>
                      <a:spcAft>
                        <a:spcPct val="0"/>
                      </a:spcAft>
                      <a:defRPr sz="8100" kern="1200">
                        <a:solidFill>
                          <a:schemeClr val="tx1"/>
                        </a:solidFill>
                        <a:latin typeface="Arial" charset="0"/>
                        <a:ea typeface="+mn-ea"/>
                        <a:cs typeface="Arial" charset="0"/>
                      </a:defRPr>
                    </a:lvl4pPr>
                    <a:lvl5pPr marL="8308975" indent="-6256338" algn="l" defTabSz="4152900" rtl="0" eaLnBrk="0" fontAlgn="base" hangingPunct="0">
                      <a:spcBef>
                        <a:spcPct val="0"/>
                      </a:spcBef>
                      <a:spcAft>
                        <a:spcPct val="0"/>
                      </a:spcAft>
                      <a:defRPr sz="8100" kern="1200">
                        <a:solidFill>
                          <a:schemeClr val="tx1"/>
                        </a:solidFill>
                        <a:latin typeface="Arial" charset="0"/>
                        <a:ea typeface="+mn-ea"/>
                        <a:cs typeface="Arial" charset="0"/>
                      </a:defRPr>
                    </a:lvl5pPr>
                    <a:lvl6pPr marL="2286000" algn="l" defTabSz="914400" rtl="0" eaLnBrk="1" latinLnBrk="0" hangingPunct="1">
                      <a:defRPr sz="8100" kern="1200">
                        <a:solidFill>
                          <a:schemeClr val="tx1"/>
                        </a:solidFill>
                        <a:latin typeface="Arial" charset="0"/>
                        <a:ea typeface="+mn-ea"/>
                        <a:cs typeface="Arial" charset="0"/>
                      </a:defRPr>
                    </a:lvl6pPr>
                    <a:lvl7pPr marL="2743200" algn="l" defTabSz="914400" rtl="0" eaLnBrk="1" latinLnBrk="0" hangingPunct="1">
                      <a:defRPr sz="8100" kern="1200">
                        <a:solidFill>
                          <a:schemeClr val="tx1"/>
                        </a:solidFill>
                        <a:latin typeface="Arial" charset="0"/>
                        <a:ea typeface="+mn-ea"/>
                        <a:cs typeface="Arial" charset="0"/>
                      </a:defRPr>
                    </a:lvl7pPr>
                    <a:lvl8pPr marL="3200400" algn="l" defTabSz="914400" rtl="0" eaLnBrk="1" latinLnBrk="0" hangingPunct="1">
                      <a:defRPr sz="8100" kern="1200">
                        <a:solidFill>
                          <a:schemeClr val="tx1"/>
                        </a:solidFill>
                        <a:latin typeface="Arial" charset="0"/>
                        <a:ea typeface="+mn-ea"/>
                        <a:cs typeface="Arial" charset="0"/>
                      </a:defRPr>
                    </a:lvl8pPr>
                    <a:lvl9pPr marL="3657600" algn="l" defTabSz="914400" rtl="0" eaLnBrk="1" latinLnBrk="0" hangingPunct="1">
                      <a:defRPr sz="8100" kern="1200">
                        <a:solidFill>
                          <a:schemeClr val="tx1"/>
                        </a:solidFill>
                        <a:latin typeface="Arial" charset="0"/>
                        <a:ea typeface="+mn-ea"/>
                        <a:cs typeface="Arial" charset="0"/>
                      </a:defRPr>
                    </a:lvl9pPr>
                  </a:lstStyle>
                  <a:p>
                    <a:pPr eaLnBrk="1" hangingPunct="1"/>
                    <a:r>
                      <a:rPr lang="es-ES" altLang="es-ES" sz="1400" b="1" dirty="0">
                        <a:latin typeface="Arial" charset="0"/>
                      </a:rPr>
                      <a:t>Inter-</a:t>
                    </a:r>
                    <a:r>
                      <a:rPr lang="es-ES" altLang="es-ES" sz="1400" b="1" dirty="0" err="1">
                        <a:latin typeface="Arial" charset="0"/>
                      </a:rPr>
                      <a:t>annual</a:t>
                    </a:r>
                    <a:r>
                      <a:rPr lang="es-ES" altLang="es-ES" sz="1400" b="1" dirty="0">
                        <a:latin typeface="Arial" charset="0"/>
                      </a:rPr>
                      <a:t> </a:t>
                    </a:r>
                    <a:r>
                      <a:rPr lang="es-ES" altLang="es-ES" sz="1400" b="1" dirty="0" err="1">
                        <a:latin typeface="Arial" charset="0"/>
                      </a:rPr>
                      <a:t>variability</a:t>
                    </a:r>
                    <a:r>
                      <a:rPr lang="es-ES" altLang="es-ES" sz="1400" b="1" dirty="0">
                        <a:latin typeface="Arial" charset="0"/>
                      </a:rPr>
                      <a:t> of </a:t>
                    </a:r>
                    <a:r>
                      <a:rPr lang="es-ES" altLang="es-ES" sz="1400" b="1" dirty="0" err="1">
                        <a:latin typeface="Arial" charset="0"/>
                      </a:rPr>
                      <a:t>annual</a:t>
                    </a:r>
                    <a:r>
                      <a:rPr lang="es-ES" altLang="es-ES" sz="1400" b="1" dirty="0">
                        <a:latin typeface="Arial" charset="0"/>
                      </a:rPr>
                      <a:t> </a:t>
                    </a:r>
                    <a:r>
                      <a:rPr lang="es-ES" altLang="es-ES" sz="1400" b="1" dirty="0" err="1">
                        <a:latin typeface="Arial" charset="0"/>
                      </a:rPr>
                      <a:t>averages</a:t>
                    </a:r>
                    <a:endParaRPr lang="es-ES" altLang="es-ES" sz="1400" b="1" dirty="0">
                      <a:latin typeface="Arial" charset="0"/>
                    </a:endParaRPr>
                  </a:p>
                </p:txBody>
              </p:sp>
            </p:grpSp>
            <p:sp>
              <p:nvSpPr>
                <p:cNvPr id="196" name="CuadroTexto 195"/>
                <p:cNvSpPr txBox="1"/>
                <p:nvPr/>
              </p:nvSpPr>
              <p:spPr>
                <a:xfrm>
                  <a:off x="22669448" y="30040830"/>
                  <a:ext cx="577180" cy="369332"/>
                </a:xfrm>
                <a:prstGeom prst="rect">
                  <a:avLst/>
                </a:prstGeom>
                <a:noFill/>
              </p:spPr>
              <p:txBody>
                <a:bodyPr wrap="square" rtlCol="0">
                  <a:spAutoFit/>
                </a:bodyPr>
                <a:lstStyle/>
                <a:p>
                  <a:r>
                    <a:rPr lang="en-GB" sz="1800" b="1" dirty="0">
                      <a:solidFill>
                        <a:srgbClr val="BF3D09"/>
                      </a:solidFill>
                    </a:rPr>
                    <a:t>b</a:t>
                  </a:r>
                  <a:r>
                    <a:rPr lang="en-GB" sz="1800" b="1" dirty="0" smtClean="0">
                      <a:solidFill>
                        <a:srgbClr val="BF3D09"/>
                      </a:solidFill>
                    </a:rPr>
                    <a:t>)</a:t>
                  </a:r>
                  <a:endParaRPr lang="en-GB" sz="1800" b="1" dirty="0">
                    <a:solidFill>
                      <a:srgbClr val="BF3D09"/>
                    </a:solidFill>
                  </a:endParaRPr>
                </a:p>
              </p:txBody>
            </p:sp>
          </p:grpSp>
          <p:sp>
            <p:nvSpPr>
              <p:cNvPr id="195" name="CuadroTexto 194"/>
              <p:cNvSpPr txBox="1"/>
              <p:nvPr/>
            </p:nvSpPr>
            <p:spPr>
              <a:xfrm>
                <a:off x="16361581" y="30648337"/>
                <a:ext cx="577180" cy="369332"/>
              </a:xfrm>
              <a:prstGeom prst="rect">
                <a:avLst/>
              </a:prstGeom>
              <a:noFill/>
            </p:spPr>
            <p:txBody>
              <a:bodyPr wrap="square" rtlCol="0">
                <a:spAutoFit/>
              </a:bodyPr>
              <a:lstStyle/>
              <a:p>
                <a:r>
                  <a:rPr lang="en-GB" sz="1800" b="1" dirty="0" smtClean="0">
                    <a:solidFill>
                      <a:srgbClr val="BF3D09"/>
                    </a:solidFill>
                  </a:rPr>
                  <a:t>a)</a:t>
                </a:r>
                <a:endParaRPr lang="en-GB" sz="1800" b="1" dirty="0">
                  <a:solidFill>
                    <a:srgbClr val="BF3D09"/>
                  </a:solidFill>
                </a:endParaRPr>
              </a:p>
            </p:txBody>
          </p:sp>
        </p:grpSp>
      </p:grpSp>
      <p:sp>
        <p:nvSpPr>
          <p:cNvPr id="199" name="105 Rectángulo redondeado"/>
          <p:cNvSpPr/>
          <p:nvPr/>
        </p:nvSpPr>
        <p:spPr>
          <a:xfrm>
            <a:off x="15437110" y="39851209"/>
            <a:ext cx="14441488" cy="2375348"/>
          </a:xfrm>
          <a:prstGeom prst="roundRect">
            <a:avLst>
              <a:gd name="adj" fmla="val 18955"/>
            </a:avLst>
          </a:prstGeom>
          <a:solidFill>
            <a:srgbClr val="FFFFFF"/>
          </a:solidFill>
        </p:spPr>
        <p:style>
          <a:lnRef idx="2">
            <a:schemeClr val="accent6"/>
          </a:lnRef>
          <a:fillRef idx="1">
            <a:schemeClr val="lt1"/>
          </a:fillRef>
          <a:effectRef idx="0">
            <a:schemeClr val="accent6"/>
          </a:effectRef>
          <a:fontRef idx="minor">
            <a:schemeClr val="dk1"/>
          </a:fontRef>
        </p:style>
        <p:txBody>
          <a:bodyPr numCol="1" anchor="ctr"/>
          <a:lstStyle/>
          <a:p>
            <a:pPr algn="just" defTabSz="4153700" eaLnBrk="1" hangingPunct="1">
              <a:buClr>
                <a:srgbClr val="B43908"/>
              </a:buClr>
              <a:buSzPct val="150000"/>
              <a:defRPr/>
            </a:pPr>
            <a:endParaRPr lang="en-GB" sz="2400" dirty="0" smtClean="0">
              <a:latin typeface="Arial Narrow" panose="020B0606020202030204" pitchFamily="34" charset="0"/>
            </a:endParaRPr>
          </a:p>
        </p:txBody>
      </p:sp>
      <p:sp>
        <p:nvSpPr>
          <p:cNvPr id="3145" name="CuadroTexto 3144"/>
          <p:cNvSpPr txBox="1"/>
          <p:nvPr/>
        </p:nvSpPr>
        <p:spPr>
          <a:xfrm>
            <a:off x="15620710" y="40018943"/>
            <a:ext cx="4230481" cy="2031325"/>
          </a:xfrm>
          <a:prstGeom prst="rect">
            <a:avLst/>
          </a:prstGeom>
          <a:noFill/>
        </p:spPr>
        <p:txBody>
          <a:bodyPr wrap="square" numCol="1" rtlCol="0">
            <a:spAutoFit/>
          </a:bodyPr>
          <a:lstStyle/>
          <a:p>
            <a:r>
              <a:rPr lang="en-US" sz="1400" b="1" u="sng" dirty="0">
                <a:latin typeface="Arial Narrow" panose="020B0606020202030204" pitchFamily="34" charset="0"/>
              </a:rPr>
              <a:t>REFERENCES:</a:t>
            </a:r>
            <a:r>
              <a:rPr lang="en-US" sz="1400" dirty="0">
                <a:latin typeface="Arial Narrow" panose="020B0606020202030204" pitchFamily="34" charset="0"/>
              </a:rPr>
              <a:t> </a:t>
            </a:r>
          </a:p>
          <a:p>
            <a:pPr algn="just"/>
            <a:r>
              <a:rPr lang="en-US" sz="1400" dirty="0">
                <a:latin typeface="Arial Narrow" panose="020B0606020202030204" pitchFamily="34" charset="0"/>
              </a:rPr>
              <a:t>Cuevas et al., WMO/GAW Report No. 219, 2015.</a:t>
            </a:r>
          </a:p>
          <a:p>
            <a:r>
              <a:rPr lang="en-US" sz="1400" dirty="0" err="1">
                <a:latin typeface="Arial Narrow" panose="020B0606020202030204" pitchFamily="34" charset="0"/>
              </a:rPr>
              <a:t>García</a:t>
            </a:r>
            <a:r>
              <a:rPr lang="en-US" sz="1400" dirty="0">
                <a:latin typeface="Arial Narrow" panose="020B0606020202030204" pitchFamily="34" charset="0"/>
              </a:rPr>
              <a:t> et al., AMT, 5, 2917-2931, 2012.</a:t>
            </a:r>
          </a:p>
          <a:p>
            <a:r>
              <a:rPr lang="en-US" sz="1400" dirty="0" err="1">
                <a:latin typeface="Arial Narrow" panose="020B0606020202030204" pitchFamily="34" charset="0"/>
              </a:rPr>
              <a:t>Hase</a:t>
            </a:r>
            <a:r>
              <a:rPr lang="en-US" sz="1400" dirty="0">
                <a:latin typeface="Arial Narrow" panose="020B0606020202030204" pitchFamily="34" charset="0"/>
              </a:rPr>
              <a:t> et al., </a:t>
            </a:r>
            <a:r>
              <a:rPr lang="fr-FR" sz="1400" dirty="0">
                <a:latin typeface="Arial Narrow" panose="020B0606020202030204" pitchFamily="34" charset="0"/>
              </a:rPr>
              <a:t>J. Quant. </a:t>
            </a:r>
            <a:r>
              <a:rPr lang="fr-FR" sz="1400" dirty="0" err="1">
                <a:latin typeface="Arial Narrow" panose="020B0606020202030204" pitchFamily="34" charset="0"/>
              </a:rPr>
              <a:t>Spectrosc</a:t>
            </a:r>
            <a:r>
              <a:rPr lang="fr-FR" sz="1400" dirty="0">
                <a:latin typeface="Arial Narrow" panose="020B0606020202030204" pitchFamily="34" charset="0"/>
              </a:rPr>
              <a:t>. </a:t>
            </a:r>
            <a:r>
              <a:rPr lang="fr-FR" sz="1400" dirty="0" err="1">
                <a:latin typeface="Arial Narrow" panose="020B0606020202030204" pitchFamily="34" charset="0"/>
              </a:rPr>
              <a:t>Radiat</a:t>
            </a:r>
            <a:r>
              <a:rPr lang="fr-FR" sz="1400" dirty="0">
                <a:latin typeface="Arial Narrow" panose="020B0606020202030204" pitchFamily="34" charset="0"/>
              </a:rPr>
              <a:t>. </a:t>
            </a:r>
            <a:r>
              <a:rPr lang="fr-FR" sz="1400" dirty="0" err="1">
                <a:latin typeface="Arial Narrow" panose="020B0606020202030204" pitchFamily="34" charset="0"/>
              </a:rPr>
              <a:t>Transf</a:t>
            </a:r>
            <a:r>
              <a:rPr lang="fr-FR" sz="1400" dirty="0">
                <a:latin typeface="Arial Narrow" panose="020B0606020202030204" pitchFamily="34" charset="0"/>
              </a:rPr>
              <a:t>., 87, 25-52, 2004.</a:t>
            </a:r>
          </a:p>
          <a:p>
            <a:r>
              <a:rPr lang="fr-FR" sz="1400" dirty="0">
                <a:latin typeface="Arial Narrow" panose="020B0606020202030204" pitchFamily="34" charset="0"/>
              </a:rPr>
              <a:t>Johnson et al., J. </a:t>
            </a:r>
            <a:r>
              <a:rPr lang="fr-FR" sz="1400" dirty="0" err="1">
                <a:latin typeface="Arial Narrow" panose="020B0606020202030204" pitchFamily="34" charset="0"/>
              </a:rPr>
              <a:t>Geophys</a:t>
            </a:r>
            <a:r>
              <a:rPr lang="fr-FR" sz="1400" dirty="0">
                <a:latin typeface="Arial Narrow" panose="020B0606020202030204" pitchFamily="34" charset="0"/>
              </a:rPr>
              <a:t>. </a:t>
            </a:r>
            <a:r>
              <a:rPr lang="fr-FR" sz="1400" dirty="0" err="1">
                <a:latin typeface="Arial Narrow" panose="020B0606020202030204" pitchFamily="34" charset="0"/>
              </a:rPr>
              <a:t>Res</a:t>
            </a:r>
            <a:r>
              <a:rPr lang="fr-FR" sz="1400" dirty="0">
                <a:latin typeface="Arial Narrow" panose="020B0606020202030204" pitchFamily="34" charset="0"/>
              </a:rPr>
              <a:t>., 105, 9025-9031, 2000.</a:t>
            </a:r>
            <a:endParaRPr lang="en-US" altLang="es-ES" sz="1400" dirty="0">
              <a:latin typeface="Arial Narrow" panose="020B0606020202030204" pitchFamily="34" charset="0"/>
            </a:endParaRPr>
          </a:p>
          <a:p>
            <a:r>
              <a:rPr lang="fr-FR" sz="1400" dirty="0" err="1">
                <a:latin typeface="Arial Narrow" panose="020B0606020202030204" pitchFamily="34" charset="0"/>
              </a:rPr>
              <a:t>Mauersberger</a:t>
            </a:r>
            <a:r>
              <a:rPr lang="fr-FR" sz="1400" dirty="0">
                <a:latin typeface="Arial Narrow" panose="020B0606020202030204" pitchFamily="34" charset="0"/>
              </a:rPr>
              <a:t> et al., </a:t>
            </a:r>
            <a:r>
              <a:rPr lang="fr-FR" sz="1400" dirty="0" err="1">
                <a:latin typeface="Arial Narrow" panose="020B0606020202030204" pitchFamily="34" charset="0"/>
              </a:rPr>
              <a:t>Geophys</a:t>
            </a:r>
            <a:r>
              <a:rPr lang="fr-FR" sz="1400" dirty="0">
                <a:latin typeface="Arial Narrow" panose="020B0606020202030204" pitchFamily="34" charset="0"/>
              </a:rPr>
              <a:t>. </a:t>
            </a:r>
            <a:r>
              <a:rPr lang="fr-FR" sz="1400" dirty="0" err="1">
                <a:latin typeface="Arial Narrow" panose="020B0606020202030204" pitchFamily="34" charset="0"/>
              </a:rPr>
              <a:t>Res</a:t>
            </a:r>
            <a:r>
              <a:rPr lang="fr-FR" sz="1400" dirty="0">
                <a:latin typeface="Arial Narrow" panose="020B0606020202030204" pitchFamily="34" charset="0"/>
              </a:rPr>
              <a:t>. </a:t>
            </a:r>
            <a:r>
              <a:rPr lang="fr-FR" sz="1400" dirty="0" err="1">
                <a:latin typeface="Arial Narrow" panose="020B0606020202030204" pitchFamily="34" charset="0"/>
              </a:rPr>
              <a:t>Lett</a:t>
            </a:r>
            <a:r>
              <a:rPr lang="fr-FR" sz="1400" dirty="0">
                <a:latin typeface="Arial Narrow" panose="020B0606020202030204" pitchFamily="34" charset="0"/>
              </a:rPr>
              <a:t>., 16, 3155-3158, 2001.</a:t>
            </a:r>
          </a:p>
          <a:p>
            <a:r>
              <a:rPr lang="en-US" altLang="es-ES" sz="1400" dirty="0">
                <a:latin typeface="Arial Narrow" panose="020B0606020202030204" pitchFamily="34" charset="0"/>
              </a:rPr>
              <a:t>Rodgers, World Scientific, 2000</a:t>
            </a:r>
            <a:r>
              <a:rPr lang="en-US" altLang="es-ES" sz="1400" dirty="0" smtClean="0">
                <a:latin typeface="Arial Narrow" panose="020B0606020202030204" pitchFamily="34" charset="0"/>
              </a:rPr>
              <a:t>.</a:t>
            </a:r>
            <a:endParaRPr lang="en-US" altLang="es-ES" sz="1400" dirty="0">
              <a:latin typeface="Arial Narrow" panose="020B0606020202030204" pitchFamily="34" charset="0"/>
            </a:endParaRPr>
          </a:p>
        </p:txBody>
      </p:sp>
      <p:sp>
        <p:nvSpPr>
          <p:cNvPr id="3157" name="CuadroTexto 3156"/>
          <p:cNvSpPr txBox="1"/>
          <p:nvPr/>
        </p:nvSpPr>
        <p:spPr>
          <a:xfrm>
            <a:off x="24099840" y="39959109"/>
            <a:ext cx="5323394" cy="2169825"/>
          </a:xfrm>
          <a:prstGeom prst="rect">
            <a:avLst/>
          </a:prstGeom>
          <a:noFill/>
        </p:spPr>
        <p:txBody>
          <a:bodyPr wrap="square" rtlCol="0">
            <a:spAutoFit/>
          </a:bodyPr>
          <a:lstStyle/>
          <a:p>
            <a:pPr algn="just" defTabSz="4153700" eaLnBrk="1" hangingPunct="1">
              <a:defRPr/>
            </a:pPr>
            <a:r>
              <a:rPr lang="en-GB" altLang="es-ES" sz="1500" b="1" u="sng" dirty="0">
                <a:latin typeface="Arial Narrow" panose="020B0606020202030204" pitchFamily="34" charset="0"/>
                <a:cs typeface="Arial" panose="020B0604020202020204" pitchFamily="34" charset="0"/>
              </a:rPr>
              <a:t>ACKOWLEDGEMENTS:</a:t>
            </a:r>
            <a:r>
              <a:rPr lang="en-GB" altLang="es-ES" sz="1500" dirty="0">
                <a:latin typeface="Arial Narrow" panose="020B0606020202030204" pitchFamily="34" charset="0"/>
                <a:cs typeface="Arial" panose="020B0604020202020204" pitchFamily="34" charset="0"/>
              </a:rPr>
              <a:t> The research leading to these results has received funding from the </a:t>
            </a:r>
            <a:r>
              <a:rPr lang="en-GB" altLang="es-ES" sz="1500" dirty="0" err="1">
                <a:latin typeface="Arial Narrow" panose="020B0606020202030204" pitchFamily="34" charset="0"/>
                <a:cs typeface="Arial" panose="020B0604020202020204" pitchFamily="34" charset="0"/>
              </a:rPr>
              <a:t>Ministerio</a:t>
            </a:r>
            <a:r>
              <a:rPr lang="en-GB" altLang="es-ES" sz="1500" dirty="0">
                <a:latin typeface="Arial Narrow" panose="020B0606020202030204" pitchFamily="34" charset="0"/>
                <a:cs typeface="Arial" panose="020B0604020202020204" pitchFamily="34" charset="0"/>
              </a:rPr>
              <a:t> de </a:t>
            </a:r>
            <a:r>
              <a:rPr lang="en-GB" altLang="es-ES" sz="1500" dirty="0" err="1">
                <a:latin typeface="Arial Narrow" panose="020B0606020202030204" pitchFamily="34" charset="0"/>
                <a:cs typeface="Arial" panose="020B0604020202020204" pitchFamily="34" charset="0"/>
              </a:rPr>
              <a:t>Economía</a:t>
            </a:r>
            <a:r>
              <a:rPr lang="en-GB" altLang="es-ES" sz="1500" dirty="0">
                <a:latin typeface="Arial Narrow" panose="020B0606020202030204" pitchFamily="34" charset="0"/>
                <a:cs typeface="Arial" panose="020B0604020202020204" pitchFamily="34" charset="0"/>
              </a:rPr>
              <a:t> y </a:t>
            </a:r>
            <a:r>
              <a:rPr lang="en-GB" altLang="es-ES" sz="1500" dirty="0" err="1">
                <a:latin typeface="Arial Narrow" panose="020B0606020202030204" pitchFamily="34" charset="0"/>
                <a:cs typeface="Arial" panose="020B0604020202020204" pitchFamily="34" charset="0"/>
              </a:rPr>
              <a:t>Competitividad</a:t>
            </a:r>
            <a:r>
              <a:rPr lang="en-GB" altLang="es-ES" sz="1500" dirty="0">
                <a:latin typeface="Arial Narrow" panose="020B0606020202030204" pitchFamily="34" charset="0"/>
                <a:cs typeface="Arial" panose="020B0604020202020204" pitchFamily="34" charset="0"/>
              </a:rPr>
              <a:t> of Spain through the projects CGL2012-37505 (NOVIA project) and </a:t>
            </a:r>
            <a:r>
              <a:rPr lang="es-ES" altLang="es-ES" sz="1500" dirty="0">
                <a:latin typeface="Arial Narrow" panose="020B0606020202030204" pitchFamily="34" charset="0"/>
                <a:cs typeface="Arial" panose="020B0604020202020204" pitchFamily="34" charset="0"/>
              </a:rPr>
              <a:t>CAS14/00282 (Estancia de Movilidad José Castillejo), and </a:t>
            </a:r>
            <a:r>
              <a:rPr lang="en-US" altLang="es-ES" sz="1500" dirty="0">
                <a:latin typeface="Arial Narrow" panose="020B0606020202030204" pitchFamily="34" charset="0"/>
                <a:cs typeface="Arial" panose="020B0604020202020204" pitchFamily="34" charset="0"/>
              </a:rPr>
              <a:t>from EUMETSAT under its Fellowship </a:t>
            </a:r>
            <a:r>
              <a:rPr lang="en-US" altLang="es-ES" sz="1500" dirty="0" err="1">
                <a:latin typeface="Arial Narrow" panose="020B0606020202030204" pitchFamily="34" charset="0"/>
                <a:cs typeface="Arial" panose="020B0604020202020204" pitchFamily="34" charset="0"/>
              </a:rPr>
              <a:t>Programme</a:t>
            </a:r>
            <a:r>
              <a:rPr lang="en-US" altLang="es-ES" sz="1500" dirty="0">
                <a:latin typeface="Arial Narrow" panose="020B0606020202030204" pitchFamily="34" charset="0"/>
                <a:cs typeface="Arial" panose="020B0604020202020204" pitchFamily="34" charset="0"/>
              </a:rPr>
              <a:t> (VALIASI project). E. </a:t>
            </a:r>
            <a:r>
              <a:rPr lang="en-US" altLang="es-ES" sz="1500" dirty="0" err="1">
                <a:latin typeface="Arial Narrow" panose="020B0606020202030204" pitchFamily="34" charset="0"/>
                <a:cs typeface="Arial" panose="020B0604020202020204" pitchFamily="34" charset="0"/>
              </a:rPr>
              <a:t>Sanromá</a:t>
            </a:r>
            <a:r>
              <a:rPr lang="en-US" altLang="es-ES" sz="1500" dirty="0">
                <a:latin typeface="Arial Narrow" panose="020B0606020202030204" pitchFamily="34" charset="0"/>
                <a:cs typeface="Arial" panose="020B0604020202020204" pitchFamily="34" charset="0"/>
              </a:rPr>
              <a:t> enjoys a fellowship from the </a:t>
            </a:r>
            <a:r>
              <a:rPr lang="en-US" altLang="es-ES" sz="1500" dirty="0" err="1">
                <a:latin typeface="Arial Narrow" panose="020B0606020202030204" pitchFamily="34" charset="0"/>
                <a:cs typeface="Arial" panose="020B0604020202020204" pitchFamily="34" charset="0"/>
              </a:rPr>
              <a:t>Agencia</a:t>
            </a:r>
            <a:r>
              <a:rPr lang="en-US" altLang="es-ES" sz="1500" dirty="0">
                <a:latin typeface="Arial Narrow" panose="020B0606020202030204" pitchFamily="34" charset="0"/>
                <a:cs typeface="Arial" panose="020B0604020202020204" pitchFamily="34" charset="0"/>
              </a:rPr>
              <a:t> </a:t>
            </a:r>
            <a:r>
              <a:rPr lang="en-US" altLang="es-ES" sz="1500" dirty="0" err="1">
                <a:latin typeface="Arial Narrow" panose="020B0606020202030204" pitchFamily="34" charset="0"/>
                <a:cs typeface="Arial" panose="020B0604020202020204" pitchFamily="34" charset="0"/>
              </a:rPr>
              <a:t>Estatal</a:t>
            </a:r>
            <a:r>
              <a:rPr lang="en-US" altLang="es-ES" sz="1500" dirty="0">
                <a:latin typeface="Arial Narrow" panose="020B0606020202030204" pitchFamily="34" charset="0"/>
                <a:cs typeface="Arial" panose="020B0604020202020204" pitchFamily="34" charset="0"/>
              </a:rPr>
              <a:t> de </a:t>
            </a:r>
            <a:r>
              <a:rPr lang="en-US" altLang="es-ES" sz="1500" dirty="0" err="1">
                <a:latin typeface="Arial Narrow" panose="020B0606020202030204" pitchFamily="34" charset="0"/>
                <a:cs typeface="Arial" panose="020B0604020202020204" pitchFamily="34" charset="0"/>
              </a:rPr>
              <a:t>Meteorología</a:t>
            </a:r>
            <a:r>
              <a:rPr lang="en-US" altLang="es-ES" sz="1500" dirty="0">
                <a:latin typeface="Arial Narrow" panose="020B0606020202030204" pitchFamily="34" charset="0"/>
                <a:cs typeface="Arial" panose="020B0604020202020204" pitchFamily="34" charset="0"/>
              </a:rPr>
              <a:t>. </a:t>
            </a:r>
            <a:r>
              <a:rPr lang="en-GB" altLang="es-ES" sz="1500" dirty="0">
                <a:latin typeface="Arial Narrow" panose="020B0606020202030204" pitchFamily="34" charset="0"/>
                <a:cs typeface="Arial" panose="020B0604020202020204" pitchFamily="34" charset="0"/>
              </a:rPr>
              <a:t>Furthermore, M. Schneider is supported by the European Research Council under FP7/(2007-2013)/ERC Grant agreement nº256961 (MUSICA project). </a:t>
            </a:r>
            <a:endParaRPr lang="es-ES" altLang="es-ES" sz="1500" dirty="0">
              <a:solidFill>
                <a:srgbClr val="FF0000"/>
              </a:solidFill>
              <a:latin typeface="Arial Narrow" panose="020B0606020202030204" pitchFamily="34" charset="0"/>
              <a:cs typeface="Arial" panose="020B0604020202020204" pitchFamily="34" charset="0"/>
            </a:endParaRPr>
          </a:p>
        </p:txBody>
      </p:sp>
      <p:sp>
        <p:nvSpPr>
          <p:cNvPr id="3128" name="2 CuadroTexto"/>
          <p:cNvSpPr txBox="1">
            <a:spLocks noChangeArrowheads="1"/>
          </p:cNvSpPr>
          <p:nvPr/>
        </p:nvSpPr>
        <p:spPr bwMode="auto">
          <a:xfrm>
            <a:off x="3038385" y="30456980"/>
            <a:ext cx="9530851" cy="477054"/>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n-US" altLang="es-ES" sz="2500" b="1" dirty="0">
                <a:solidFill>
                  <a:schemeClr val="bg1"/>
                </a:solidFill>
                <a:latin typeface="Arial Narrow" pitchFamily="34" charset="0"/>
              </a:rPr>
              <a:t>Characterization of Product Type 1 &amp; </a:t>
            </a:r>
            <a:r>
              <a:rPr lang="en-US" altLang="es-ES" sz="2500" b="1" dirty="0" smtClean="0">
                <a:solidFill>
                  <a:schemeClr val="bg1"/>
                </a:solidFill>
                <a:latin typeface="Arial Narrow" pitchFamily="34" charset="0"/>
              </a:rPr>
              <a:t>2: </a:t>
            </a:r>
            <a:r>
              <a:rPr lang="en-US" altLang="es-ES" sz="2500" b="1" dirty="0">
                <a:solidFill>
                  <a:schemeClr val="bg1"/>
                </a:solidFill>
                <a:latin typeface="Arial Narrow" pitchFamily="34" charset="0"/>
              </a:rPr>
              <a:t>Vertical </a:t>
            </a:r>
            <a:r>
              <a:rPr lang="en-US" altLang="es-ES" sz="2500" b="1" dirty="0" smtClean="0">
                <a:solidFill>
                  <a:schemeClr val="bg1"/>
                </a:solidFill>
                <a:latin typeface="Arial Narrow" pitchFamily="34" charset="0"/>
              </a:rPr>
              <a:t>Sensitivity and Resolution</a:t>
            </a:r>
            <a:endParaRPr lang="en-US" altLang="es-ES" sz="2500" b="1" dirty="0">
              <a:solidFill>
                <a:schemeClr val="bg1"/>
              </a:solidFill>
              <a:latin typeface="Arial Narrow" pitchFamily="34" charset="0"/>
            </a:endParaRPr>
          </a:p>
        </p:txBody>
      </p:sp>
      <p:grpSp>
        <p:nvGrpSpPr>
          <p:cNvPr id="22" name="Grupo 21"/>
          <p:cNvGrpSpPr/>
          <p:nvPr/>
        </p:nvGrpSpPr>
        <p:grpSpPr>
          <a:xfrm>
            <a:off x="15437110" y="34705452"/>
            <a:ext cx="14441488" cy="5040560"/>
            <a:chOff x="15437110" y="34705452"/>
            <a:chExt cx="14441488" cy="5040560"/>
          </a:xfrm>
        </p:grpSpPr>
        <p:sp>
          <p:nvSpPr>
            <p:cNvPr id="113" name="105 Rectángulo redondeado"/>
            <p:cNvSpPr/>
            <p:nvPr/>
          </p:nvSpPr>
          <p:spPr>
            <a:xfrm>
              <a:off x="15437110" y="34961211"/>
              <a:ext cx="14441488" cy="4784801"/>
            </a:xfrm>
            <a:prstGeom prst="roundRect">
              <a:avLst>
                <a:gd name="adj" fmla="val 9210"/>
              </a:avLst>
            </a:prstGeom>
          </p:spPr>
          <p:style>
            <a:lnRef idx="2">
              <a:schemeClr val="accent6"/>
            </a:lnRef>
            <a:fillRef idx="1">
              <a:schemeClr val="lt1"/>
            </a:fillRef>
            <a:effectRef idx="0">
              <a:schemeClr val="accent6"/>
            </a:effectRef>
            <a:fontRef idx="minor">
              <a:schemeClr val="dk1"/>
            </a:fontRef>
          </p:style>
          <p:txBody>
            <a:bodyPr numCol="1" anchor="ctr"/>
            <a:lstStyle/>
            <a:p>
              <a:pPr marL="342900" indent="-342900" algn="just" defTabSz="4153700" eaLnBrk="1" hangingPunct="1">
                <a:buClr>
                  <a:srgbClr val="B43908"/>
                </a:buClr>
                <a:buSzPct val="150000"/>
                <a:buFont typeface="Arial" panose="020B0604020202020204" pitchFamily="34" charset="0"/>
                <a:buChar char="•"/>
                <a:defRPr/>
              </a:pPr>
              <a:r>
                <a:rPr lang="en-GB" sz="2400" dirty="0">
                  <a:latin typeface="Arial Narrow" panose="020B0606020202030204" pitchFamily="34" charset="0"/>
                </a:rPr>
                <a:t>We have presented the IAO FTIR long-term series of ozone and for the first time </a:t>
              </a:r>
              <a:r>
                <a:rPr lang="en-GB" altLang="es-ES" sz="2400" dirty="0">
                  <a:latin typeface="Arial Narrow" panose="020B0606020202030204" pitchFamily="34" charset="0"/>
                </a:rPr>
                <a:t>that of </a:t>
              </a:r>
              <a:r>
                <a:rPr lang="en-GB" altLang="es-ES" sz="2400" baseline="30000" dirty="0" smtClean="0">
                  <a:latin typeface="Arial Narrow" panose="020B060602020203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latin typeface="Arial Narrow" panose="020B0606020202030204" pitchFamily="34" charset="0"/>
                </a:rPr>
                <a:t>/</a:t>
              </a:r>
              <a:r>
                <a:rPr lang="en-GB" altLang="es-ES" sz="2400" baseline="30000" dirty="0" smtClean="0">
                  <a:latin typeface="Arial Narrow" panose="020B0606020202030204" pitchFamily="34" charset="0"/>
                </a:rPr>
                <a:t>48</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latin typeface="Arial Narrow" panose="020B0606020202030204" pitchFamily="34" charset="0"/>
                </a:rPr>
                <a:t> and </a:t>
              </a:r>
              <a:r>
                <a:rPr lang="en-GB" altLang="es-ES" sz="2400" baseline="30000" dirty="0" smtClean="0">
                  <a:latin typeface="Arial Narrow" panose="020B0606020202030204"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latin typeface="Arial Narrow" panose="020B0606020202030204" pitchFamily="34" charset="0"/>
                </a:rPr>
                <a:t>/</a:t>
              </a:r>
              <a:r>
                <a:rPr lang="en-GB" altLang="es-ES" sz="2400" baseline="30000" dirty="0" smtClean="0">
                  <a:latin typeface="Arial Narrow" panose="020B0606020202030204" pitchFamily="34" charset="0"/>
                </a:rPr>
                <a:t>48</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  </a:t>
              </a:r>
              <a:r>
                <a:rPr lang="en-GB" altLang="es-ES" sz="2400" dirty="0" smtClean="0">
                  <a:latin typeface="Arial Narrow" panose="020B0606020202030204" pitchFamily="34" charset="0"/>
                </a:rPr>
                <a:t>isotopologue ratios.</a:t>
              </a:r>
            </a:p>
            <a:p>
              <a:pPr marL="342900" indent="-342900" algn="just" defTabSz="4153700" eaLnBrk="1" hangingPunct="1">
                <a:buClr>
                  <a:srgbClr val="B43908"/>
                </a:buClr>
                <a:buSzPct val="150000"/>
                <a:buFont typeface="Arial" panose="020B0604020202020204" pitchFamily="34" charset="0"/>
                <a:buChar char="•"/>
                <a:defRPr/>
              </a:pPr>
              <a:endParaRPr lang="en-GB" sz="1000" dirty="0" smtClean="0">
                <a:latin typeface="Arial Narrow" panose="020B0606020202030204" pitchFamily="34" charset="0"/>
              </a:endParaRPr>
            </a:p>
            <a:p>
              <a:pPr marL="342900" indent="-342900" algn="just" defTabSz="4153700" eaLnBrk="1" hangingPunct="1">
                <a:buClr>
                  <a:srgbClr val="B43908"/>
                </a:buClr>
                <a:buSzPct val="150000"/>
                <a:buFont typeface="Arial" panose="020B0604020202020204" pitchFamily="34" charset="0"/>
                <a:buChar char="•"/>
                <a:defRPr/>
              </a:pPr>
              <a:r>
                <a:rPr lang="en-GB" sz="2400" dirty="0" smtClean="0">
                  <a:latin typeface="Arial Narrow" panose="020B0606020202030204" pitchFamily="34" charset="0"/>
                </a:rPr>
                <a:t>Since the variations of the main ozone isotopoIogues are correlated, it is necessary to apply a data transformation in order to obtain proper information regarding sensitivity and error assessments when aiming at isotopologue ratios information.</a:t>
              </a:r>
            </a:p>
            <a:p>
              <a:pPr marL="342900" indent="-342900" algn="just" defTabSz="4153700" eaLnBrk="1" hangingPunct="1">
                <a:buClr>
                  <a:srgbClr val="B43908"/>
                </a:buClr>
                <a:buSzPct val="150000"/>
                <a:buFont typeface="Arial" panose="020B0604020202020204" pitchFamily="34" charset="0"/>
                <a:buChar char="•"/>
                <a:defRPr/>
              </a:pPr>
              <a:endParaRPr lang="en-GB" sz="1000" dirty="0" smtClean="0">
                <a:latin typeface="Arial Narrow" panose="020B0606020202030204" pitchFamily="34" charset="0"/>
              </a:endParaRPr>
            </a:p>
            <a:p>
              <a:pPr marL="342900" indent="-342900" algn="just" defTabSz="4153700" eaLnBrk="1" hangingPunct="1">
                <a:buClr>
                  <a:srgbClr val="B43908"/>
                </a:buClr>
                <a:buSzPct val="150000"/>
                <a:buFont typeface="Arial" panose="020B0604020202020204" pitchFamily="34" charset="0"/>
                <a:buChar char="•"/>
                <a:defRPr/>
              </a:pPr>
              <a:r>
                <a:rPr lang="en-GB" sz="2400" dirty="0" smtClean="0">
                  <a:latin typeface="Arial Narrow" panose="020B0606020202030204" pitchFamily="34" charset="0"/>
                </a:rPr>
                <a:t>An a-posteriori correction is also needed in order to ensure that the retrieved ozone,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anose="020B0606020202030204" pitchFamily="34" charset="0"/>
                </a:rPr>
                <a:t> and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anose="020B0606020202030204" pitchFamily="34" charset="0"/>
                </a:rPr>
                <a:t> are sensitive to the same atmospheric air mass. Moreover, this correction minimize the cross-correlation between the different isotopologues.</a:t>
              </a:r>
            </a:p>
            <a:p>
              <a:pPr marL="342900" indent="-342900" algn="just" defTabSz="4153700" eaLnBrk="1" hangingPunct="1">
                <a:buClr>
                  <a:srgbClr val="B43908"/>
                </a:buClr>
                <a:buSzPct val="150000"/>
                <a:buFont typeface="Arial" panose="020B0604020202020204" pitchFamily="34" charset="0"/>
                <a:buChar char="•"/>
                <a:defRPr/>
              </a:pPr>
              <a:endParaRPr lang="en-GB" sz="1000" dirty="0" smtClean="0">
                <a:latin typeface="Arial Narrow" panose="020B0606020202030204" pitchFamily="34" charset="0"/>
              </a:endParaRPr>
            </a:p>
            <a:p>
              <a:pPr marL="342900" indent="-342900" algn="just" defTabSz="4153700" eaLnBrk="1" hangingPunct="1">
                <a:buClr>
                  <a:srgbClr val="B43908"/>
                </a:buClr>
                <a:buSzPct val="150000"/>
                <a:buFont typeface="Arial" panose="020B0604020202020204" pitchFamily="34" charset="0"/>
                <a:buChar char="•"/>
                <a:defRPr/>
              </a:pPr>
              <a:r>
                <a:rPr lang="en-GB" altLang="es-ES" sz="2400" dirty="0" smtClean="0">
                  <a:solidFill>
                    <a:prstClr val="black"/>
                  </a:solidFill>
                  <a:latin typeface="Arial Narrow" pitchFamily="34" charset="0"/>
                  <a:sym typeface="Symbol" pitchFamily="18" charset="2"/>
                </a:rPr>
                <a:t>We have shown that </a:t>
              </a:r>
              <a:r>
                <a:rPr lang="en-GB" altLang="es-ES" sz="2400" baseline="30000" dirty="0" smtClean="0">
                  <a:solidFill>
                    <a:prstClr val="black"/>
                  </a:solidFill>
                  <a:latin typeface="Arial Narrow" pitchFamily="34" charset="0"/>
                </a:rPr>
                <a:t>50a</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solidFill>
                    <a:prstClr val="black"/>
                  </a:solidFill>
                  <a:latin typeface="Arial Narrow" pitchFamily="34" charset="0"/>
                </a:rPr>
                <a:t> and </a:t>
              </a:r>
              <a:r>
                <a:rPr lang="en-GB" altLang="es-ES" sz="2400" dirty="0">
                  <a:solidFill>
                    <a:prstClr val="black"/>
                  </a:solidFill>
                  <a:latin typeface="Arial Narrow" pitchFamily="34" charset="0"/>
                  <a:sym typeface="Symbol" pitchFamily="18" charset="2"/>
                </a:rPr>
                <a:t></a:t>
              </a:r>
              <a:r>
                <a:rPr lang="en-GB" altLang="es-ES" sz="2400" baseline="30000" dirty="0" smtClean="0">
                  <a:solidFill>
                    <a:prstClr val="black"/>
                  </a:solidFill>
                  <a:latin typeface="Arial Narrow" pitchFamily="34" charset="0"/>
                </a:rPr>
                <a:t>50s</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altLang="es-ES" sz="2400" dirty="0" smtClean="0">
                  <a:solidFill>
                    <a:prstClr val="black"/>
                  </a:solidFill>
                  <a:latin typeface="Arial Narrow" pitchFamily="34" charset="0"/>
                </a:rPr>
                <a:t> present </a:t>
              </a:r>
              <a:r>
                <a:rPr lang="en-GB" altLang="es-ES" sz="2400" dirty="0">
                  <a:solidFill>
                    <a:prstClr val="black"/>
                  </a:solidFill>
                  <a:latin typeface="Arial Narrow" pitchFamily="34" charset="0"/>
                </a:rPr>
                <a:t>different </a:t>
              </a:r>
              <a:r>
                <a:rPr lang="en-GB" sz="2400" dirty="0">
                  <a:solidFill>
                    <a:prstClr val="black"/>
                  </a:solidFill>
                  <a:latin typeface="Arial Narrow" pitchFamily="34" charset="0"/>
                </a:rPr>
                <a:t>intra-annual </a:t>
              </a:r>
              <a:r>
                <a:rPr lang="en-GB" sz="2400" dirty="0" smtClean="0">
                  <a:solidFill>
                    <a:prstClr val="black"/>
                  </a:solidFill>
                  <a:latin typeface="Arial Narrow" pitchFamily="34" charset="0"/>
                </a:rPr>
                <a:t>and long-term patterns and that </a:t>
              </a:r>
              <a:r>
                <a:rPr lang="en-GB" altLang="es-ES" sz="2400" baseline="30000" dirty="0" smtClean="0">
                  <a:latin typeface="Arial Narrow" panose="020B0606020202030204" pitchFamily="34" charset="0"/>
                  <a:cs typeface="Arial" panose="020B0604020202020204" pitchFamily="34" charset="0"/>
                </a:rPr>
                <a:t>48</a:t>
              </a:r>
              <a:r>
                <a:rPr lang="en-GB" altLang="es-ES" sz="2400" dirty="0" smtClean="0">
                  <a:latin typeface="Arial Narrow" panose="020B0606020202030204" pitchFamily="34" charset="0"/>
                  <a:cs typeface="Arial" panose="020B0604020202020204" pitchFamily="34" charset="0"/>
                </a:rPr>
                <a:t>O</a:t>
              </a:r>
              <a:r>
                <a:rPr lang="en-GB" altLang="es-ES" sz="2400" baseline="-25000" dirty="0" smtClean="0">
                  <a:latin typeface="Arial Narrow" panose="020B0606020202030204" pitchFamily="34" charset="0"/>
                  <a:cs typeface="Arial" panose="020B0604020202020204" pitchFamily="34" charset="0"/>
                </a:rPr>
                <a:t>3</a:t>
              </a:r>
              <a:r>
                <a:rPr lang="en-GB" sz="2400" dirty="0" smtClean="0">
                  <a:latin typeface="Arial Narrow" pitchFamily="34" charset="0"/>
                </a:rPr>
                <a:t>- </a:t>
              </a:r>
              <a:r>
                <a:rPr lang="en-GB" altLang="es-ES" sz="2400" dirty="0">
                  <a:latin typeface="Arial Narrow" panose="020B0606020202030204" pitchFamily="34" charset="0"/>
                  <a:cs typeface="Arial" panose="020B0604020202020204" pitchFamily="34" charset="0"/>
                  <a:sym typeface="Symbol" panose="05050102010706020507" pitchFamily="18" charset="2"/>
                </a:rPr>
                <a:t></a:t>
              </a:r>
              <a:r>
                <a:rPr lang="en-GB" altLang="es-ES" sz="2400" baseline="30000" dirty="0" smtClean="0">
                  <a:latin typeface="Arial Narrow" panose="020B0606020202030204" pitchFamily="34" charset="0"/>
                  <a:cs typeface="Arial" panose="020B0604020202020204" pitchFamily="34" charset="0"/>
                </a:rPr>
                <a:t>50</a:t>
              </a:r>
              <a:r>
                <a:rPr lang="en-GB" altLang="es-ES" sz="2400" dirty="0" smtClean="0">
                  <a:latin typeface="Arial Narrow" panose="020B0606020202030204" pitchFamily="34" charset="0"/>
                </a:rPr>
                <a:t>O</a:t>
              </a:r>
              <a:r>
                <a:rPr lang="en-GB" altLang="es-ES" sz="2400" baseline="-25000" dirty="0" smtClean="0">
                  <a:latin typeface="Arial Narrow" panose="020B0606020202030204" pitchFamily="34" charset="0"/>
                </a:rPr>
                <a:t>3</a:t>
              </a:r>
              <a:r>
                <a:rPr lang="en-GB" sz="2400" dirty="0" smtClean="0">
                  <a:latin typeface="Arial Narrow" panose="020B0606020202030204" pitchFamily="34" charset="0"/>
                </a:rPr>
                <a:t> plots of the intra-annual variability show closed cycles.</a:t>
              </a:r>
            </a:p>
            <a:p>
              <a:pPr marL="342900" indent="-342900" algn="just" defTabSz="4153700" eaLnBrk="1" hangingPunct="1">
                <a:buClr>
                  <a:srgbClr val="B43908"/>
                </a:buClr>
                <a:buSzPct val="150000"/>
                <a:buFont typeface="Arial" panose="020B0604020202020204" pitchFamily="34" charset="0"/>
                <a:buChar char="•"/>
                <a:defRPr/>
              </a:pPr>
              <a:endParaRPr lang="en-GB" sz="1000" dirty="0" smtClean="0">
                <a:latin typeface="Arial Narrow" panose="020B0606020202030204" pitchFamily="34" charset="0"/>
              </a:endParaRPr>
            </a:p>
            <a:p>
              <a:pPr marL="342900" indent="-342900" algn="just" defTabSz="4153700" eaLnBrk="1" hangingPunct="1">
                <a:buClr>
                  <a:srgbClr val="B43908"/>
                </a:buClr>
                <a:buSzPct val="150000"/>
                <a:buFont typeface="Arial" panose="020B0604020202020204" pitchFamily="34" charset="0"/>
                <a:buChar char="•"/>
                <a:defRPr/>
              </a:pPr>
              <a:r>
                <a:rPr lang="en-GB" sz="2400" dirty="0" smtClean="0">
                  <a:latin typeface="Arial Narrow" panose="020B0606020202030204" pitchFamily="34" charset="0"/>
                </a:rPr>
                <a:t>Further analysis is needed to better understand the temporal variability of the isotopic composition of stratospheric ozone.</a:t>
              </a:r>
            </a:p>
          </p:txBody>
        </p:sp>
        <p:sp>
          <p:nvSpPr>
            <p:cNvPr id="118" name="2 CuadroTexto"/>
            <p:cNvSpPr txBox="1">
              <a:spLocks noChangeArrowheads="1"/>
            </p:cNvSpPr>
            <p:nvPr/>
          </p:nvSpPr>
          <p:spPr bwMode="auto">
            <a:xfrm>
              <a:off x="21312832" y="34705452"/>
              <a:ext cx="2712602" cy="477054"/>
            </a:xfrm>
            <a:prstGeom prst="rect">
              <a:avLst/>
            </a:prstGeom>
            <a:solidFill>
              <a:srgbClr val="D444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152900">
                <a:defRPr sz="13900">
                  <a:solidFill>
                    <a:schemeClr val="tx1"/>
                  </a:solidFill>
                  <a:latin typeface="Calibri" pitchFamily="34" charset="0"/>
                </a:defRPr>
              </a:lvl1pPr>
              <a:lvl2pPr marL="742950" indent="-285750" defTabSz="4152900">
                <a:defRPr sz="12100">
                  <a:solidFill>
                    <a:schemeClr val="tx1"/>
                  </a:solidFill>
                  <a:latin typeface="Calibri" pitchFamily="34" charset="0"/>
                </a:defRPr>
              </a:lvl2pPr>
              <a:lvl3pPr marL="1143000" indent="-228600" defTabSz="4152900">
                <a:defRPr sz="10400">
                  <a:solidFill>
                    <a:schemeClr val="tx1"/>
                  </a:solidFill>
                  <a:latin typeface="Calibri" pitchFamily="34" charset="0"/>
                </a:defRPr>
              </a:lvl3pPr>
              <a:lvl4pPr marL="1600200" indent="-228600" defTabSz="4152900">
                <a:defRPr sz="8600">
                  <a:solidFill>
                    <a:schemeClr val="tx1"/>
                  </a:solidFill>
                  <a:latin typeface="Calibri" pitchFamily="34" charset="0"/>
                </a:defRPr>
              </a:lvl4pPr>
              <a:lvl5pPr marL="2057400" indent="-228600" defTabSz="4152900">
                <a:defRPr sz="8600">
                  <a:solidFill>
                    <a:schemeClr val="tx1"/>
                  </a:solidFill>
                  <a:latin typeface="Calibri" pitchFamily="34" charset="0"/>
                </a:defRPr>
              </a:lvl5pPr>
              <a:lvl6pPr marL="2514600" indent="-228600" defTabSz="4152900" eaLnBrk="0" fontAlgn="base" hangingPunct="0">
                <a:spcAft>
                  <a:spcPct val="0"/>
                </a:spcAft>
                <a:buFont typeface="Arial" charset="0"/>
                <a:buChar char="»"/>
                <a:defRPr sz="8600">
                  <a:solidFill>
                    <a:schemeClr val="tx1"/>
                  </a:solidFill>
                  <a:latin typeface="Calibri" pitchFamily="34" charset="0"/>
                </a:defRPr>
              </a:lvl6pPr>
              <a:lvl7pPr marL="2971800" indent="-228600" defTabSz="4152900" eaLnBrk="0" fontAlgn="base" hangingPunct="0">
                <a:spcAft>
                  <a:spcPct val="0"/>
                </a:spcAft>
                <a:buFont typeface="Arial" charset="0"/>
                <a:buChar char="»"/>
                <a:defRPr sz="8600">
                  <a:solidFill>
                    <a:schemeClr val="tx1"/>
                  </a:solidFill>
                  <a:latin typeface="Calibri" pitchFamily="34" charset="0"/>
                </a:defRPr>
              </a:lvl7pPr>
              <a:lvl8pPr marL="3429000" indent="-228600" defTabSz="4152900" eaLnBrk="0" fontAlgn="base" hangingPunct="0">
                <a:spcAft>
                  <a:spcPct val="0"/>
                </a:spcAft>
                <a:buFont typeface="Arial" charset="0"/>
                <a:buChar char="»"/>
                <a:defRPr sz="8600">
                  <a:solidFill>
                    <a:schemeClr val="tx1"/>
                  </a:solidFill>
                  <a:latin typeface="Calibri" pitchFamily="34" charset="0"/>
                </a:defRPr>
              </a:lvl8pPr>
              <a:lvl9pPr marL="3886200" indent="-228600" defTabSz="4152900" eaLnBrk="0" fontAlgn="base" hangingPunct="0">
                <a:spcAft>
                  <a:spcPct val="0"/>
                </a:spcAft>
                <a:buFont typeface="Arial" charset="0"/>
                <a:buChar char="»"/>
                <a:defRPr sz="8600">
                  <a:solidFill>
                    <a:schemeClr val="tx1"/>
                  </a:solidFill>
                  <a:latin typeface="Calibri" pitchFamily="34" charset="0"/>
                </a:defRPr>
              </a:lvl9pPr>
            </a:lstStyle>
            <a:p>
              <a:pPr algn="ctr" eaLnBrk="1" hangingPunct="1"/>
              <a:r>
                <a:rPr lang="en-US" altLang="es-ES" sz="2500" b="1" dirty="0" smtClean="0">
                  <a:solidFill>
                    <a:schemeClr val="bg1"/>
                  </a:solidFill>
                  <a:latin typeface="Arial Narrow" pitchFamily="34" charset="0"/>
                </a:rPr>
                <a:t>Summary &amp; Outlook</a:t>
              </a:r>
              <a:endParaRPr lang="en-US" altLang="es-ES" sz="2500" b="1" dirty="0">
                <a:solidFill>
                  <a:schemeClr val="bg1"/>
                </a:solidFill>
                <a:latin typeface="Arial Narrow" pitchFamily="34" charset="0"/>
              </a:endParaRPr>
            </a:p>
          </p:txBody>
        </p:sp>
      </p:grpSp>
      <p:sp>
        <p:nvSpPr>
          <p:cNvPr id="147" name="CuadroTexto 146"/>
          <p:cNvSpPr txBox="1"/>
          <p:nvPr/>
        </p:nvSpPr>
        <p:spPr>
          <a:xfrm>
            <a:off x="19800664" y="40018362"/>
            <a:ext cx="3941952" cy="1815882"/>
          </a:xfrm>
          <a:prstGeom prst="rect">
            <a:avLst/>
          </a:prstGeom>
          <a:noFill/>
        </p:spPr>
        <p:txBody>
          <a:bodyPr wrap="square" numCol="1" rtlCol="0">
            <a:spAutoFit/>
          </a:bodyPr>
          <a:lstStyle/>
          <a:p>
            <a:endParaRPr lang="fr-FR" sz="1400" dirty="0" smtClean="0">
              <a:latin typeface="Arial Narrow" panose="020B0606020202030204" pitchFamily="34" charset="0"/>
            </a:endParaRPr>
          </a:p>
          <a:p>
            <a:r>
              <a:rPr lang="fr-FR" sz="1400" dirty="0" smtClean="0">
                <a:latin typeface="Arial Narrow" panose="020B0606020202030204" pitchFamily="34" charset="0"/>
              </a:rPr>
              <a:t>Schneider </a:t>
            </a:r>
            <a:r>
              <a:rPr lang="fr-FR" sz="1400" dirty="0">
                <a:latin typeface="Arial Narrow" panose="020B0606020202030204" pitchFamily="34" charset="0"/>
              </a:rPr>
              <a:t>et al</a:t>
            </a:r>
            <a:r>
              <a:rPr lang="fr-FR" sz="1400" dirty="0" smtClean="0">
                <a:latin typeface="Arial Narrow" panose="020B0606020202030204" pitchFamily="34" charset="0"/>
              </a:rPr>
              <a:t>., </a:t>
            </a:r>
            <a:r>
              <a:rPr lang="fr-FR" sz="1400" dirty="0" err="1">
                <a:latin typeface="Arial Narrow" panose="020B0606020202030204" pitchFamily="34" charset="0"/>
              </a:rPr>
              <a:t>Atmos</a:t>
            </a:r>
            <a:r>
              <a:rPr lang="fr-FR" sz="1400" dirty="0">
                <a:latin typeface="Arial Narrow" panose="020B0606020202030204" pitchFamily="34" charset="0"/>
              </a:rPr>
              <a:t>. </a:t>
            </a:r>
            <a:r>
              <a:rPr lang="fr-FR" sz="1400" dirty="0" err="1">
                <a:latin typeface="Arial Narrow" panose="020B0606020202030204" pitchFamily="34" charset="0"/>
              </a:rPr>
              <a:t>Chem</a:t>
            </a:r>
            <a:r>
              <a:rPr lang="fr-FR" sz="1400" dirty="0">
                <a:latin typeface="Arial Narrow" panose="020B0606020202030204" pitchFamily="34" charset="0"/>
              </a:rPr>
              <a:t>. Phys., 811-830, 2006</a:t>
            </a:r>
            <a:r>
              <a:rPr lang="fr-FR" sz="1400" dirty="0" smtClean="0">
                <a:latin typeface="Arial Narrow" panose="020B0606020202030204" pitchFamily="34" charset="0"/>
              </a:rPr>
              <a:t>.</a:t>
            </a:r>
          </a:p>
          <a:p>
            <a:pPr algn="just"/>
            <a:r>
              <a:rPr lang="fr-FR" sz="1400" dirty="0">
                <a:latin typeface="Arial Narrow" panose="020B0606020202030204" pitchFamily="34" charset="0"/>
              </a:rPr>
              <a:t>Schneider et al</a:t>
            </a:r>
            <a:r>
              <a:rPr lang="fr-FR" sz="1400" dirty="0" smtClean="0">
                <a:latin typeface="Arial Narrow" panose="020B0606020202030204" pitchFamily="34" charset="0"/>
              </a:rPr>
              <a:t>., AMT, 5, 3007-3027, 2012. </a:t>
            </a:r>
            <a:endParaRPr lang="fr-FR" sz="1400" dirty="0">
              <a:latin typeface="Arial Narrow" panose="020B0606020202030204" pitchFamily="34" charset="0"/>
            </a:endParaRPr>
          </a:p>
          <a:p>
            <a:r>
              <a:rPr lang="en-US" sz="1400" dirty="0">
                <a:latin typeface="Arial Narrow" panose="020B0606020202030204" pitchFamily="34" charset="0"/>
              </a:rPr>
              <a:t>Sepulveda et al., AMT, 5, 1425-1441, 2012.</a:t>
            </a:r>
          </a:p>
          <a:p>
            <a:r>
              <a:rPr lang="fr-FR" sz="1400" dirty="0" err="1">
                <a:latin typeface="Arial Narrow" panose="020B0606020202030204" pitchFamily="34" charset="0"/>
              </a:rPr>
              <a:t>Vigoroux</a:t>
            </a:r>
            <a:r>
              <a:rPr lang="fr-FR" sz="1400" dirty="0">
                <a:latin typeface="Arial Narrow" panose="020B0606020202030204" pitchFamily="34" charset="0"/>
              </a:rPr>
              <a:t> et al.,  </a:t>
            </a:r>
            <a:r>
              <a:rPr lang="fr-FR" sz="1400" dirty="0" err="1">
                <a:latin typeface="Arial Narrow" panose="020B0606020202030204" pitchFamily="34" charset="0"/>
              </a:rPr>
              <a:t>Atmos</a:t>
            </a:r>
            <a:r>
              <a:rPr lang="fr-FR" sz="1400" dirty="0">
                <a:latin typeface="Arial Narrow" panose="020B0606020202030204" pitchFamily="34" charset="0"/>
              </a:rPr>
              <a:t>. </a:t>
            </a:r>
            <a:r>
              <a:rPr lang="fr-FR" sz="1400" dirty="0" err="1">
                <a:latin typeface="Arial Narrow" panose="020B0606020202030204" pitchFamily="34" charset="0"/>
              </a:rPr>
              <a:t>Chem</a:t>
            </a:r>
            <a:r>
              <a:rPr lang="fr-FR" sz="1400" dirty="0">
                <a:latin typeface="Arial Narrow" panose="020B0606020202030204" pitchFamily="34" charset="0"/>
              </a:rPr>
              <a:t>. Phys., 15, 2915-2933, 2015.</a:t>
            </a:r>
          </a:p>
          <a:p>
            <a:r>
              <a:rPr lang="fr-FR" sz="1400" dirty="0">
                <a:latin typeface="Arial Narrow" panose="020B0606020202030204" pitchFamily="34" charset="0"/>
              </a:rPr>
              <a:t>WACCM-V6 </a:t>
            </a:r>
            <a:r>
              <a:rPr lang="fr-FR" sz="1400" dirty="0" err="1">
                <a:latin typeface="Arial Narrow" panose="020B0606020202030204" pitchFamily="34" charset="0"/>
              </a:rPr>
              <a:t>provided</a:t>
            </a:r>
            <a:r>
              <a:rPr lang="fr-FR" sz="1400" dirty="0">
                <a:latin typeface="Arial Narrow" panose="020B0606020202030204" pitchFamily="34" charset="0"/>
              </a:rPr>
              <a:t> by NCAR, J. </a:t>
            </a:r>
            <a:r>
              <a:rPr lang="fr-FR" sz="1400" dirty="0" err="1">
                <a:latin typeface="Arial Narrow" panose="020B0606020202030204" pitchFamily="34" charset="0"/>
              </a:rPr>
              <a:t>Hannigan</a:t>
            </a:r>
            <a:r>
              <a:rPr lang="fr-FR" sz="1400" dirty="0">
                <a:latin typeface="Arial Narrow" panose="020B0606020202030204" pitchFamily="34" charset="0"/>
              </a:rPr>
              <a:t>, </a:t>
            </a:r>
            <a:r>
              <a:rPr lang="fr-FR" sz="1400" dirty="0" err="1">
                <a:latin typeface="Arial Narrow" panose="020B0606020202030204" pitchFamily="34" charset="0"/>
              </a:rPr>
              <a:t>personal</a:t>
            </a:r>
            <a:r>
              <a:rPr lang="fr-FR" sz="1400" dirty="0">
                <a:latin typeface="Arial Narrow" panose="020B0606020202030204" pitchFamily="34" charset="0"/>
              </a:rPr>
              <a:t> communication, 2014.</a:t>
            </a:r>
            <a:endParaRPr lang="en-US" sz="1400" dirty="0">
              <a:latin typeface="Arial Narrow" panose="020B0606020202030204" pitchFamily="34" charset="0"/>
            </a:endParaRPr>
          </a:p>
        </p:txBody>
      </p:sp>
      <p:pic>
        <p:nvPicPr>
          <p:cNvPr id="24" name="Imagen 23"/>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64977" y="877258"/>
            <a:ext cx="1440160" cy="5040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9114</TotalTime>
  <Words>2032</Words>
  <Application>Microsoft Office PowerPoint</Application>
  <PresentationFormat>Personalizado</PresentationFormat>
  <Paragraphs>112</Paragraphs>
  <Slides>1</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9" baseType="lpstr">
      <vt:lpstr>Arial</vt:lpstr>
      <vt:lpstr>Arial Narrow</vt:lpstr>
      <vt:lpstr>Calibri</vt:lpstr>
      <vt:lpstr>Cambria Math</vt:lpstr>
      <vt:lpstr>Symbol</vt:lpstr>
      <vt:lpstr>Times New Roman</vt:lpstr>
      <vt:lpstr>Tema de Office</vt:lpstr>
      <vt:lpstr>Ecuación</vt:lpstr>
      <vt:lpstr>Presentación de PowerPoint</vt:lpstr>
    </vt:vector>
  </TitlesOfParts>
  <Company>AEMet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Esther Sanroma</dc:creator>
  <cp:lastModifiedBy>Esther Sanroma</cp:lastModifiedBy>
  <cp:revision>165</cp:revision>
  <cp:lastPrinted>2016-08-31T10:44:24Z</cp:lastPrinted>
  <dcterms:created xsi:type="dcterms:W3CDTF">2016-08-23T14:17:16Z</dcterms:created>
  <dcterms:modified xsi:type="dcterms:W3CDTF">2016-09-30T11:21:52Z</dcterms:modified>
</cp:coreProperties>
</file>