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484675"/>
  <p:notesSz cx="6858000" cy="9144000"/>
  <p:defaultTextStyle>
    <a:defPPr>
      <a:defRPr lang="en-US"/>
    </a:defPPr>
    <a:lvl1pPr marL="0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489454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4978908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468362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9957816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447270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4936724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426178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19915632" algn="l" defTabSz="4978908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530" y="3546"/>
      </p:cViewPr>
      <p:guideLst>
        <p:guide orient="horz" pos="13381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197790"/>
            <a:ext cx="25737979" cy="910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074649"/>
            <a:ext cx="21195983" cy="10857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8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6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4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2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1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01360"/>
            <a:ext cx="6812995" cy="36249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01360"/>
            <a:ext cx="19934317" cy="36249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300341"/>
            <a:ext cx="25737979" cy="8437929"/>
          </a:xfrm>
        </p:spPr>
        <p:txBody>
          <a:bodyPr anchor="t"/>
          <a:lstStyle>
            <a:lvl1pPr algn="l">
              <a:defRPr sz="2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006821"/>
            <a:ext cx="25737979" cy="9293520"/>
          </a:xfrm>
        </p:spPr>
        <p:txBody>
          <a:bodyPr anchor="b"/>
          <a:lstStyle>
            <a:lvl1pPr marL="0" indent="0">
              <a:buNone/>
              <a:defRPr sz="10900">
                <a:solidFill>
                  <a:schemeClr val="tx1">
                    <a:tint val="75000"/>
                  </a:schemeClr>
                </a:solidFill>
              </a:defRPr>
            </a:lvl1pPr>
            <a:lvl2pPr marL="2489454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978908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3pPr>
            <a:lvl4pPr marL="7468362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9957816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244727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4936724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742617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9915632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13094"/>
            <a:ext cx="13373656" cy="28037922"/>
          </a:xfrm>
        </p:spPr>
        <p:txBody>
          <a:bodyPr/>
          <a:lstStyle>
            <a:lvl1pPr>
              <a:defRPr sz="152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9913094"/>
            <a:ext cx="13373656" cy="28037922"/>
          </a:xfrm>
        </p:spPr>
        <p:txBody>
          <a:bodyPr/>
          <a:lstStyle>
            <a:lvl1pPr>
              <a:defRPr sz="152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09883"/>
            <a:ext cx="13378914" cy="3963267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89454" indent="0">
              <a:buNone/>
              <a:defRPr sz="10900" b="1"/>
            </a:lvl2pPr>
            <a:lvl3pPr marL="4978908" indent="0">
              <a:buNone/>
              <a:defRPr sz="9800" b="1"/>
            </a:lvl3pPr>
            <a:lvl4pPr marL="7468362" indent="0">
              <a:buNone/>
              <a:defRPr sz="8700" b="1"/>
            </a:lvl4pPr>
            <a:lvl5pPr marL="9957816" indent="0">
              <a:buNone/>
              <a:defRPr sz="8700" b="1"/>
            </a:lvl5pPr>
            <a:lvl6pPr marL="12447270" indent="0">
              <a:buNone/>
              <a:defRPr sz="8700" b="1"/>
            </a:lvl6pPr>
            <a:lvl7pPr marL="14936724" indent="0">
              <a:buNone/>
              <a:defRPr sz="8700" b="1"/>
            </a:lvl7pPr>
            <a:lvl8pPr marL="17426178" indent="0">
              <a:buNone/>
              <a:defRPr sz="8700" b="1"/>
            </a:lvl8pPr>
            <a:lvl9pPr marL="19915632" indent="0">
              <a:buNone/>
              <a:defRPr sz="8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473150"/>
            <a:ext cx="13378914" cy="24477863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9" y="9509883"/>
            <a:ext cx="13384169" cy="3963267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89454" indent="0">
              <a:buNone/>
              <a:defRPr sz="10900" b="1"/>
            </a:lvl2pPr>
            <a:lvl3pPr marL="4978908" indent="0">
              <a:buNone/>
              <a:defRPr sz="9800" b="1"/>
            </a:lvl3pPr>
            <a:lvl4pPr marL="7468362" indent="0">
              <a:buNone/>
              <a:defRPr sz="8700" b="1"/>
            </a:lvl4pPr>
            <a:lvl5pPr marL="9957816" indent="0">
              <a:buNone/>
              <a:defRPr sz="8700" b="1"/>
            </a:lvl5pPr>
            <a:lvl6pPr marL="12447270" indent="0">
              <a:buNone/>
              <a:defRPr sz="8700" b="1"/>
            </a:lvl6pPr>
            <a:lvl7pPr marL="14936724" indent="0">
              <a:buNone/>
              <a:defRPr sz="8700" b="1"/>
            </a:lvl7pPr>
            <a:lvl8pPr marL="17426178" indent="0">
              <a:buNone/>
              <a:defRPr sz="8700" b="1"/>
            </a:lvl8pPr>
            <a:lvl9pPr marL="19915632" indent="0">
              <a:buNone/>
              <a:defRPr sz="8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9" y="13473150"/>
            <a:ext cx="13384169" cy="24477863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1" y="1691519"/>
            <a:ext cx="9961903" cy="7198793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691523"/>
            <a:ext cx="16927347" cy="36259493"/>
          </a:xfrm>
        </p:spPr>
        <p:txBody>
          <a:bodyPr/>
          <a:lstStyle>
            <a:lvl1pPr>
              <a:defRPr sz="17400"/>
            </a:lvl1pPr>
            <a:lvl2pPr>
              <a:defRPr sz="15200"/>
            </a:lvl2pPr>
            <a:lvl3pPr>
              <a:defRPr sz="13100"/>
            </a:lvl3pPr>
            <a:lvl4pPr>
              <a:defRPr sz="10900"/>
            </a:lvl4pPr>
            <a:lvl5pPr>
              <a:defRPr sz="10900"/>
            </a:lvl5pPr>
            <a:lvl6pPr>
              <a:defRPr sz="10900"/>
            </a:lvl6pPr>
            <a:lvl7pPr>
              <a:defRPr sz="10900"/>
            </a:lvl7pPr>
            <a:lvl8pPr>
              <a:defRPr sz="10900"/>
            </a:lvl8pPr>
            <a:lvl9pPr>
              <a:defRPr sz="10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1" y="8890316"/>
            <a:ext cx="9961903" cy="29060701"/>
          </a:xfrm>
        </p:spPr>
        <p:txBody>
          <a:bodyPr/>
          <a:lstStyle>
            <a:lvl1pPr marL="0" indent="0">
              <a:buNone/>
              <a:defRPr sz="7600"/>
            </a:lvl1pPr>
            <a:lvl2pPr marL="2489454" indent="0">
              <a:buNone/>
              <a:defRPr sz="6500"/>
            </a:lvl2pPr>
            <a:lvl3pPr marL="4978908" indent="0">
              <a:buNone/>
              <a:defRPr sz="5400"/>
            </a:lvl3pPr>
            <a:lvl4pPr marL="7468362" indent="0">
              <a:buNone/>
              <a:defRPr sz="4900"/>
            </a:lvl4pPr>
            <a:lvl5pPr marL="9957816" indent="0">
              <a:buNone/>
              <a:defRPr sz="4900"/>
            </a:lvl5pPr>
            <a:lvl6pPr marL="12447270" indent="0">
              <a:buNone/>
              <a:defRPr sz="4900"/>
            </a:lvl6pPr>
            <a:lvl7pPr marL="14936724" indent="0">
              <a:buNone/>
              <a:defRPr sz="4900"/>
            </a:lvl7pPr>
            <a:lvl8pPr marL="17426178" indent="0">
              <a:buNone/>
              <a:defRPr sz="4900"/>
            </a:lvl8pPr>
            <a:lvl9pPr marL="19915632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739273"/>
            <a:ext cx="18167985" cy="3510890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796085"/>
            <a:ext cx="18167985" cy="25490805"/>
          </a:xfrm>
        </p:spPr>
        <p:txBody>
          <a:bodyPr/>
          <a:lstStyle>
            <a:lvl1pPr marL="0" indent="0">
              <a:buNone/>
              <a:defRPr sz="17400"/>
            </a:lvl1pPr>
            <a:lvl2pPr marL="2489454" indent="0">
              <a:buNone/>
              <a:defRPr sz="15200"/>
            </a:lvl2pPr>
            <a:lvl3pPr marL="4978908" indent="0">
              <a:buNone/>
              <a:defRPr sz="13100"/>
            </a:lvl3pPr>
            <a:lvl4pPr marL="7468362" indent="0">
              <a:buNone/>
              <a:defRPr sz="10900"/>
            </a:lvl4pPr>
            <a:lvl5pPr marL="9957816" indent="0">
              <a:buNone/>
              <a:defRPr sz="10900"/>
            </a:lvl5pPr>
            <a:lvl6pPr marL="12447270" indent="0">
              <a:buNone/>
              <a:defRPr sz="10900"/>
            </a:lvl6pPr>
            <a:lvl7pPr marL="14936724" indent="0">
              <a:buNone/>
              <a:defRPr sz="10900"/>
            </a:lvl7pPr>
            <a:lvl8pPr marL="17426178" indent="0">
              <a:buNone/>
              <a:defRPr sz="10900"/>
            </a:lvl8pPr>
            <a:lvl9pPr marL="19915632" indent="0">
              <a:buNone/>
              <a:defRPr sz="10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250161"/>
            <a:ext cx="18167985" cy="4986046"/>
          </a:xfrm>
        </p:spPr>
        <p:txBody>
          <a:bodyPr/>
          <a:lstStyle>
            <a:lvl1pPr marL="0" indent="0">
              <a:buNone/>
              <a:defRPr sz="7600"/>
            </a:lvl1pPr>
            <a:lvl2pPr marL="2489454" indent="0">
              <a:buNone/>
              <a:defRPr sz="6500"/>
            </a:lvl2pPr>
            <a:lvl3pPr marL="4978908" indent="0">
              <a:buNone/>
              <a:defRPr sz="5400"/>
            </a:lvl3pPr>
            <a:lvl4pPr marL="7468362" indent="0">
              <a:buNone/>
              <a:defRPr sz="4900"/>
            </a:lvl4pPr>
            <a:lvl5pPr marL="9957816" indent="0">
              <a:buNone/>
              <a:defRPr sz="4900"/>
            </a:lvl5pPr>
            <a:lvl6pPr marL="12447270" indent="0">
              <a:buNone/>
              <a:defRPr sz="4900"/>
            </a:lvl6pPr>
            <a:lvl7pPr marL="14936724" indent="0">
              <a:buNone/>
              <a:defRPr sz="4900"/>
            </a:lvl7pPr>
            <a:lvl8pPr marL="17426178" indent="0">
              <a:buNone/>
              <a:defRPr sz="4900"/>
            </a:lvl8pPr>
            <a:lvl9pPr marL="19915632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01358"/>
            <a:ext cx="27251978" cy="7080779"/>
          </a:xfrm>
          <a:prstGeom prst="rect">
            <a:avLst/>
          </a:prstGeom>
        </p:spPr>
        <p:txBody>
          <a:bodyPr vert="horz" lIns="497891" tIns="248945" rIns="497891" bIns="2489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13094"/>
            <a:ext cx="27251978" cy="28037922"/>
          </a:xfrm>
          <a:prstGeom prst="rect">
            <a:avLst/>
          </a:prstGeom>
        </p:spPr>
        <p:txBody>
          <a:bodyPr vert="horz" lIns="497891" tIns="248945" rIns="497891" bIns="2489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377003"/>
            <a:ext cx="7065327" cy="2261915"/>
          </a:xfrm>
          <a:prstGeom prst="rect">
            <a:avLst/>
          </a:prstGeom>
        </p:spPr>
        <p:txBody>
          <a:bodyPr vert="horz" lIns="497891" tIns="248945" rIns="497891" bIns="248945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377003"/>
            <a:ext cx="9588659" cy="2261915"/>
          </a:xfrm>
          <a:prstGeom prst="rect">
            <a:avLst/>
          </a:prstGeom>
        </p:spPr>
        <p:txBody>
          <a:bodyPr vert="horz" lIns="497891" tIns="248945" rIns="497891" bIns="248945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377003"/>
            <a:ext cx="7065327" cy="2261915"/>
          </a:xfrm>
          <a:prstGeom prst="rect">
            <a:avLst/>
          </a:prstGeom>
        </p:spPr>
        <p:txBody>
          <a:bodyPr vert="horz" lIns="497891" tIns="248945" rIns="497891" bIns="248945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8908" rtl="0" eaLnBrk="1" latinLnBrk="0" hangingPunct="1">
        <a:spcBef>
          <a:spcPct val="0"/>
        </a:spcBef>
        <a:buNone/>
        <a:defRPr sz="2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7091" indent="-1867091" algn="l" defTabSz="4978908" rtl="0" eaLnBrk="1" latinLnBrk="0" hangingPunct="1">
        <a:spcBef>
          <a:spcPct val="20000"/>
        </a:spcBef>
        <a:buFont typeface="Arial" pitchFamily="34" charset="0"/>
        <a:buChar char="•"/>
        <a:defRPr sz="17400" kern="1200">
          <a:solidFill>
            <a:schemeClr val="tx1"/>
          </a:solidFill>
          <a:latin typeface="+mn-lt"/>
          <a:ea typeface="+mn-ea"/>
          <a:cs typeface="+mn-cs"/>
        </a:defRPr>
      </a:lvl1pPr>
      <a:lvl2pPr marL="4045363" indent="-1555909" algn="l" defTabSz="4978908" rtl="0" eaLnBrk="1" latinLnBrk="0" hangingPunct="1">
        <a:spcBef>
          <a:spcPct val="20000"/>
        </a:spcBef>
        <a:buFont typeface="Arial" pitchFamily="34" charset="0"/>
        <a:buChar char="–"/>
        <a:defRPr sz="15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635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713089" indent="-1244727" algn="l" defTabSz="4978908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4pPr>
      <a:lvl5pPr marL="11202543" indent="-1244727" algn="l" defTabSz="4978908" rtl="0" eaLnBrk="1" latinLnBrk="0" hangingPunct="1">
        <a:spcBef>
          <a:spcPct val="20000"/>
        </a:spcBef>
        <a:buFont typeface="Arial" pitchFamily="34" charset="0"/>
        <a:buChar char="»"/>
        <a:defRPr sz="10900" kern="1200">
          <a:solidFill>
            <a:schemeClr val="tx1"/>
          </a:solidFill>
          <a:latin typeface="+mn-lt"/>
          <a:ea typeface="+mn-ea"/>
          <a:cs typeface="+mn-cs"/>
        </a:defRPr>
      </a:lvl5pPr>
      <a:lvl6pPr marL="13691997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6pPr>
      <a:lvl7pPr marL="16181451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7pPr>
      <a:lvl8pPr marL="18670905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8pPr>
      <a:lvl9pPr marL="21160359" indent="-1244727" algn="l" defTabSz="4978908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89454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78908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68362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57816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936724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6178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915632" algn="l" defTabSz="4978908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Диссертация\Рисунки к диссеру\Ms257 ход лучей 3 с цифрами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" y="12378855"/>
            <a:ext cx="7473197" cy="49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700587" cy="188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3"/>
          <p:cNvSpPr/>
          <p:nvPr/>
        </p:nvSpPr>
        <p:spPr>
          <a:xfrm>
            <a:off x="6910387" y="0"/>
            <a:ext cx="18897600" cy="21585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796565" tIns="398280" rIns="796565" bIns="3982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0" dirty="0" smtClean="0">
                <a:solidFill>
                  <a:sysClr val="window" lastClr="FFFFFF"/>
                </a:solidFill>
                <a:latin typeface="Arial" pitchFamily="34" charset="0"/>
              </a:rPr>
              <a:t>Employing DOAS procedure for the study of stratospheric ozone and nitrogen dioxide in Antarctica</a:t>
            </a:r>
            <a:endParaRPr lang="en-US" sz="4400" b="1" kern="0" dirty="0" smtClean="0">
              <a:solidFill>
                <a:sysClr val="window" lastClr="FFFFFF"/>
              </a:solidFill>
              <a:latin typeface="Arial" pitchFamily="34" charset="0"/>
            </a:endParaRPr>
          </a:p>
        </p:txBody>
      </p:sp>
      <p:sp>
        <p:nvSpPr>
          <p:cNvPr id="11" name="Прямоугольник 5"/>
          <p:cNvSpPr/>
          <p:nvPr/>
        </p:nvSpPr>
        <p:spPr>
          <a:xfrm>
            <a:off x="7519987" y="2268537"/>
            <a:ext cx="17754600" cy="763274"/>
          </a:xfrm>
          <a:prstGeom prst="rect">
            <a:avLst/>
          </a:prstGeom>
          <a:solidFill>
            <a:srgbClr val="8064A2">
              <a:lumMod val="75000"/>
            </a:srgbClr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err="1" smtClean="0">
                <a:solidFill>
                  <a:sysClr val="window" lastClr="FFFFFF"/>
                </a:solidFill>
                <a:latin typeface="Calibri" pitchFamily="34" charset="0"/>
              </a:rPr>
              <a:t>Bruchkouski</a:t>
            </a:r>
            <a:r>
              <a:rPr lang="en-US" sz="4000" kern="0" dirty="0" smtClean="0">
                <a:solidFill>
                  <a:sysClr val="window" lastClr="FFFFFF"/>
                </a:solidFill>
                <a:latin typeface="Calibri" pitchFamily="34" charset="0"/>
              </a:rPr>
              <a:t> I., </a:t>
            </a:r>
            <a:r>
              <a:rPr lang="en-US" sz="4000" kern="0" dirty="0" err="1" smtClean="0">
                <a:solidFill>
                  <a:sysClr val="window" lastClr="FFFFFF"/>
                </a:solidFill>
                <a:latin typeface="Calibri" pitchFamily="34" charset="0"/>
              </a:rPr>
              <a:t>Krasouski</a:t>
            </a:r>
            <a:r>
              <a:rPr lang="en-US" sz="4000" kern="0" dirty="0" smtClean="0">
                <a:solidFill>
                  <a:sysClr val="window" lastClr="FFFFFF"/>
                </a:solidFill>
                <a:latin typeface="Calibri" pitchFamily="34" charset="0"/>
              </a:rPr>
              <a:t> A., </a:t>
            </a:r>
            <a:r>
              <a:rPr lang="en-US" sz="4000" kern="0" dirty="0" err="1" smtClean="0">
                <a:solidFill>
                  <a:sysClr val="window" lastClr="FFFFFF"/>
                </a:solidFill>
                <a:latin typeface="Calibri" pitchFamily="34" charset="0"/>
              </a:rPr>
              <a:t>Dziomin</a:t>
            </a:r>
            <a:r>
              <a:rPr lang="en-US" sz="4000" kern="0" dirty="0" smtClean="0">
                <a:solidFill>
                  <a:sysClr val="window" lastClr="FFFFFF"/>
                </a:solidFill>
                <a:latin typeface="Calibri" pitchFamily="34" charset="0"/>
              </a:rPr>
              <a:t> V., </a:t>
            </a:r>
            <a:r>
              <a:rPr lang="en-US" sz="4000" kern="0" dirty="0" err="1" smtClean="0">
                <a:solidFill>
                  <a:sysClr val="window" lastClr="FFFFFF"/>
                </a:solidFill>
                <a:latin typeface="Calibri" pitchFamily="34" charset="0"/>
              </a:rPr>
              <a:t>Svetashev</a:t>
            </a:r>
            <a:r>
              <a:rPr lang="en-US" sz="4000" kern="0" dirty="0" smtClean="0">
                <a:solidFill>
                  <a:sysClr val="window" lastClr="FFFFFF"/>
                </a:solidFill>
                <a:latin typeface="Calibri" pitchFamily="34" charset="0"/>
              </a:rPr>
              <a:t> A.G., </a:t>
            </a:r>
            <a:r>
              <a:rPr lang="en-US" sz="4000" kern="0" dirty="0" err="1" smtClean="0">
                <a:solidFill>
                  <a:sysClr val="window" lastClr="FFFFFF"/>
                </a:solidFill>
                <a:latin typeface="Calibri" pitchFamily="34" charset="0"/>
              </a:rPr>
              <a:t>Turishev</a:t>
            </a:r>
            <a:r>
              <a:rPr lang="en-US" sz="4000" kern="0" dirty="0" smtClean="0">
                <a:solidFill>
                  <a:sysClr val="window" lastClr="FFFFFF"/>
                </a:solidFill>
                <a:latin typeface="Calibri" pitchFamily="34" charset="0"/>
              </a:rPr>
              <a:t> L.N., </a:t>
            </a:r>
            <a:r>
              <a:rPr lang="en-US" sz="4000" b="1" kern="0" dirty="0" err="1" smtClean="0">
                <a:solidFill>
                  <a:sysClr val="window" lastClr="FFFFFF"/>
                </a:solidFill>
                <a:latin typeface="Calibri" pitchFamily="34" charset="0"/>
              </a:rPr>
              <a:t>Barodka</a:t>
            </a:r>
            <a:r>
              <a:rPr lang="en-US" sz="4000" b="1" kern="0" dirty="0" smtClean="0">
                <a:solidFill>
                  <a:sysClr val="window" lastClr="FFFFFF"/>
                </a:solidFill>
                <a:latin typeface="Calibri" pitchFamily="34" charset="0"/>
              </a:rPr>
              <a:t> S.</a:t>
            </a:r>
          </a:p>
        </p:txBody>
      </p:sp>
      <p:sp>
        <p:nvSpPr>
          <p:cNvPr id="12" name="Прямоугольник 7"/>
          <p:cNvSpPr/>
          <p:nvPr/>
        </p:nvSpPr>
        <p:spPr>
          <a:xfrm>
            <a:off x="357187" y="5292256"/>
            <a:ext cx="7446358" cy="6611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In this work the results of several years of the instrument design and obtained data investigation are presented.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For atmospheric trace gases monitoring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MARS-B instrument (Multi </a:t>
            </a:r>
            <a:r>
              <a:rPr lang="en-US" sz="2800" b="1" dirty="0" smtClean="0">
                <a:latin typeface="Calibri" pitchFamily="34" charset="0"/>
              </a:rPr>
              <a:t>Axis Recorder of Spectra) </a:t>
            </a:r>
            <a:r>
              <a:rPr lang="en-US" sz="2800" b="1" dirty="0" smtClean="0">
                <a:latin typeface="Calibri" pitchFamily="34" charset="0"/>
              </a:rPr>
              <a:t>has been originated in NOMREC BSU. </a:t>
            </a:r>
            <a:endParaRPr lang="ru-RU" sz="2800" b="1" dirty="0" smtClean="0">
              <a:latin typeface="Calibri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MARS-B </a:t>
            </a:r>
            <a:r>
              <a:rPr lang="en-US" sz="2800" b="1" dirty="0" smtClean="0">
                <a:latin typeface="Calibri" pitchFamily="34" charset="0"/>
              </a:rPr>
              <a:t>has been built on the base of lab imaging spectrograph ORIEL MS257. Its main  feature is as follows: second element of the telescope is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the entrance mirror of the spectrograph. Therefore, the entrance slit of the spectrograph is the view angle diaphragm, because of </a:t>
            </a:r>
            <a:r>
              <a:rPr lang="en-US" sz="2800" b="1" dirty="0" err="1" smtClean="0">
                <a:latin typeface="Calibri" pitchFamily="34" charset="0"/>
              </a:rPr>
              <a:t>vignetting</a:t>
            </a:r>
            <a:r>
              <a:rPr lang="en-US" sz="2800" b="1" dirty="0" smtClean="0">
                <a:latin typeface="Calibri" pitchFamily="34" charset="0"/>
              </a:rPr>
              <a:t> off-axis beams. Also, the instrument </a:t>
            </a:r>
            <a:r>
              <a:rPr lang="en-US" sz="2800" b="1" dirty="0" smtClean="0">
                <a:latin typeface="Calibri" pitchFamily="34" charset="0"/>
              </a:rPr>
              <a:t>theoretically able registering polarization effects </a:t>
            </a:r>
            <a:r>
              <a:rPr lang="en-US" sz="2800" b="1" dirty="0" smtClean="0">
                <a:latin typeface="Calibri" pitchFamily="34" charset="0"/>
              </a:rPr>
              <a:t>in atmosphere.</a:t>
            </a:r>
            <a:endParaRPr lang="en-US" sz="2800" b="1" dirty="0" smtClean="0"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9587" y="14917737"/>
            <a:ext cx="8138063" cy="587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7"/>
          <p:cNvSpPr/>
          <p:nvPr/>
        </p:nvSpPr>
        <p:spPr>
          <a:xfrm>
            <a:off x="357187" y="17408055"/>
            <a:ext cx="7446358" cy="2302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Fig</a:t>
            </a:r>
            <a:r>
              <a:rPr lang="en-US" sz="2800" b="1" dirty="0" smtClean="0">
                <a:latin typeface="Calibri" pitchFamily="34" charset="0"/>
              </a:rPr>
              <a:t>. </a:t>
            </a:r>
            <a:r>
              <a:rPr lang="en-US" sz="2800" b="1" dirty="0" smtClean="0">
                <a:latin typeface="Calibri" pitchFamily="34" charset="0"/>
              </a:rPr>
              <a:t>1.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Schematic view of light path inside spectrograph </a:t>
            </a:r>
            <a:r>
              <a:rPr lang="ru-RU" sz="2800" b="1" dirty="0" smtClean="0">
                <a:latin typeface="Calibri" pitchFamily="34" charset="0"/>
              </a:rPr>
              <a:t>: </a:t>
            </a:r>
            <a:r>
              <a:rPr lang="ru-RU" sz="2800" b="1" dirty="0" smtClean="0">
                <a:latin typeface="Calibri" pitchFamily="34" charset="0"/>
              </a:rPr>
              <a:t>1 – </a:t>
            </a:r>
            <a:r>
              <a:rPr lang="en-US" sz="2800" b="1" dirty="0" smtClean="0">
                <a:latin typeface="Calibri" pitchFamily="34" charset="0"/>
              </a:rPr>
              <a:t>rotating mirror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latin typeface="Calibri" pitchFamily="34" charset="0"/>
              </a:rPr>
              <a:t>2 – </a:t>
            </a:r>
            <a:r>
              <a:rPr lang="en-US" sz="2800" b="1" dirty="0" smtClean="0">
                <a:latin typeface="Calibri" pitchFamily="34" charset="0"/>
              </a:rPr>
              <a:t>quartz lens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latin typeface="Calibri" pitchFamily="34" charset="0"/>
              </a:rPr>
              <a:t>3 – </a:t>
            </a:r>
            <a:r>
              <a:rPr lang="en-US" sz="2800" b="1" dirty="0" smtClean="0">
                <a:latin typeface="Calibri" pitchFamily="34" charset="0"/>
              </a:rPr>
              <a:t>spectrograph entrance slit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latin typeface="Calibri" pitchFamily="34" charset="0"/>
              </a:rPr>
              <a:t>4 – </a:t>
            </a:r>
            <a:r>
              <a:rPr lang="en-US" sz="2800" b="1" dirty="0" smtClean="0">
                <a:latin typeface="Calibri" pitchFamily="34" charset="0"/>
              </a:rPr>
              <a:t>grating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latin typeface="Calibri" pitchFamily="34" charset="0"/>
              </a:rPr>
              <a:t>5 – </a:t>
            </a:r>
            <a:r>
              <a:rPr lang="en-US" sz="2800" b="1" dirty="0" smtClean="0">
                <a:latin typeface="Calibri" pitchFamily="34" charset="0"/>
              </a:rPr>
              <a:t>detector plane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latin typeface="Calibri" pitchFamily="34" charset="0"/>
              </a:rPr>
              <a:t>6 – </a:t>
            </a:r>
            <a:r>
              <a:rPr lang="en-US" sz="2800" b="1" dirty="0" smtClean="0">
                <a:latin typeface="Calibri" pitchFamily="34" charset="0"/>
              </a:rPr>
              <a:t>focusing mirror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latin typeface="Calibri" pitchFamily="34" charset="0"/>
              </a:rPr>
              <a:t>7 – </a:t>
            </a:r>
            <a:r>
              <a:rPr lang="en-US" sz="2800" b="1" dirty="0" smtClean="0">
                <a:latin typeface="Calibri" pitchFamily="34" charset="0"/>
              </a:rPr>
              <a:t>entrance mirror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latin typeface="Calibri" pitchFamily="34" charset="0"/>
              </a:rPr>
              <a:t>8 – </a:t>
            </a:r>
            <a:r>
              <a:rPr lang="en-US" sz="2800" b="1" dirty="0" smtClean="0">
                <a:latin typeface="Calibri" pitchFamily="34" charset="0"/>
              </a:rPr>
              <a:t>flat mirror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3387" y="34424937"/>
            <a:ext cx="3173186" cy="57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34"/>
          <p:cNvSpPr>
            <a:spLocks noChangeArrowheads="1"/>
          </p:cNvSpPr>
          <p:nvPr/>
        </p:nvSpPr>
        <p:spPr bwMode="auto">
          <a:xfrm>
            <a:off x="357187" y="27566937"/>
            <a:ext cx="7467600" cy="6057031"/>
          </a:xfrm>
          <a:prstGeom prst="rect">
            <a:avLst/>
          </a:prstGeom>
          <a:solidFill>
            <a:srgbClr val="F3DFC9"/>
          </a:solidFill>
          <a:ln w="9525">
            <a:noFill/>
            <a:miter lim="800000"/>
            <a:headEnd/>
            <a:tailEnd/>
          </a:ln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1302EC"/>
                </a:solidFill>
                <a:effectLst/>
                <a:latin typeface="Calibri" pitchFamily="34" charset="0"/>
              </a:rPr>
              <a:t>MAX-DOAS instrument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302EC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302EC"/>
                </a:solidFill>
                <a:effectLst/>
                <a:latin typeface="Calibri" pitchFamily="34" charset="0"/>
              </a:rPr>
              <a:t> 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1302EC"/>
                </a:solidFill>
                <a:effectLst/>
                <a:latin typeface="Calibri" pitchFamily="34" charset="0"/>
              </a:rPr>
              <a:t>MARS-B)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Optical part: imaging spectrograph ORIEL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MS257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Optical scheme: Czerny-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Terner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Detector: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Andor Technology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DV-420A-OE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256×1024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Thermostabilization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PID-controller with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Pt100 temperature detector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Detector cooling: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-50 ˚C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Full elevation view aperture: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1.5˚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Elevation angles: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0˚, </a:t>
            </a:r>
            <a:r>
              <a:rPr lang="en-US" sz="2400" b="1" dirty="0" smtClean="0">
                <a:latin typeface="Calibri" pitchFamily="34" charset="0"/>
              </a:rPr>
              <a:t>1˚, 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˚, </a:t>
            </a:r>
            <a:r>
              <a:rPr lang="en-US" sz="2400" b="1" dirty="0" smtClean="0">
                <a:latin typeface="Calibri" pitchFamily="34" charset="0"/>
              </a:rPr>
              <a:t>3˚, 4˚, 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˚, </a:t>
            </a:r>
            <a:r>
              <a:rPr lang="en-US" sz="2400" b="1" dirty="0" smtClean="0">
                <a:latin typeface="Calibri" pitchFamily="34" charset="0"/>
              </a:rPr>
              <a:t>6˚, 8˚, 10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˚, </a:t>
            </a:r>
            <a:r>
              <a:rPr lang="en-US" sz="2400" b="1" dirty="0" smtClean="0">
                <a:latin typeface="Calibri" pitchFamily="34" charset="0"/>
              </a:rPr>
              <a:t>15˚, 30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˚, 90˚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Working spectral range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409 – 490 nm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FWHM: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0.5 nm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Weight</a:t>
            </a:r>
            <a:r>
              <a:rPr lang="ru-RU" sz="2400" b="1" dirty="0" smtClean="0">
                <a:latin typeface="Calibri" pitchFamily="34" charset="0"/>
              </a:rPr>
              <a:t>: </a:t>
            </a:r>
            <a:r>
              <a:rPr lang="ru-RU" sz="2400" b="1" dirty="0" smtClean="0">
                <a:latin typeface="Calibri" pitchFamily="34" charset="0"/>
              </a:rPr>
              <a:t>102 кг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Power consumption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300 </a:t>
            </a:r>
            <a:r>
              <a:rPr lang="en-US" sz="2400" b="1" dirty="0" smtClean="0">
                <a:latin typeface="Calibri" pitchFamily="34" charset="0"/>
              </a:rPr>
              <a:t>W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987" y="34424937"/>
            <a:ext cx="6904805" cy="339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7"/>
          <p:cNvSpPr/>
          <p:nvPr/>
        </p:nvSpPr>
        <p:spPr>
          <a:xfrm>
            <a:off x="433387" y="38311137"/>
            <a:ext cx="7446358" cy="1009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Fig. </a:t>
            </a:r>
            <a:r>
              <a:rPr lang="en-US" sz="2800" b="1" dirty="0" smtClean="0">
                <a:latin typeface="Calibri" pitchFamily="34" charset="0"/>
              </a:rPr>
              <a:t>3. </a:t>
            </a:r>
            <a:r>
              <a:rPr lang="en-US" sz="2800" b="1" dirty="0" smtClean="0">
                <a:latin typeface="Calibri" pitchFamily="34" charset="0"/>
              </a:rPr>
              <a:t>3D </a:t>
            </a:r>
            <a:r>
              <a:rPr lang="en-US" sz="2800" b="1" dirty="0" smtClean="0">
                <a:latin typeface="Calibri" pitchFamily="34" charset="0"/>
              </a:rPr>
              <a:t>model of the telescope input unit</a:t>
            </a:r>
            <a:r>
              <a:rPr lang="ru-RU" sz="2800" b="1" dirty="0" smtClean="0">
                <a:latin typeface="Calibri" pitchFamily="34" charset="0"/>
              </a:rPr>
              <a:t>: </a:t>
            </a:r>
            <a:r>
              <a:rPr lang="ru-RU" sz="2800" b="1" dirty="0" smtClean="0">
                <a:latin typeface="Calibri" pitchFamily="34" charset="0"/>
              </a:rPr>
              <a:t>1 – </a:t>
            </a:r>
            <a:r>
              <a:rPr lang="en-US" sz="2800" b="1" dirty="0" smtClean="0">
                <a:latin typeface="Calibri" pitchFamily="34" charset="0"/>
              </a:rPr>
              <a:t>rotating mirror</a:t>
            </a:r>
            <a:r>
              <a:rPr lang="ru-RU" sz="2800" b="1" dirty="0" smtClean="0">
                <a:latin typeface="Calibri" pitchFamily="34" charset="0"/>
              </a:rPr>
              <a:t>; </a:t>
            </a:r>
            <a:r>
              <a:rPr lang="ru-RU" sz="2800" b="1" dirty="0" smtClean="0">
                <a:latin typeface="Calibri" pitchFamily="34" charset="0"/>
              </a:rPr>
              <a:t>2 – </a:t>
            </a:r>
            <a:r>
              <a:rPr lang="en-US" sz="2800" b="1" dirty="0" smtClean="0">
                <a:latin typeface="Calibri" pitchFamily="34" charset="0"/>
              </a:rPr>
              <a:t>quartz lens</a:t>
            </a:r>
            <a:endParaRPr lang="ru-RU" sz="2800" b="1" dirty="0" smtClean="0">
              <a:latin typeface="Calibri" pitchFamily="34" charset="0"/>
            </a:endParaRPr>
          </a:p>
        </p:txBody>
      </p:sp>
      <p:sp>
        <p:nvSpPr>
          <p:cNvPr id="20" name="Прямоугольник 7"/>
          <p:cNvSpPr/>
          <p:nvPr/>
        </p:nvSpPr>
        <p:spPr>
          <a:xfrm>
            <a:off x="8190054" y="5597188"/>
            <a:ext cx="6873734" cy="8888575"/>
          </a:xfrm>
          <a:prstGeom prst="rect">
            <a:avLst/>
          </a:prstGeom>
          <a:solidFill>
            <a:srgbClr val="C6FAB4"/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International inter-comparison campaign </a:t>
            </a:r>
            <a:r>
              <a:rPr lang="en-US" sz="2800" b="1" dirty="0" smtClean="0">
                <a:latin typeface="Calibri" pitchFamily="34" charset="0"/>
              </a:rPr>
              <a:t>MAD-CAT </a:t>
            </a:r>
            <a:r>
              <a:rPr lang="en-US" sz="2800" b="1" dirty="0" smtClean="0">
                <a:latin typeface="Calibri" pitchFamily="34" charset="0"/>
              </a:rPr>
              <a:t>2013 </a:t>
            </a:r>
            <a:r>
              <a:rPr lang="en-US" sz="2800" b="1" dirty="0" smtClean="0">
                <a:latin typeface="Calibri" pitchFamily="34" charset="0"/>
              </a:rPr>
              <a:t>took place in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Max Planck Institute for Chemistry </a:t>
            </a:r>
            <a:r>
              <a:rPr lang="en-US" sz="2800" b="1" dirty="0" smtClean="0">
                <a:latin typeface="Calibri" pitchFamily="34" charset="0"/>
              </a:rPr>
              <a:t>(Mainz, Germany) in summer 2013</a:t>
            </a:r>
            <a:r>
              <a:rPr lang="en-US" sz="2800" b="1" dirty="0" smtClean="0">
                <a:latin typeface="Calibri" pitchFamily="34" charset="0"/>
              </a:rPr>
              <a:t>. </a:t>
            </a:r>
            <a:r>
              <a:rPr lang="en-US" sz="2800" b="1" dirty="0" smtClean="0">
                <a:latin typeface="Calibri" pitchFamily="34" charset="0"/>
              </a:rPr>
              <a:t>Selective </a:t>
            </a:r>
            <a:r>
              <a:rPr lang="en-US" sz="2800" b="1" dirty="0" smtClean="0">
                <a:latin typeface="Calibri" pitchFamily="34" charset="0"/>
              </a:rPr>
              <a:t>data analysis </a:t>
            </a:r>
            <a:r>
              <a:rPr lang="en-US" sz="2800" b="1" dirty="0" smtClean="0">
                <a:latin typeface="Calibri" pitchFamily="34" charset="0"/>
              </a:rPr>
              <a:t>of </a:t>
            </a:r>
            <a:r>
              <a:rPr lang="en-US" sz="2800" b="1" dirty="0" smtClean="0">
                <a:latin typeface="Calibri" pitchFamily="34" charset="0"/>
              </a:rPr>
              <a:t>data </a:t>
            </a:r>
            <a:r>
              <a:rPr lang="en-US" sz="2800" b="1" dirty="0" smtClean="0">
                <a:latin typeface="Calibri" pitchFamily="34" charset="0"/>
              </a:rPr>
              <a:t>obtained by MARS-B instrument and </a:t>
            </a:r>
            <a:r>
              <a:rPr lang="en-US" sz="2800" b="1" dirty="0" smtClean="0">
                <a:latin typeface="Calibri" pitchFamily="34" charset="0"/>
              </a:rPr>
              <a:t>three other similar </a:t>
            </a:r>
            <a:r>
              <a:rPr lang="en-US" sz="2800" b="1" dirty="0" smtClean="0">
                <a:latin typeface="Calibri" pitchFamily="34" charset="0"/>
              </a:rPr>
              <a:t>instruments within </a:t>
            </a:r>
            <a:r>
              <a:rPr lang="en-US" sz="2800" b="1" dirty="0" smtClean="0">
                <a:latin typeface="Calibri" pitchFamily="34" charset="0"/>
              </a:rPr>
              <a:t>a </a:t>
            </a:r>
            <a:r>
              <a:rPr lang="en-US" sz="2800" b="1" dirty="0" smtClean="0">
                <a:latin typeface="Calibri" pitchFamily="34" charset="0"/>
              </a:rPr>
              <a:t>clear (golden) day 08.07.2013 </a:t>
            </a:r>
            <a:r>
              <a:rPr lang="en-US" sz="2800" b="1" dirty="0" smtClean="0">
                <a:latin typeface="Calibri" pitchFamily="34" charset="0"/>
              </a:rPr>
              <a:t>has been carried </a:t>
            </a:r>
            <a:r>
              <a:rPr lang="en-US" sz="2800" b="1" dirty="0" smtClean="0">
                <a:latin typeface="Calibri" pitchFamily="34" charset="0"/>
              </a:rPr>
              <a:t>out. </a:t>
            </a:r>
            <a:r>
              <a:rPr lang="en-US" sz="2800" b="1" dirty="0" smtClean="0">
                <a:latin typeface="Calibri" pitchFamily="34" charset="0"/>
              </a:rPr>
              <a:t>Azimuth direction: </a:t>
            </a:r>
            <a:r>
              <a:rPr lang="en-US" sz="2800" b="1" dirty="0" smtClean="0">
                <a:latin typeface="Calibri" pitchFamily="34" charset="0"/>
              </a:rPr>
              <a:t>51° </a:t>
            </a:r>
            <a:r>
              <a:rPr lang="en-US" sz="2800" b="1" dirty="0" smtClean="0">
                <a:latin typeface="Calibri" pitchFamily="34" charset="0"/>
              </a:rPr>
              <a:t>from north. Employed elevation angles: </a:t>
            </a:r>
            <a:r>
              <a:rPr lang="en-US" sz="2800" b="1" dirty="0" smtClean="0">
                <a:latin typeface="Calibri" pitchFamily="34" charset="0"/>
              </a:rPr>
              <a:t>0˚, 1˚, 2˚, 3˚, 4˚, 5˚, 6˚, 8˚, 10˚, 15˚, 30˚, 90˚.</a:t>
            </a:r>
            <a:endParaRPr lang="ru-RU" sz="2800" b="1" dirty="0" smtClean="0">
              <a:latin typeface="Calibri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	 </a:t>
            </a:r>
            <a:r>
              <a:rPr lang="en-US" sz="2800" b="1" dirty="0" smtClean="0">
                <a:latin typeface="Calibri" pitchFamily="34" charset="0"/>
              </a:rPr>
              <a:t>Wavelength range for analysis: </a:t>
            </a:r>
            <a:r>
              <a:rPr lang="en-US" sz="2800" b="1" dirty="0" smtClean="0">
                <a:latin typeface="Calibri" pitchFamily="34" charset="0"/>
              </a:rPr>
              <a:t>425 - 490 </a:t>
            </a:r>
            <a:r>
              <a:rPr lang="ru-RU" sz="2800" b="1" dirty="0" smtClean="0">
                <a:latin typeface="Calibri" pitchFamily="34" charset="0"/>
              </a:rPr>
              <a:t>нм</a:t>
            </a:r>
            <a:r>
              <a:rPr lang="en-US" sz="2800" b="1" dirty="0" smtClean="0">
                <a:latin typeface="Calibri" pitchFamily="34" charset="0"/>
              </a:rPr>
              <a:t>. </a:t>
            </a:r>
            <a:r>
              <a:rPr lang="en-US" sz="2800" b="1" dirty="0" smtClean="0">
                <a:latin typeface="Calibri" pitchFamily="34" charset="0"/>
              </a:rPr>
              <a:t>Noon reference spectrum;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cross-sections</a:t>
            </a:r>
            <a:r>
              <a:rPr lang="ru-RU" sz="2800" b="1" dirty="0" smtClean="0">
                <a:latin typeface="Calibri" pitchFamily="34" charset="0"/>
              </a:rPr>
              <a:t>: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NO2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Vandaele</a:t>
            </a:r>
            <a:r>
              <a:rPr lang="en-US" sz="2800" b="1" dirty="0" smtClean="0">
                <a:latin typeface="Calibri" pitchFamily="34" charset="0"/>
              </a:rPr>
              <a:t>, 298K (</a:t>
            </a:r>
            <a:r>
              <a:rPr lang="en-US" sz="2800" b="1" dirty="0" smtClean="0">
                <a:latin typeface="Calibri" pitchFamily="34" charset="0"/>
              </a:rPr>
              <a:t>Io-correction at SCD </a:t>
            </a:r>
            <a:r>
              <a:rPr lang="en-US" sz="2800" b="1" dirty="0" smtClean="0">
                <a:latin typeface="Calibri" pitchFamily="34" charset="0"/>
              </a:rPr>
              <a:t>of 1e17 </a:t>
            </a:r>
            <a:r>
              <a:rPr lang="en-US" sz="2800" b="1" dirty="0" smtClean="0">
                <a:latin typeface="Calibri" pitchFamily="34" charset="0"/>
              </a:rPr>
              <a:t>mol/cm²</a:t>
            </a:r>
            <a:r>
              <a:rPr lang="en-US" sz="2800" b="1" dirty="0" smtClean="0">
                <a:latin typeface="Calibri" pitchFamily="34" charset="0"/>
              </a:rPr>
              <a:t>) NO2 </a:t>
            </a:r>
            <a:r>
              <a:rPr lang="en-US" sz="2800" b="1" dirty="0" err="1" smtClean="0">
                <a:latin typeface="Calibri" pitchFamily="34" charset="0"/>
              </a:rPr>
              <a:t>Vandaele</a:t>
            </a:r>
            <a:r>
              <a:rPr lang="en-US" sz="2800" b="1" dirty="0" smtClean="0">
                <a:latin typeface="Calibri" pitchFamily="34" charset="0"/>
              </a:rPr>
              <a:t>, 220K (no2a_220p298K_vanDaele_vis.xs); O3 </a:t>
            </a:r>
            <a:r>
              <a:rPr lang="en-US" sz="2800" b="1" dirty="0" err="1" smtClean="0">
                <a:latin typeface="Calibri" pitchFamily="34" charset="0"/>
              </a:rPr>
              <a:t>Bogumil</a:t>
            </a:r>
            <a:r>
              <a:rPr lang="en-US" sz="2800" b="1" dirty="0" smtClean="0">
                <a:latin typeface="Calibri" pitchFamily="34" charset="0"/>
              </a:rPr>
              <a:t>, 223K; O4 </a:t>
            </a:r>
            <a:r>
              <a:rPr lang="en-US" sz="2800" b="1" dirty="0" err="1" smtClean="0">
                <a:latin typeface="Calibri" pitchFamily="34" charset="0"/>
              </a:rPr>
              <a:t>Hermans</a:t>
            </a:r>
            <a:r>
              <a:rPr lang="en-US" sz="2800" b="1" dirty="0" smtClean="0">
                <a:latin typeface="Calibri" pitchFamily="34" charset="0"/>
              </a:rPr>
              <a:t> et al H2O HITEMP (Rothman et al., 2010) Ring Ring_NDSC2003. </a:t>
            </a:r>
            <a:r>
              <a:rPr lang="en-US" sz="2800" b="1" dirty="0" smtClean="0">
                <a:latin typeface="Calibri" pitchFamily="34" charset="0"/>
              </a:rPr>
              <a:t>Polynomial degree 5</a:t>
            </a:r>
            <a:r>
              <a:rPr lang="en-US" sz="2800" b="1" dirty="0" smtClean="0">
                <a:latin typeface="Calibri" pitchFamily="34" charset="0"/>
              </a:rPr>
              <a:t>; Intensity offset: constant.</a:t>
            </a:r>
            <a:endParaRPr lang="ru-RU" sz="2800" b="1" dirty="0" smtClean="0">
              <a:latin typeface="Calibri" pitchFamily="34" charset="0"/>
            </a:endParaRPr>
          </a:p>
        </p:txBody>
      </p:sp>
      <p:sp>
        <p:nvSpPr>
          <p:cNvPr id="21" name="Прямоугольник 27"/>
          <p:cNvSpPr>
            <a:spLocks noChangeArrowheads="1"/>
          </p:cNvSpPr>
          <p:nvPr/>
        </p:nvSpPr>
        <p:spPr bwMode="auto">
          <a:xfrm>
            <a:off x="8434387" y="20861337"/>
            <a:ext cx="6950639" cy="1009495"/>
          </a:xfrm>
          <a:prstGeom prst="rect">
            <a:avLst/>
          </a:prstGeom>
          <a:solidFill>
            <a:srgbClr val="F2CEE9"/>
          </a:solidFill>
          <a:ln w="9525">
            <a:noFill/>
            <a:miter lim="800000"/>
            <a:headEnd/>
            <a:tailEnd/>
          </a:ln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Fig. 4. NO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DSCD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values registered at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08.07.2013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(golden day),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MPI,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Mainz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Picture 5" descr="E:\Для конференций\EGU 2015\stand dev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4387" y="22080537"/>
            <a:ext cx="7850275" cy="5093145"/>
          </a:xfrm>
          <a:prstGeom prst="rect">
            <a:avLst/>
          </a:prstGeom>
          <a:noFill/>
        </p:spPr>
      </p:pic>
      <p:sp>
        <p:nvSpPr>
          <p:cNvPr id="23" name="Прямоугольник 38"/>
          <p:cNvSpPr>
            <a:spLocks noChangeArrowheads="1"/>
          </p:cNvSpPr>
          <p:nvPr/>
        </p:nvSpPr>
        <p:spPr bwMode="auto">
          <a:xfrm>
            <a:off x="8281987" y="27414537"/>
            <a:ext cx="8077200" cy="1440382"/>
          </a:xfrm>
          <a:prstGeom prst="rect">
            <a:avLst/>
          </a:prstGeom>
          <a:solidFill>
            <a:srgbClr val="F2CEE9"/>
          </a:solidFill>
          <a:ln w="9525">
            <a:noFill/>
            <a:miter lim="800000"/>
            <a:headEnd/>
            <a:tailEnd/>
          </a:ln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Fig. 5. Standard </a:t>
            </a:r>
            <a:r>
              <a:rPr lang="en-US" sz="2800" b="1" dirty="0" smtClean="0">
                <a:latin typeface="Calibri" pitchFamily="34" charset="0"/>
              </a:rPr>
              <a:t>deviations </a:t>
            </a:r>
            <a:r>
              <a:rPr lang="en-US" sz="2800" b="1" dirty="0" smtClean="0">
                <a:latin typeface="Calibri" pitchFamily="34" charset="0"/>
              </a:rPr>
              <a:t>of NO2 </a:t>
            </a:r>
            <a:r>
              <a:rPr lang="en-US" sz="2800" b="1" dirty="0" smtClean="0">
                <a:latin typeface="Calibri" pitchFamily="34" charset="0"/>
              </a:rPr>
              <a:t>DSCD </a:t>
            </a:r>
            <a:r>
              <a:rPr lang="en-US" sz="2800" b="1" dirty="0" smtClean="0">
                <a:latin typeface="Calibri" pitchFamily="34" charset="0"/>
              </a:rPr>
              <a:t>retrieval results </a:t>
            </a:r>
            <a:r>
              <a:rPr lang="en-US" sz="2800" b="1" dirty="0" smtClean="0">
                <a:latin typeface="Calibri" pitchFamily="34" charset="0"/>
              </a:rPr>
              <a:t>compared to the benchmark average, the dependence on the elevation angle of the telescope</a:t>
            </a:r>
            <a:r>
              <a:rPr lang="en-US" sz="2800" b="1" dirty="0" smtClean="0">
                <a:latin typeface="Calibri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8281987" y="29700537"/>
          <a:ext cx="9829800" cy="447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255"/>
                <a:gridCol w="1754674"/>
                <a:gridCol w="1552300"/>
                <a:gridCol w="1757435"/>
                <a:gridCol w="2093136"/>
              </a:tblGrid>
              <a:tr h="8429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Par.\instr.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38300" marR="38300" marT="76727" marB="76727"/>
                </a:tc>
                <a:tc>
                  <a:txBody>
                    <a:bodyPr/>
                    <a:lstStyle/>
                    <a:p>
                      <a:pPr marL="0" marR="0" indent="0" algn="ctr" defTabSz="4937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Boulder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38300" marR="38300" marT="76727" marB="76727"/>
                </a:tc>
                <a:tc>
                  <a:txBody>
                    <a:bodyPr/>
                    <a:lstStyle/>
                    <a:p>
                      <a:pPr marL="0" marR="0" indent="0" algn="ctr" defTabSz="4937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MPIC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38300" marR="38300" marT="76727" marB="76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EUSAAR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38300" marR="38300" marT="76727" marB="76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MARS-B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38300" marR="38300" marT="76727" marB="76727"/>
                </a:tc>
              </a:tr>
              <a:tr h="168591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n-lt"/>
                        </a:rPr>
                        <a:t>Measurements duration, hours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38300" marR="38300" marT="76727" marB="767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14.141</a:t>
                      </a:r>
                    </a:p>
                  </a:txBody>
                  <a:tcPr marL="28725" marR="2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14.47</a:t>
                      </a:r>
                    </a:p>
                  </a:txBody>
                  <a:tcPr marL="28725" marR="2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cs typeface="Times New Roman" pitchFamily="18" charset="0"/>
                        </a:rPr>
                        <a:t>14.67</a:t>
                      </a:r>
                    </a:p>
                  </a:txBody>
                  <a:tcPr marL="28725" marR="2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16.9</a:t>
                      </a:r>
                    </a:p>
                  </a:txBody>
                  <a:tcPr marL="28725" marR="28725" marT="0" marB="0" anchor="ctr"/>
                </a:tc>
              </a:tr>
              <a:tr h="194215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n-lt"/>
                        </a:rPr>
                        <a:t>SZA working range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38300" marR="38300" marT="76727" marB="767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72.51º –91.76º</a:t>
                      </a:r>
                    </a:p>
                  </a:txBody>
                  <a:tcPr marL="28725" marR="2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88.21º – 79.68º</a:t>
                      </a:r>
                    </a:p>
                  </a:txBody>
                  <a:tcPr marL="28725" marR="2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84.85º – 84.98º</a:t>
                      </a:r>
                    </a:p>
                  </a:txBody>
                  <a:tcPr marL="28725" marR="28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100.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º – 85.31º</a:t>
                      </a:r>
                    </a:p>
                  </a:txBody>
                  <a:tcPr marL="28725" marR="28725" marT="0" marB="0" anchor="ctr"/>
                </a:tc>
              </a:tr>
            </a:tbl>
          </a:graphicData>
        </a:graphic>
      </p:graphicFrame>
      <p:pic>
        <p:nvPicPr>
          <p:cNvPr id="25" name="Picture 2" descr="K:\Antarctica 2013-2014\MAX-DOAS в Антарктиде\фото-видео MAX-DOAS\MAX-DOAS фото\P2270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7" y="20404137"/>
            <a:ext cx="7467600" cy="5739282"/>
          </a:xfrm>
          <a:prstGeom prst="rect">
            <a:avLst/>
          </a:prstGeom>
          <a:noFill/>
        </p:spPr>
      </p:pic>
      <p:pic>
        <p:nvPicPr>
          <p:cNvPr id="27" name="Picture 2" descr="E:\Для конференций\EGU2016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63787" y="8090729"/>
            <a:ext cx="7315200" cy="3692453"/>
          </a:xfrm>
          <a:prstGeom prst="rect">
            <a:avLst/>
          </a:prstGeom>
          <a:noFill/>
        </p:spPr>
      </p:pic>
      <p:pic>
        <p:nvPicPr>
          <p:cNvPr id="28" name="Picture 3" descr="E:\Для конференций\EGU2016\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7999" y="8090729"/>
            <a:ext cx="8586788" cy="3768654"/>
          </a:xfrm>
          <a:prstGeom prst="rect">
            <a:avLst/>
          </a:prstGeom>
          <a:noFill/>
        </p:spPr>
      </p:pic>
      <p:sp>
        <p:nvSpPr>
          <p:cNvPr id="29" name="Прямоугольник 7"/>
          <p:cNvSpPr/>
          <p:nvPr/>
        </p:nvSpPr>
        <p:spPr>
          <a:xfrm>
            <a:off x="15444787" y="5545137"/>
            <a:ext cx="14020800" cy="2425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Calibri" pitchFamily="34" charset="0"/>
              </a:rPr>
              <a:t>	 </a:t>
            </a:r>
            <a:r>
              <a:rPr lang="en-US" sz="2800" b="1" dirty="0" smtClean="0">
                <a:latin typeface="Calibri" pitchFamily="34" charset="0"/>
              </a:rPr>
              <a:t> At the Russian Antarctic station “Progress” (S69˚23’, E76˚23’) simultaneous measurements of trace gases using the MARS-B (Multi-Axis Recorder of Spectra) instrument and PION-UV </a:t>
            </a:r>
            <a:r>
              <a:rPr lang="en-US" sz="2800" b="1" dirty="0" err="1" smtClean="0">
                <a:latin typeface="Calibri" pitchFamily="34" charset="0"/>
              </a:rPr>
              <a:t>spectro</a:t>
            </a:r>
            <a:r>
              <a:rPr lang="en-US" sz="2800" b="1" dirty="0" smtClean="0">
                <a:latin typeface="Calibri" pitchFamily="34" charset="0"/>
              </a:rPr>
              <a:t>-radiometer for the time period from 25.01.2014 to 28.02.2014 have been performed</a:t>
            </a:r>
            <a:r>
              <a:rPr lang="en-US" sz="2800" b="1" dirty="0" smtClean="0">
                <a:latin typeface="Calibri" pitchFamily="34" charset="0"/>
              </a:rPr>
              <a:t>. At the pictures below measured values of </a:t>
            </a:r>
            <a:r>
              <a:rPr lang="en-US" sz="2800" b="1" dirty="0" err="1" smtClean="0">
                <a:latin typeface="Calibri" pitchFamily="34" charset="0"/>
              </a:rPr>
              <a:t>dSCD</a:t>
            </a:r>
            <a:r>
              <a:rPr lang="en-US" sz="2800" b="1" dirty="0" smtClean="0">
                <a:latin typeface="Calibri" pitchFamily="34" charset="0"/>
              </a:rPr>
              <a:t> NO</a:t>
            </a:r>
            <a:r>
              <a:rPr lang="en-US" sz="2800" b="1" baseline="-25000" dirty="0" smtClean="0">
                <a:latin typeface="Calibri" pitchFamily="34" charset="0"/>
              </a:rPr>
              <a:t>2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in small European city (Mainz, Germany) and Antarctica are presented for comparison.</a:t>
            </a:r>
            <a:endParaRPr lang="en-US" sz="2800" b="1" dirty="0" smtClean="0">
              <a:latin typeface="Calibri" pitchFamily="34" charset="0"/>
            </a:endParaRPr>
          </a:p>
        </p:txBody>
      </p:sp>
      <p:sp>
        <p:nvSpPr>
          <p:cNvPr id="31" name="Прямоугольник 7"/>
          <p:cNvSpPr/>
          <p:nvPr/>
        </p:nvSpPr>
        <p:spPr>
          <a:xfrm>
            <a:off x="16663987" y="20632737"/>
            <a:ext cx="12954000" cy="113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Fig. </a:t>
            </a:r>
            <a:r>
              <a:rPr lang="en-US" sz="2800" b="1" dirty="0" smtClean="0">
                <a:latin typeface="Calibri" pitchFamily="34" charset="0"/>
              </a:rPr>
              <a:t>8. Retrieved total columns of nitrogen </a:t>
            </a:r>
            <a:r>
              <a:rPr lang="en-US" sz="2800" b="1" dirty="0" smtClean="0">
                <a:latin typeface="Calibri" pitchFamily="34" charset="0"/>
              </a:rPr>
              <a:t>dioxide (top) and ozone </a:t>
            </a:r>
            <a:r>
              <a:rPr lang="en-US" sz="2800" b="1" dirty="0" smtClean="0">
                <a:latin typeface="Calibri" pitchFamily="34" charset="0"/>
              </a:rPr>
              <a:t>(below</a:t>
            </a:r>
            <a:r>
              <a:rPr lang="en-US" sz="2800" b="1" dirty="0" smtClean="0">
                <a:latin typeface="Calibri" pitchFamily="34" charset="0"/>
              </a:rPr>
              <a:t>) and compared with satellite </a:t>
            </a:r>
            <a:r>
              <a:rPr lang="en-US" sz="2800" b="1" dirty="0" smtClean="0">
                <a:latin typeface="Calibri" pitchFamily="34" charset="0"/>
              </a:rPr>
              <a:t>data. </a:t>
            </a:r>
            <a:r>
              <a:rPr lang="en-US" sz="2800" b="1" dirty="0" smtClean="0">
                <a:latin typeface="Calibri" pitchFamily="34" charset="0"/>
              </a:rPr>
              <a:t>"Progress" station. </a:t>
            </a:r>
            <a:endParaRPr lang="en-US" sz="2800" b="1" dirty="0" smtClean="0">
              <a:latin typeface="Calibri" pitchFamily="34" charset="0"/>
            </a:endParaRPr>
          </a:p>
        </p:txBody>
      </p:sp>
      <p:pic>
        <p:nvPicPr>
          <p:cNvPr id="34" name="Picture 9" descr="E:\Для конференций\EGU2016\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44987" y="22461537"/>
            <a:ext cx="6553200" cy="2766438"/>
          </a:xfrm>
          <a:prstGeom prst="rect">
            <a:avLst/>
          </a:prstGeom>
          <a:noFill/>
        </p:spPr>
      </p:pic>
      <p:pic>
        <p:nvPicPr>
          <p:cNvPr id="35" name="Picture 10" descr="E:\Для конференций\EGU2016\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902987" y="22461537"/>
            <a:ext cx="6019800" cy="2690238"/>
          </a:xfrm>
          <a:prstGeom prst="rect">
            <a:avLst/>
          </a:prstGeom>
          <a:noFill/>
        </p:spPr>
      </p:pic>
      <p:pic>
        <p:nvPicPr>
          <p:cNvPr id="36" name="Picture 11" descr="E:\Для конференций\EGU2016\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044987" y="25433337"/>
            <a:ext cx="6477000" cy="2690237"/>
          </a:xfrm>
          <a:prstGeom prst="rect">
            <a:avLst/>
          </a:prstGeom>
          <a:noFill/>
        </p:spPr>
      </p:pic>
      <p:sp>
        <p:nvSpPr>
          <p:cNvPr id="38" name="Прямоугольник 34"/>
          <p:cNvSpPr>
            <a:spLocks noChangeArrowheads="1"/>
          </p:cNvSpPr>
          <p:nvPr/>
        </p:nvSpPr>
        <p:spPr bwMode="auto">
          <a:xfrm>
            <a:off x="14073187" y="34882137"/>
            <a:ext cx="15544800" cy="5318367"/>
          </a:xfrm>
          <a:prstGeom prst="rect">
            <a:avLst/>
          </a:prstGeom>
          <a:solidFill>
            <a:srgbClr val="F3DFC9"/>
          </a:solidFill>
          <a:ln w="9525">
            <a:noFill/>
            <a:miter lim="800000"/>
            <a:headEnd/>
            <a:tailEnd/>
          </a:ln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4000"/>
              <a:buFont typeface="Calibri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Information </a:t>
            </a:r>
            <a:r>
              <a:rPr lang="en-US" sz="2800" b="1" dirty="0" smtClean="0">
                <a:latin typeface="Calibri" pitchFamily="34" charset="0"/>
              </a:rPr>
              <a:t>about trace gas distribution can be retrieved from ground-based measurements by DOAS method in polar region atmosphere; suitable SZA range is between 90-97˚.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4000"/>
              <a:buFont typeface="Calibri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Twilight multi-axis measurements at cloudless conditions can provide additional information about stratospheric trace gas distribution.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4000"/>
              <a:buFont typeface="Calibri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Vertical column of trace gas is proportional to correspond DSCD at particular SZA. Comparison study with satellite data showed good agreement.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4000"/>
              <a:buFont typeface="Calibri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 Evening NO</a:t>
            </a:r>
            <a:r>
              <a:rPr lang="en-US" sz="2800" b="1" baseline="-25000" dirty="0" smtClean="0">
                <a:latin typeface="Calibri" pitchFamily="34" charset="0"/>
              </a:rPr>
              <a:t>2 </a:t>
            </a:r>
            <a:r>
              <a:rPr lang="en-US" sz="2800" b="1" dirty="0" smtClean="0">
                <a:latin typeface="Calibri" pitchFamily="34" charset="0"/>
              </a:rPr>
              <a:t> always exceeds morning values after coming night; it may be evidence of NO</a:t>
            </a:r>
            <a:r>
              <a:rPr lang="en-US" sz="2800" b="1" baseline="-25000" dirty="0" smtClean="0">
                <a:latin typeface="Calibri" pitchFamily="34" charset="0"/>
              </a:rPr>
              <a:t>2 </a:t>
            </a:r>
            <a:r>
              <a:rPr lang="en-US" sz="2800" b="1" dirty="0" smtClean="0">
                <a:latin typeface="Calibri" pitchFamily="34" charset="0"/>
              </a:rPr>
              <a:t>decomposition during night; with increasing duration of the night the difference between morning and evening values increasing.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4000"/>
              <a:buFont typeface="Calibri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Information about trace gas layer height can be retrieved from DSCD-SZA </a:t>
            </a:r>
            <a:r>
              <a:rPr lang="en-US" sz="2800" b="1" dirty="0" smtClean="0">
                <a:latin typeface="Calibri" pitchFamily="34" charset="0"/>
              </a:rPr>
              <a:t>dependency</a:t>
            </a:r>
            <a:endParaRPr lang="en-US" sz="2800" b="1" dirty="0" smtClean="0">
              <a:latin typeface="Calibri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4000"/>
              <a:buFont typeface="Calibri" pitchFamily="34" charset="0"/>
              <a:buChar char="•"/>
            </a:pPr>
            <a:r>
              <a:rPr lang="en-US" sz="2800" b="1" dirty="0" smtClean="0"/>
              <a:t>The height of </a:t>
            </a:r>
            <a:r>
              <a:rPr lang="en-US" sz="2800" b="1" dirty="0" smtClean="0"/>
              <a:t>trace gas </a:t>
            </a:r>
            <a:r>
              <a:rPr lang="en-US" sz="2800" b="1" dirty="0" smtClean="0"/>
              <a:t>layer </a:t>
            </a:r>
            <a:r>
              <a:rPr lang="en-US" sz="2800" b="1" dirty="0" smtClean="0"/>
              <a:t>maximum </a:t>
            </a:r>
            <a:r>
              <a:rPr lang="en-US" sz="2800" b="1" dirty="0" smtClean="0"/>
              <a:t>concentration </a:t>
            </a:r>
            <a:r>
              <a:rPr lang="en-US" sz="2800" b="1" dirty="0" smtClean="0"/>
              <a:t>affects on the dependence </a:t>
            </a:r>
            <a:r>
              <a:rPr lang="en-US" sz="2800" b="1" dirty="0" smtClean="0"/>
              <a:t>of </a:t>
            </a:r>
            <a:r>
              <a:rPr lang="en-US" sz="2800" b="1" dirty="0" smtClean="0"/>
              <a:t>trace gas </a:t>
            </a:r>
            <a:r>
              <a:rPr lang="en-US" sz="2800" b="1" dirty="0" err="1" smtClean="0"/>
              <a:t>dCSD</a:t>
            </a:r>
            <a:r>
              <a:rPr lang="en-US" sz="2800" b="1" dirty="0" smtClean="0"/>
              <a:t> with SZA changing</a:t>
            </a:r>
          </a:p>
        </p:txBody>
      </p:sp>
      <p:pic>
        <p:nvPicPr>
          <p:cNvPr id="39" name="Picture 5" descr="E:\Для конференций\EGU2016\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730787" y="12631737"/>
            <a:ext cx="11309375" cy="7962799"/>
          </a:xfrm>
          <a:prstGeom prst="rect">
            <a:avLst/>
          </a:prstGeom>
          <a:noFill/>
        </p:spPr>
      </p:pic>
      <p:pic>
        <p:nvPicPr>
          <p:cNvPr id="33" name="Picture 9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211638" y="0"/>
            <a:ext cx="206833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6"/>
          <p:cNvSpPr/>
          <p:nvPr/>
        </p:nvSpPr>
        <p:spPr>
          <a:xfrm>
            <a:off x="1271587" y="4606455"/>
            <a:ext cx="541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6293" tIns="73146" rIns="146293" bIns="7314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1. INTRODUCTION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19987" y="3283962"/>
            <a:ext cx="1767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</a:rPr>
              <a:t>National Ozone Monitoring Research &amp; Education Center BSU, Minsk, Belarus (nomrec@bsu.by)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42" name="Прямоугольник 38"/>
          <p:cNvSpPr>
            <a:spLocks noChangeArrowheads="1"/>
          </p:cNvSpPr>
          <p:nvPr/>
        </p:nvSpPr>
        <p:spPr bwMode="auto">
          <a:xfrm>
            <a:off x="357188" y="26271537"/>
            <a:ext cx="7467600" cy="1009495"/>
          </a:xfrm>
          <a:prstGeom prst="rect">
            <a:avLst/>
          </a:prstGeom>
          <a:solidFill>
            <a:srgbClr val="F2CEE9"/>
          </a:solidFill>
          <a:ln w="9525">
            <a:noFill/>
            <a:miter lim="800000"/>
            <a:headEnd/>
            <a:tailEnd/>
          </a:ln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Fig. </a:t>
            </a:r>
            <a:r>
              <a:rPr lang="en-US" sz="2800" b="1" dirty="0" smtClean="0">
                <a:latin typeface="Calibri" pitchFamily="34" charset="0"/>
              </a:rPr>
              <a:t>2. </a:t>
            </a:r>
            <a:r>
              <a:rPr lang="en-US" sz="2800" b="1" dirty="0" smtClean="0">
                <a:latin typeface="Calibri" pitchFamily="34" charset="0"/>
              </a:rPr>
              <a:t>MARS-B instrument in Antarctica, “Progress” station (69.23˚S, 76.23˚E)</a:t>
            </a:r>
            <a:r>
              <a:rPr lang="en-US" sz="2800" b="1" baseline="-25000" dirty="0" smtClean="0">
                <a:latin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Прямоугольник 38"/>
          <p:cNvSpPr>
            <a:spLocks noChangeArrowheads="1"/>
          </p:cNvSpPr>
          <p:nvPr/>
        </p:nvSpPr>
        <p:spPr bwMode="auto">
          <a:xfrm>
            <a:off x="15368587" y="11900729"/>
            <a:ext cx="6248400" cy="578608"/>
          </a:xfrm>
          <a:prstGeom prst="rect">
            <a:avLst/>
          </a:prstGeom>
          <a:solidFill>
            <a:srgbClr val="F2CEE9"/>
          </a:solidFill>
          <a:ln w="9525">
            <a:noFill/>
            <a:miter lim="800000"/>
            <a:headEnd/>
            <a:tailEnd/>
          </a:ln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Fig. </a:t>
            </a:r>
            <a:r>
              <a:rPr lang="en-US" sz="2800" b="1" dirty="0" smtClean="0">
                <a:latin typeface="Calibri" pitchFamily="34" charset="0"/>
              </a:rPr>
              <a:t>6. </a:t>
            </a:r>
            <a:r>
              <a:rPr lang="en-US" sz="2800" b="1" dirty="0" err="1" smtClean="0">
                <a:latin typeface="Calibri" pitchFamily="34" charset="0"/>
              </a:rPr>
              <a:t>dSCD</a:t>
            </a:r>
            <a:r>
              <a:rPr lang="en-US" sz="2800" b="1" dirty="0" smtClean="0">
                <a:latin typeface="Calibri" pitchFamily="34" charset="0"/>
              </a:rPr>
              <a:t> NO</a:t>
            </a:r>
            <a:r>
              <a:rPr lang="en-US" sz="2800" b="1" baseline="-25000" dirty="0" smtClean="0">
                <a:latin typeface="Calibri" pitchFamily="34" charset="0"/>
              </a:rPr>
              <a:t>2</a:t>
            </a:r>
            <a:r>
              <a:rPr lang="en-US" sz="2800" b="1" dirty="0" smtClean="0">
                <a:latin typeface="Calibri" pitchFamily="34" charset="0"/>
              </a:rPr>
              <a:t> at “Progress” station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Прямоугольник 6"/>
          <p:cNvSpPr/>
          <p:nvPr/>
        </p:nvSpPr>
        <p:spPr>
          <a:xfrm>
            <a:off x="8815387" y="4402137"/>
            <a:ext cx="5410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6293" tIns="73146" rIns="146293" bIns="7314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2. INTER-COMPARISON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CAMPAIGN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Прямоугольник 6"/>
          <p:cNvSpPr/>
          <p:nvPr/>
        </p:nvSpPr>
        <p:spPr>
          <a:xfrm>
            <a:off x="17425987" y="4249737"/>
            <a:ext cx="990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6293" tIns="73146" rIns="146293" bIns="7314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3. ANTARCTIC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MEASUREMENTS AND RESULTS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Прямоугольник 38"/>
          <p:cNvSpPr>
            <a:spLocks noChangeArrowheads="1"/>
          </p:cNvSpPr>
          <p:nvPr/>
        </p:nvSpPr>
        <p:spPr bwMode="auto">
          <a:xfrm>
            <a:off x="23064787" y="11945937"/>
            <a:ext cx="6248400" cy="578608"/>
          </a:xfrm>
          <a:prstGeom prst="rect">
            <a:avLst/>
          </a:prstGeom>
          <a:solidFill>
            <a:srgbClr val="F2CEE9"/>
          </a:solidFill>
          <a:ln w="9525">
            <a:noFill/>
            <a:miter lim="800000"/>
            <a:headEnd/>
            <a:tailEnd/>
          </a:ln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Fig. 7. </a:t>
            </a:r>
            <a:r>
              <a:rPr lang="en-US" sz="2800" b="1" dirty="0" err="1" smtClean="0">
                <a:latin typeface="Calibri" pitchFamily="34" charset="0"/>
              </a:rPr>
              <a:t>dSCD</a:t>
            </a:r>
            <a:r>
              <a:rPr lang="en-US" sz="2800" b="1" dirty="0" smtClean="0">
                <a:latin typeface="Calibri" pitchFamily="34" charset="0"/>
              </a:rPr>
              <a:t> NO</a:t>
            </a:r>
            <a:r>
              <a:rPr lang="en-US" sz="2800" b="1" baseline="-25000" dirty="0" smtClean="0">
                <a:latin typeface="Calibri" pitchFamily="34" charset="0"/>
              </a:rPr>
              <a:t>2</a:t>
            </a:r>
            <a:r>
              <a:rPr lang="en-US" sz="2800" b="1" dirty="0" smtClean="0">
                <a:latin typeface="Calibri" pitchFamily="34" charset="0"/>
              </a:rPr>
              <a:t> at </a:t>
            </a:r>
            <a:r>
              <a:rPr lang="en-US" sz="2800" b="1" dirty="0" smtClean="0">
                <a:latin typeface="Calibri" pitchFamily="34" charset="0"/>
              </a:rPr>
              <a:t>MPI roof, Mainz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" name="Picture 8" descr="E:\Для конференций\EGU2016\1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826787" y="25433337"/>
            <a:ext cx="6292220" cy="2590800"/>
          </a:xfrm>
          <a:prstGeom prst="rect">
            <a:avLst/>
          </a:prstGeom>
          <a:noFill/>
        </p:spPr>
      </p:pic>
      <p:sp>
        <p:nvSpPr>
          <p:cNvPr id="48" name="Прямоугольник 43"/>
          <p:cNvSpPr/>
          <p:nvPr/>
        </p:nvSpPr>
        <p:spPr>
          <a:xfrm>
            <a:off x="18797587" y="28176537"/>
            <a:ext cx="10744200" cy="273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</a:rPr>
              <a:t>Fig</a:t>
            </a:r>
            <a:r>
              <a:rPr lang="en-US" sz="2800" b="1" dirty="0" smtClean="0">
                <a:latin typeface="Calibri" pitchFamily="34" charset="0"/>
              </a:rPr>
              <a:t>. </a:t>
            </a:r>
            <a:r>
              <a:rPr lang="en-US" sz="2800" b="1" dirty="0" smtClean="0">
                <a:latin typeface="Calibri" pitchFamily="34" charset="0"/>
              </a:rPr>
              <a:t>9.  MARS-B </a:t>
            </a:r>
            <a:r>
              <a:rPr lang="en-US" sz="2800" b="1" dirty="0" smtClean="0">
                <a:latin typeface="Calibri" pitchFamily="34" charset="0"/>
              </a:rPr>
              <a:t>instrument is able to perform measurements at SZA up to 97˚. Due to 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NO</a:t>
            </a:r>
            <a:r>
              <a:rPr lang="en-US" sz="2800" baseline="-25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latin typeface="Calibri" pitchFamily="34" charset="0"/>
              </a:rPr>
              <a:t>absence in Antarctic troposphere, there is possibility to obtain stratospheric </a:t>
            </a:r>
            <a:r>
              <a:rPr lang="en-US" sz="2800" b="1" dirty="0" err="1" smtClean="0">
                <a:latin typeface="Calibri" pitchFamily="34" charset="0"/>
              </a:rPr>
              <a:t>dSCD</a:t>
            </a:r>
            <a:r>
              <a:rPr lang="en-US" sz="2800" b="1" dirty="0" smtClean="0">
                <a:latin typeface="Calibri" pitchFamily="34" charset="0"/>
              </a:rPr>
              <a:t> scans for twilights for cloudless conditions, which can give additional information about particular trace gas distribution. Contour plots of </a:t>
            </a:r>
            <a:r>
              <a:rPr lang="en-US" sz="2800" b="1" dirty="0" err="1" smtClean="0">
                <a:latin typeface="Calibri" pitchFamily="34" charset="0"/>
              </a:rPr>
              <a:t>dSCD</a:t>
            </a:r>
            <a:r>
              <a:rPr lang="en-US" sz="2800" b="1" dirty="0" smtClean="0">
                <a:latin typeface="Calibri" pitchFamily="34" charset="0"/>
              </a:rPr>
              <a:t> = dSCD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 pitchFamily="34" charset="0"/>
              </a:rPr>
              <a:t>90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– </a:t>
            </a:r>
            <a:r>
              <a:rPr lang="en-US" sz="2800" b="1" dirty="0" err="1" smtClean="0">
                <a:latin typeface="Calibri" pitchFamily="34" charset="0"/>
              </a:rPr>
              <a:t>dSCD</a:t>
            </a:r>
            <a:r>
              <a:rPr lang="en-US" sz="2800" b="1" baseline="-25000" dirty="0" err="1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for “golden day” are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presented.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Прямоугольник 6"/>
          <p:cNvSpPr/>
          <p:nvPr/>
        </p:nvSpPr>
        <p:spPr>
          <a:xfrm>
            <a:off x="24588787" y="33205737"/>
            <a:ext cx="4800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6293" tIns="73146" rIns="146293" bIns="7314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4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. SUMMARY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Прямоугольник 42"/>
          <p:cNvSpPr/>
          <p:nvPr/>
        </p:nvSpPr>
        <p:spPr>
          <a:xfrm>
            <a:off x="2338387" y="40520937"/>
            <a:ext cx="3718846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6293" tIns="73146" rIns="146293" bIns="7314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CONTACT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Прямоугольник 43"/>
          <p:cNvSpPr/>
          <p:nvPr/>
        </p:nvSpPr>
        <p:spPr>
          <a:xfrm>
            <a:off x="766751" y="41306755"/>
            <a:ext cx="6826184" cy="640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46293" tIns="73146" rIns="146293" bIns="731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E-mail: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bruchkovsky2010@yandex.ru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594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Sveta</dc:creator>
  <cp:lastModifiedBy>Илья</cp:lastModifiedBy>
  <cp:revision>24</cp:revision>
  <dcterms:created xsi:type="dcterms:W3CDTF">2006-08-16T00:00:00Z</dcterms:created>
  <dcterms:modified xsi:type="dcterms:W3CDTF">2016-09-02T10:46:44Z</dcterms:modified>
</cp:coreProperties>
</file>