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1"/>
  </p:notesMasterIdLst>
  <p:sldIdLst>
    <p:sldId id="256" r:id="rId2"/>
    <p:sldId id="270" r:id="rId3"/>
    <p:sldId id="257" r:id="rId4"/>
    <p:sldId id="271" r:id="rId5"/>
    <p:sldId id="272" r:id="rId6"/>
    <p:sldId id="273" r:id="rId7"/>
    <p:sldId id="274" r:id="rId8"/>
    <p:sldId id="276" r:id="rId9"/>
    <p:sldId id="275" r:id="rId10"/>
    <p:sldId id="287" r:id="rId11"/>
    <p:sldId id="278" r:id="rId12"/>
    <p:sldId id="277" r:id="rId13"/>
    <p:sldId id="279" r:id="rId14"/>
    <p:sldId id="280" r:id="rId15"/>
    <p:sldId id="281" r:id="rId16"/>
    <p:sldId id="282" r:id="rId17"/>
    <p:sldId id="288" r:id="rId18"/>
    <p:sldId id="283" r:id="rId19"/>
    <p:sldId id="2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esktop\CsAgM,%202015\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esktop\CsAgM,%202015\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0.10535340977114703"/>
          <c:y val="8.9750485734737831E-2"/>
          <c:w val="0.84224582124602865"/>
          <c:h val="0.73827030880399214"/>
        </c:manualLayout>
      </c:layout>
      <c:barChart>
        <c:barDir val="col"/>
        <c:grouping val="clustered"/>
        <c:ser>
          <c:idx val="0"/>
          <c:order val="0"/>
          <c:tx>
            <c:strRef>
              <c:f>Sheet1!$B$2</c:f>
              <c:strCache>
                <c:ptCount val="1"/>
                <c:pt idx="0">
                  <c:v>AOT40 (ppb.h)</c:v>
                </c:pt>
              </c:strCache>
            </c:strRef>
          </c:tx>
          <c:cat>
            <c:numRef>
              <c:f>Sheet1!$A$3:$A$94</c:f>
              <c:numCache>
                <c:formatCode>General</c:formatCode>
                <c:ptCount val="9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numCache>
            </c:numRef>
          </c:cat>
          <c:val>
            <c:numRef>
              <c:f>Sheet1!$B$3:$B$94</c:f>
              <c:numCache>
                <c:formatCode>General</c:formatCode>
                <c:ptCount val="92"/>
                <c:pt idx="0">
                  <c:v>42</c:v>
                </c:pt>
                <c:pt idx="1">
                  <c:v>33</c:v>
                </c:pt>
                <c:pt idx="2">
                  <c:v>41</c:v>
                </c:pt>
                <c:pt idx="3">
                  <c:v>38</c:v>
                </c:pt>
                <c:pt idx="4">
                  <c:v>46</c:v>
                </c:pt>
                <c:pt idx="5">
                  <c:v>49</c:v>
                </c:pt>
                <c:pt idx="6">
                  <c:v>43</c:v>
                </c:pt>
                <c:pt idx="7">
                  <c:v>47</c:v>
                </c:pt>
                <c:pt idx="8">
                  <c:v>43</c:v>
                </c:pt>
                <c:pt idx="9">
                  <c:v>40</c:v>
                </c:pt>
                <c:pt idx="10">
                  <c:v>32</c:v>
                </c:pt>
                <c:pt idx="11">
                  <c:v>37</c:v>
                </c:pt>
                <c:pt idx="12">
                  <c:v>39</c:v>
                </c:pt>
                <c:pt idx="13">
                  <c:v>33</c:v>
                </c:pt>
                <c:pt idx="14">
                  <c:v>38</c:v>
                </c:pt>
                <c:pt idx="15">
                  <c:v>45</c:v>
                </c:pt>
                <c:pt idx="16">
                  <c:v>43</c:v>
                </c:pt>
                <c:pt idx="17">
                  <c:v>44</c:v>
                </c:pt>
                <c:pt idx="18">
                  <c:v>41</c:v>
                </c:pt>
                <c:pt idx="19">
                  <c:v>40</c:v>
                </c:pt>
                <c:pt idx="20">
                  <c:v>47</c:v>
                </c:pt>
                <c:pt idx="21">
                  <c:v>54</c:v>
                </c:pt>
                <c:pt idx="22">
                  <c:v>59</c:v>
                </c:pt>
                <c:pt idx="23">
                  <c:v>59</c:v>
                </c:pt>
                <c:pt idx="24">
                  <c:v>63</c:v>
                </c:pt>
                <c:pt idx="25">
                  <c:v>65</c:v>
                </c:pt>
                <c:pt idx="26">
                  <c:v>62</c:v>
                </c:pt>
                <c:pt idx="27">
                  <c:v>60</c:v>
                </c:pt>
                <c:pt idx="28">
                  <c:v>67</c:v>
                </c:pt>
                <c:pt idx="29">
                  <c:v>63</c:v>
                </c:pt>
                <c:pt idx="30">
                  <c:v>73</c:v>
                </c:pt>
                <c:pt idx="31">
                  <c:v>72</c:v>
                </c:pt>
                <c:pt idx="32">
                  <c:v>76</c:v>
                </c:pt>
                <c:pt idx="33">
                  <c:v>78</c:v>
                </c:pt>
                <c:pt idx="34">
                  <c:v>73</c:v>
                </c:pt>
                <c:pt idx="35">
                  <c:v>77</c:v>
                </c:pt>
                <c:pt idx="36">
                  <c:v>79</c:v>
                </c:pt>
                <c:pt idx="37">
                  <c:v>85</c:v>
                </c:pt>
                <c:pt idx="38">
                  <c:v>83</c:v>
                </c:pt>
                <c:pt idx="39">
                  <c:v>87</c:v>
                </c:pt>
                <c:pt idx="40">
                  <c:v>88</c:v>
                </c:pt>
                <c:pt idx="41">
                  <c:v>90</c:v>
                </c:pt>
                <c:pt idx="42">
                  <c:v>86</c:v>
                </c:pt>
                <c:pt idx="43">
                  <c:v>88</c:v>
                </c:pt>
                <c:pt idx="44">
                  <c:v>84</c:v>
                </c:pt>
                <c:pt idx="45">
                  <c:v>80</c:v>
                </c:pt>
                <c:pt idx="46">
                  <c:v>84</c:v>
                </c:pt>
                <c:pt idx="47">
                  <c:v>87</c:v>
                </c:pt>
                <c:pt idx="48">
                  <c:v>89</c:v>
                </c:pt>
                <c:pt idx="49">
                  <c:v>96</c:v>
                </c:pt>
                <c:pt idx="50">
                  <c:v>97</c:v>
                </c:pt>
                <c:pt idx="51">
                  <c:v>94</c:v>
                </c:pt>
                <c:pt idx="52">
                  <c:v>94</c:v>
                </c:pt>
                <c:pt idx="53">
                  <c:v>92</c:v>
                </c:pt>
                <c:pt idx="54">
                  <c:v>90</c:v>
                </c:pt>
                <c:pt idx="55">
                  <c:v>88</c:v>
                </c:pt>
                <c:pt idx="56">
                  <c:v>87</c:v>
                </c:pt>
                <c:pt idx="57">
                  <c:v>90</c:v>
                </c:pt>
                <c:pt idx="58">
                  <c:v>95</c:v>
                </c:pt>
                <c:pt idx="59">
                  <c:v>97</c:v>
                </c:pt>
                <c:pt idx="60">
                  <c:v>93</c:v>
                </c:pt>
                <c:pt idx="61">
                  <c:v>99</c:v>
                </c:pt>
                <c:pt idx="62">
                  <c:v>95</c:v>
                </c:pt>
                <c:pt idx="63">
                  <c:v>98</c:v>
                </c:pt>
                <c:pt idx="64">
                  <c:v>90</c:v>
                </c:pt>
                <c:pt idx="65">
                  <c:v>91</c:v>
                </c:pt>
                <c:pt idx="66">
                  <c:v>87</c:v>
                </c:pt>
                <c:pt idx="67">
                  <c:v>89</c:v>
                </c:pt>
                <c:pt idx="68">
                  <c:v>84</c:v>
                </c:pt>
                <c:pt idx="69">
                  <c:v>85</c:v>
                </c:pt>
                <c:pt idx="70">
                  <c:v>88</c:v>
                </c:pt>
                <c:pt idx="71">
                  <c:v>89</c:v>
                </c:pt>
                <c:pt idx="72">
                  <c:v>90</c:v>
                </c:pt>
                <c:pt idx="73">
                  <c:v>97</c:v>
                </c:pt>
                <c:pt idx="74">
                  <c:v>94</c:v>
                </c:pt>
                <c:pt idx="75">
                  <c:v>98</c:v>
                </c:pt>
                <c:pt idx="76">
                  <c:v>93</c:v>
                </c:pt>
                <c:pt idx="77">
                  <c:v>90</c:v>
                </c:pt>
                <c:pt idx="78">
                  <c:v>87</c:v>
                </c:pt>
                <c:pt idx="79">
                  <c:v>84</c:v>
                </c:pt>
                <c:pt idx="80">
                  <c:v>87</c:v>
                </c:pt>
                <c:pt idx="81">
                  <c:v>90</c:v>
                </c:pt>
                <c:pt idx="82">
                  <c:v>96</c:v>
                </c:pt>
                <c:pt idx="83">
                  <c:v>94</c:v>
                </c:pt>
                <c:pt idx="84">
                  <c:v>93</c:v>
                </c:pt>
                <c:pt idx="85">
                  <c:v>92</c:v>
                </c:pt>
                <c:pt idx="86">
                  <c:v>90</c:v>
                </c:pt>
                <c:pt idx="87">
                  <c:v>95</c:v>
                </c:pt>
                <c:pt idx="88">
                  <c:v>92</c:v>
                </c:pt>
                <c:pt idx="89">
                  <c:v>90</c:v>
                </c:pt>
                <c:pt idx="90">
                  <c:v>96</c:v>
                </c:pt>
                <c:pt idx="91">
                  <c:v>99</c:v>
                </c:pt>
              </c:numCache>
            </c:numRef>
          </c:val>
        </c:ser>
        <c:axId val="81406976"/>
        <c:axId val="82191104"/>
      </c:barChart>
      <c:catAx>
        <c:axId val="81406976"/>
        <c:scaling>
          <c:orientation val="minMax"/>
        </c:scaling>
        <c:axPos val="b"/>
        <c:title>
          <c:tx>
            <c:rich>
              <a:bodyPr/>
              <a:lstStyle/>
              <a:p>
                <a:pPr>
                  <a:defRPr sz="2000"/>
                </a:pPr>
                <a:r>
                  <a:rPr lang="en-IN" sz="2000"/>
                  <a:t>Days (12 hrs)</a:t>
                </a:r>
              </a:p>
            </c:rich>
          </c:tx>
          <c:layout>
            <c:manualLayout>
              <c:xMode val="edge"/>
              <c:yMode val="edge"/>
              <c:x val="0.43395878706651098"/>
              <c:y val="0.93843226546389913"/>
            </c:manualLayout>
          </c:layout>
        </c:title>
        <c:numFmt formatCode="General" sourceLinked="1"/>
        <c:tickLblPos val="nextTo"/>
        <c:txPr>
          <a:bodyPr/>
          <a:lstStyle/>
          <a:p>
            <a:pPr>
              <a:defRPr sz="1800"/>
            </a:pPr>
            <a:endParaRPr lang="en-US"/>
          </a:p>
        </c:txPr>
        <c:crossAx val="82191104"/>
        <c:crosses val="autoZero"/>
        <c:auto val="1"/>
        <c:lblAlgn val="ctr"/>
        <c:lblOffset val="100"/>
      </c:catAx>
      <c:valAx>
        <c:axId val="82191104"/>
        <c:scaling>
          <c:orientation val="minMax"/>
        </c:scaling>
        <c:axPos val="l"/>
        <c:majorGridlines/>
        <c:title>
          <c:tx>
            <c:rich>
              <a:bodyPr rot="-5400000" vert="horz"/>
              <a:lstStyle/>
              <a:p>
                <a:pPr>
                  <a:defRPr sz="2000"/>
                </a:pPr>
                <a:r>
                  <a:rPr lang="en-IN" sz="2000" dirty="0"/>
                  <a:t>Ozone Concentration (ppb)</a:t>
                </a:r>
              </a:p>
            </c:rich>
          </c:tx>
          <c:layout>
            <c:manualLayout>
              <c:xMode val="edge"/>
              <c:yMode val="edge"/>
              <c:x val="0"/>
              <c:y val="0.18638858224729807"/>
            </c:manualLayout>
          </c:layout>
        </c:title>
        <c:numFmt formatCode="General" sourceLinked="1"/>
        <c:tickLblPos val="nextTo"/>
        <c:txPr>
          <a:bodyPr/>
          <a:lstStyle/>
          <a:p>
            <a:pPr>
              <a:defRPr sz="1800"/>
            </a:pPr>
            <a:endParaRPr lang="en-US"/>
          </a:p>
        </c:txPr>
        <c:crossAx val="81406976"/>
        <c:crosses val="autoZero"/>
        <c:crossBetween val="between"/>
      </c:valAx>
    </c:plotArea>
    <c:legend>
      <c:legendPos val="r"/>
      <c:layout>
        <c:manualLayout>
          <c:xMode val="edge"/>
          <c:yMode val="edge"/>
          <c:x val="0.78829833770778668"/>
          <c:y val="0.92612698875603416"/>
          <c:w val="0.18538587281852925"/>
          <c:h val="5.790577103787959E-2"/>
        </c:manualLayout>
      </c:layout>
      <c:txPr>
        <a:bodyPr/>
        <a:lstStyle/>
        <a:p>
          <a:pPr>
            <a:defRPr sz="16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0.13089129483814524"/>
          <c:y val="5.1400554097404488E-2"/>
          <c:w val="0.8135531496062981"/>
          <c:h val="0.66586431904345389"/>
        </c:manualLayout>
      </c:layout>
      <c:lineChart>
        <c:grouping val="standard"/>
        <c:ser>
          <c:idx val="0"/>
          <c:order val="0"/>
          <c:tx>
            <c:strRef>
              <c:f>Sheet1!$B$120</c:f>
              <c:strCache>
                <c:ptCount val="1"/>
                <c:pt idx="0">
                  <c:v>%age of crop reduction</c:v>
                </c:pt>
              </c:strCache>
            </c:strRef>
          </c:tx>
          <c:marker>
            <c:symbol val="none"/>
          </c:marker>
          <c:cat>
            <c:strRef>
              <c:f>Sheet1!$A$121:$A$128</c:f>
              <c:strCache>
                <c:ptCount val="8"/>
                <c:pt idx="0">
                  <c:v>AOT0</c:v>
                </c:pt>
                <c:pt idx="1">
                  <c:v>AOT5</c:v>
                </c:pt>
                <c:pt idx="2">
                  <c:v>AOT15</c:v>
                </c:pt>
                <c:pt idx="3">
                  <c:v>AOT20</c:v>
                </c:pt>
                <c:pt idx="4">
                  <c:v>AOT25</c:v>
                </c:pt>
                <c:pt idx="5">
                  <c:v>AOT30</c:v>
                </c:pt>
                <c:pt idx="6">
                  <c:v>AOT40</c:v>
                </c:pt>
                <c:pt idx="7">
                  <c:v>AOT50</c:v>
                </c:pt>
              </c:strCache>
            </c:strRef>
          </c:cat>
          <c:val>
            <c:numRef>
              <c:f>Sheet1!$B$121:$B$128</c:f>
              <c:numCache>
                <c:formatCode>General</c:formatCode>
                <c:ptCount val="8"/>
                <c:pt idx="0">
                  <c:v>1.7</c:v>
                </c:pt>
                <c:pt idx="1">
                  <c:v>1.9000000000000001</c:v>
                </c:pt>
                <c:pt idx="2">
                  <c:v>2.1</c:v>
                </c:pt>
                <c:pt idx="3">
                  <c:v>2.4</c:v>
                </c:pt>
                <c:pt idx="4">
                  <c:v>3.8</c:v>
                </c:pt>
                <c:pt idx="5">
                  <c:v>4.7</c:v>
                </c:pt>
                <c:pt idx="6">
                  <c:v>6.9</c:v>
                </c:pt>
                <c:pt idx="7">
                  <c:v>14.9</c:v>
                </c:pt>
              </c:numCache>
            </c:numRef>
          </c:val>
        </c:ser>
        <c:marker val="1"/>
        <c:axId val="82230656"/>
        <c:axId val="82241024"/>
      </c:lineChart>
      <c:catAx>
        <c:axId val="82230656"/>
        <c:scaling>
          <c:orientation val="minMax"/>
        </c:scaling>
        <c:axPos val="b"/>
        <c:title>
          <c:tx>
            <c:rich>
              <a:bodyPr/>
              <a:lstStyle/>
              <a:p>
                <a:pPr>
                  <a:defRPr sz="1800"/>
                </a:pPr>
                <a:r>
                  <a:rPr lang="en-IN" sz="1800"/>
                  <a:t>AOTX</a:t>
                </a:r>
              </a:p>
            </c:rich>
          </c:tx>
          <c:layout/>
        </c:title>
        <c:tickLblPos val="nextTo"/>
        <c:txPr>
          <a:bodyPr/>
          <a:lstStyle/>
          <a:p>
            <a:pPr>
              <a:defRPr sz="1600"/>
            </a:pPr>
            <a:endParaRPr lang="en-US"/>
          </a:p>
        </c:txPr>
        <c:crossAx val="82241024"/>
        <c:crosses val="autoZero"/>
        <c:auto val="1"/>
        <c:lblAlgn val="ctr"/>
        <c:lblOffset val="100"/>
      </c:catAx>
      <c:valAx>
        <c:axId val="82241024"/>
        <c:scaling>
          <c:orientation val="minMax"/>
        </c:scaling>
        <c:axPos val="l"/>
        <c:majorGridlines/>
        <c:title>
          <c:tx>
            <c:rich>
              <a:bodyPr rot="-5400000" vert="horz"/>
              <a:lstStyle/>
              <a:p>
                <a:pPr>
                  <a:defRPr sz="1600" b="1"/>
                </a:pPr>
                <a:r>
                  <a:rPr lang="en-IN" sz="1600" b="1"/>
                  <a:t>%age of Crop Reduction</a:t>
                </a:r>
              </a:p>
            </c:rich>
          </c:tx>
          <c:layout/>
        </c:title>
        <c:numFmt formatCode="General" sourceLinked="1"/>
        <c:tickLblPos val="nextTo"/>
        <c:txPr>
          <a:bodyPr/>
          <a:lstStyle/>
          <a:p>
            <a:pPr>
              <a:defRPr sz="1800"/>
            </a:pPr>
            <a:endParaRPr lang="en-US"/>
          </a:p>
        </c:txPr>
        <c:crossAx val="82230656"/>
        <c:crosses val="autoZero"/>
        <c:crossBetween val="between"/>
      </c:valAx>
      <c:spPr>
        <a:solidFill>
          <a:schemeClr val="accent4">
            <a:lumMod val="60000"/>
            <a:lumOff val="40000"/>
          </a:schemeClr>
        </a:solidFill>
      </c:spPr>
    </c:plotArea>
    <c:legend>
      <c:legendPos val="r"/>
      <c:layout>
        <c:manualLayout>
          <c:xMode val="edge"/>
          <c:yMode val="edge"/>
          <c:x val="0.64444444444444582"/>
          <c:y val="0.8516597404491123"/>
          <c:w val="0.34166666666666723"/>
          <c:h val="8.3717191601050026E-2"/>
        </c:manualLayout>
      </c:layout>
      <c:txPr>
        <a:bodyPr/>
        <a:lstStyle/>
        <a:p>
          <a:pPr>
            <a:defRPr sz="1400"/>
          </a:pPr>
          <a:endParaRPr lang="en-US"/>
        </a:p>
      </c:txPr>
    </c:legend>
    <c:plotVisOnly val="1"/>
  </c:chart>
  <c:spPr>
    <a:solidFill>
      <a:srgbClr val="FFC000"/>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22708-425F-40AC-BF27-ADAA1154958C}" type="datetimeFigureOut">
              <a:rPr lang="en-IN" smtClean="0"/>
              <a:pPr/>
              <a:t>09-09-2016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897CC-65F5-466A-AC22-33EBC15541F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noFill/>
          <a:ln>
            <a:miter lim="800000"/>
            <a:headEnd/>
            <a:tailEnd/>
          </a:ln>
        </p:spPr>
        <p:txBody>
          <a:bodyPr/>
          <a:lstStyle/>
          <a:p>
            <a:fld id="{0C6BA293-958B-4404-B0E0-01DB4766A5EA}" type="slidenum">
              <a:rPr lang="en-US" smtClean="0"/>
              <a:pPr/>
              <a:t>3</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bwMode="auto">
          <a:noFill/>
        </p:spPr>
        <p:txBody>
          <a:bodyPr/>
          <a:lstStyle/>
          <a:p>
            <a:r>
              <a:rPr lang="en-US" smtClean="0"/>
              <a:t>ozone is </a:t>
            </a:r>
            <a:r>
              <a:rPr lang="en-US" b="1" smtClean="0"/>
              <a:t>a product of chemical reactions taking </a:t>
            </a:r>
            <a:r>
              <a:rPr lang="en-US" smtClean="0"/>
              <a:t>place between unburnt hydrocarbons, oxides of nitrogen and related species, under the influence of sunlight (Haagen-Smit, </a:t>
            </a:r>
            <a:r>
              <a:rPr lang="en-US" b="1" smtClean="0"/>
              <a:t>1952)</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DB897CC-65F5-466A-AC22-33EBC15541F6}" type="slidenum">
              <a:rPr lang="en-IN" smtClean="0"/>
              <a:pPr/>
              <a:t>13</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DB897CC-65F5-466A-AC22-33EBC15541F6}" type="slidenum">
              <a:rPr lang="en-IN" smtClean="0"/>
              <a:pPr/>
              <a:t>19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9/9/2016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9/9/2016</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9/9/2016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9/9/2016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iconbazaar.com/bars/contributed/pg04.html" TargetMode="External"/><Relationship Id="rId3" Type="http://schemas.openxmlformats.org/officeDocument/2006/relationships/notesSlide" Target="../notesSlides/notesSlide1.xml"/><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www-as.harvard.edu/chemistry/trop/news.html" TargetMode="External"/><Relationship Id="rId5" Type="http://schemas.openxmlformats.org/officeDocument/2006/relationships/hyperlink" Target="http://www.iconbazaar.com/cgi-bin/signs/animated/email/pg08/" TargetMode="External"/><Relationship Id="rId4" Type="http://schemas.openxmlformats.org/officeDocument/2006/relationships/oleObject" Target="../embeddings/oleObject1.bin"/><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8686800" cy="2003425"/>
          </a:xfrm>
        </p:spPr>
        <p:txBody>
          <a:bodyPr>
            <a:normAutofit fontScale="90000"/>
          </a:bodyPr>
          <a:lstStyle/>
          <a:p>
            <a:r>
              <a:rPr lang="en-IN" b="1" dirty="0" smtClean="0"/>
              <a:t>AOTX Indices – A Tool for Assessment of Impact of Ozone on Plants</a:t>
            </a:r>
            <a:endParaRPr lang="en-IN" dirty="0"/>
          </a:p>
        </p:txBody>
      </p:sp>
      <p:sp>
        <p:nvSpPr>
          <p:cNvPr id="3" name="Subtitle 2"/>
          <p:cNvSpPr>
            <a:spLocks noGrp="1"/>
          </p:cNvSpPr>
          <p:nvPr>
            <p:ph type="subTitle" idx="1"/>
          </p:nvPr>
        </p:nvSpPr>
        <p:spPr/>
        <p:txBody>
          <a:bodyPr>
            <a:normAutofit fontScale="62500" lnSpcReduction="20000"/>
          </a:bodyPr>
          <a:lstStyle/>
          <a:p>
            <a:r>
              <a:rPr lang="en-US" dirty="0" err="1" smtClean="0"/>
              <a:t>Pallavi</a:t>
            </a:r>
            <a:r>
              <a:rPr lang="en-US" dirty="0" smtClean="0"/>
              <a:t> </a:t>
            </a:r>
            <a:r>
              <a:rPr lang="en-US" dirty="0" err="1" smtClean="0"/>
              <a:t>Saxena</a:t>
            </a:r>
            <a:endParaRPr lang="en-US" dirty="0" smtClean="0"/>
          </a:p>
          <a:p>
            <a:r>
              <a:rPr lang="en-US" dirty="0" smtClean="0"/>
              <a:t>Young Scientist</a:t>
            </a:r>
          </a:p>
          <a:p>
            <a:r>
              <a:rPr lang="en-US" dirty="0" smtClean="0"/>
              <a:t>School of Environmental Sciences</a:t>
            </a:r>
          </a:p>
          <a:p>
            <a:r>
              <a:rPr lang="en-US" dirty="0" smtClean="0"/>
              <a:t>Jawaharlal Nehru University</a:t>
            </a:r>
          </a:p>
          <a:p>
            <a:r>
              <a:rPr lang="en-US" dirty="0" smtClean="0"/>
              <a:t>New Delhi-110067</a:t>
            </a:r>
          </a:p>
          <a:p>
            <a:r>
              <a:rPr lang="en-US" dirty="0" smtClean="0"/>
              <a:t>INDIA</a:t>
            </a:r>
          </a:p>
          <a:p>
            <a:r>
              <a:rPr lang="en-US" dirty="0" smtClean="0"/>
              <a:t>Email: pallavienvironment@gmail.com</a:t>
            </a:r>
            <a:endParaRPr lang="en-IN" dirty="0"/>
          </a:p>
        </p:txBody>
      </p:sp>
      <p:pic>
        <p:nvPicPr>
          <p:cNvPr id="4" name="Picture 3" descr="E:\TOAR Workshop, Spain\index.jpg"/>
          <p:cNvPicPr>
            <a:picLocks noChangeAspect="1" noChangeArrowheads="1"/>
          </p:cNvPicPr>
          <p:nvPr/>
        </p:nvPicPr>
        <p:blipFill>
          <a:blip r:embed="rId2" cstate="print"/>
          <a:srcRect/>
          <a:stretch>
            <a:fillRect/>
          </a:stretch>
        </p:blipFill>
        <p:spPr bwMode="auto">
          <a:xfrm>
            <a:off x="8143875" y="0"/>
            <a:ext cx="1000125" cy="1266825"/>
          </a:xfrm>
          <a:prstGeom prst="rect">
            <a:avLst/>
          </a:prstGeom>
          <a:noFill/>
        </p:spPr>
      </p:pic>
      <p:sp>
        <p:nvSpPr>
          <p:cNvPr id="5" name="TextBox 4"/>
          <p:cNvSpPr txBox="1"/>
          <p:nvPr/>
        </p:nvSpPr>
        <p:spPr>
          <a:xfrm>
            <a:off x="0" y="6553200"/>
            <a:ext cx="9144000" cy="369332"/>
          </a:xfrm>
          <a:prstGeom prst="rect">
            <a:avLst/>
          </a:prstGeom>
          <a:noFill/>
        </p:spPr>
        <p:txBody>
          <a:bodyPr wrap="square" rtlCol="0">
            <a:spAutoFit/>
          </a:bodyPr>
          <a:lstStyle/>
          <a:p>
            <a:r>
              <a:rPr lang="en-US" dirty="0" smtClean="0">
                <a:solidFill>
                  <a:srgbClr val="C00000"/>
                </a:solidFill>
              </a:rPr>
              <a:t>Quadrennial Ozone Symposium 2016, 4-9 September 2016, Edinburgh, UK</a:t>
            </a:r>
            <a:endParaRPr lang="en-IN"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500034" y="1071546"/>
            <a:ext cx="8143932" cy="1588"/>
          </a:xfrm>
          <a:prstGeom prst="line">
            <a:avLst/>
          </a:prstGeom>
          <a:effectLst>
            <a:glow rad="63500">
              <a:schemeClr val="accent1">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152" name="Rectangle 3"/>
          <p:cNvSpPr txBox="1">
            <a:spLocks noChangeArrowheads="1"/>
          </p:cNvSpPr>
          <p:nvPr/>
        </p:nvSpPr>
        <p:spPr bwMode="auto">
          <a:xfrm>
            <a:off x="728663" y="1357313"/>
            <a:ext cx="7772400" cy="4191000"/>
          </a:xfrm>
          <a:prstGeom prst="rect">
            <a:avLst/>
          </a:prstGeom>
          <a:noFill/>
          <a:ln w="9525">
            <a:noFill/>
            <a:miter lim="800000"/>
            <a:headEnd/>
            <a:tailEnd/>
          </a:ln>
        </p:spPr>
        <p:txBody>
          <a:bodyPr/>
          <a:lstStyle/>
          <a:p>
            <a:pPr marL="457200" indent="-457200" algn="just">
              <a:spcBef>
                <a:spcPts val="600"/>
              </a:spcBef>
              <a:spcAft>
                <a:spcPts val="1200"/>
              </a:spcAft>
            </a:pPr>
            <a:endParaRPr lang="en-IN" sz="2400"/>
          </a:p>
          <a:p>
            <a:pPr marL="457200" indent="-457200">
              <a:spcBef>
                <a:spcPct val="20000"/>
              </a:spcBef>
              <a:buSzPct val="85000"/>
              <a:buFont typeface="Rockwell" pitchFamily="18" charset="0"/>
              <a:buAutoNum type="arabicPeriod"/>
            </a:pPr>
            <a:endParaRPr lang="en-GB" sz="2400"/>
          </a:p>
          <a:p>
            <a:pPr marL="457200" indent="-457200">
              <a:spcBef>
                <a:spcPct val="20000"/>
              </a:spcBef>
              <a:buSzPct val="85000"/>
              <a:buFont typeface="Rockwell" pitchFamily="18" charset="0"/>
              <a:buAutoNum type="arabicPeriod"/>
            </a:pPr>
            <a:endParaRPr lang="en-GB" sz="2400"/>
          </a:p>
        </p:txBody>
      </p:sp>
      <p:sp>
        <p:nvSpPr>
          <p:cNvPr id="6153" name="Rectangle 3"/>
          <p:cNvSpPr txBox="1">
            <a:spLocks noChangeArrowheads="1"/>
          </p:cNvSpPr>
          <p:nvPr/>
        </p:nvSpPr>
        <p:spPr bwMode="auto">
          <a:xfrm>
            <a:off x="881063" y="1509713"/>
            <a:ext cx="7772400" cy="4191000"/>
          </a:xfrm>
          <a:prstGeom prst="rect">
            <a:avLst/>
          </a:prstGeom>
          <a:noFill/>
          <a:ln w="9525">
            <a:noFill/>
            <a:miter lim="800000"/>
            <a:headEnd/>
            <a:tailEnd/>
          </a:ln>
        </p:spPr>
        <p:txBody>
          <a:bodyPr/>
          <a:lstStyle/>
          <a:p>
            <a:pPr marL="457200" indent="-457200" algn="just">
              <a:spcBef>
                <a:spcPts val="600"/>
              </a:spcBef>
              <a:spcAft>
                <a:spcPts val="1200"/>
              </a:spcAft>
            </a:pPr>
            <a:endParaRPr lang="en-US" sz="2400"/>
          </a:p>
          <a:p>
            <a:pPr marL="457200" indent="-457200" algn="just">
              <a:spcBef>
                <a:spcPts val="600"/>
              </a:spcBef>
              <a:spcAft>
                <a:spcPts val="1200"/>
              </a:spcAft>
            </a:pPr>
            <a:endParaRPr lang="en-IN" sz="2400"/>
          </a:p>
          <a:p>
            <a:pPr marL="457200" indent="-457200">
              <a:spcBef>
                <a:spcPct val="20000"/>
              </a:spcBef>
              <a:buSzPct val="85000"/>
              <a:buFont typeface="Rockwell" pitchFamily="18" charset="0"/>
              <a:buAutoNum type="arabicPeriod"/>
            </a:pPr>
            <a:endParaRPr lang="en-GB" sz="2400"/>
          </a:p>
          <a:p>
            <a:pPr marL="457200" indent="-457200">
              <a:spcBef>
                <a:spcPct val="20000"/>
              </a:spcBef>
              <a:buSzPct val="85000"/>
              <a:buFont typeface="Rockwell" pitchFamily="18" charset="0"/>
              <a:buAutoNum type="arabicPeriod"/>
            </a:pPr>
            <a:endParaRPr lang="en-GB" sz="2400"/>
          </a:p>
        </p:txBody>
      </p:sp>
      <p:sp>
        <p:nvSpPr>
          <p:cNvPr id="10" name="Rectangle 3"/>
          <p:cNvSpPr txBox="1">
            <a:spLocks noChangeArrowheads="1"/>
          </p:cNvSpPr>
          <p:nvPr/>
        </p:nvSpPr>
        <p:spPr bwMode="auto">
          <a:xfrm>
            <a:off x="609600" y="1219200"/>
            <a:ext cx="8534400" cy="5638800"/>
          </a:xfrm>
          <a:prstGeom prst="rect">
            <a:avLst/>
          </a:prstGeom>
          <a:noFill/>
          <a:ln w="9525">
            <a:noFill/>
            <a:miter lim="800000"/>
            <a:headEnd/>
            <a:tailEnd/>
          </a:ln>
        </p:spPr>
        <p:txBody>
          <a:bodyPr/>
          <a:lstStyle/>
          <a:p>
            <a:pPr algn="just" defTabSz="457200">
              <a:lnSpc>
                <a:spcPts val="2880"/>
              </a:lnSpc>
              <a:spcBef>
                <a:spcPts val="1200"/>
              </a:spcBef>
              <a:spcAft>
                <a:spcPts val="600"/>
              </a:spcAft>
              <a:buFontTx/>
              <a:buBlip>
                <a:blip r:embed="rId2"/>
              </a:buBlip>
              <a:tabLst>
                <a:tab pos="457200" algn="l"/>
              </a:tabLst>
              <a:defRPr/>
            </a:pPr>
            <a:r>
              <a:rPr lang="en-US" sz="2400" dirty="0" smtClean="0"/>
              <a:t> </a:t>
            </a:r>
            <a:r>
              <a:rPr lang="en-US" sz="2000" dirty="0" smtClean="0">
                <a:solidFill>
                  <a:srgbClr val="FFFF00"/>
                </a:solidFill>
              </a:rPr>
              <a:t>Possible occurrence of </a:t>
            </a:r>
            <a:r>
              <a:rPr lang="en-US" sz="2000" i="1" dirty="0" err="1" smtClean="0">
                <a:solidFill>
                  <a:srgbClr val="FFFF00"/>
                </a:solidFill>
              </a:rPr>
              <a:t>O.sativa</a:t>
            </a:r>
            <a:r>
              <a:rPr lang="en-US" sz="2000" dirty="0" smtClean="0">
                <a:solidFill>
                  <a:srgbClr val="FFFF00"/>
                </a:solidFill>
              </a:rPr>
              <a:t> reduction (%) for each AOT index</a:t>
            </a:r>
          </a:p>
          <a:p>
            <a:pPr algn="just" defTabSz="457200">
              <a:lnSpc>
                <a:spcPts val="2880"/>
              </a:lnSpc>
              <a:spcBef>
                <a:spcPts val="1200"/>
              </a:spcBef>
              <a:spcAft>
                <a:spcPts val="600"/>
              </a:spcAft>
              <a:buFontTx/>
              <a:buBlip>
                <a:blip r:embed="rId2"/>
              </a:buBlip>
              <a:tabLst>
                <a:tab pos="457200" algn="l"/>
              </a:tabLst>
              <a:defRPr/>
            </a:pPr>
            <a:endParaRPr lang="en-US" sz="2000" dirty="0" smtClean="0">
              <a:solidFill>
                <a:srgbClr val="FFFF00"/>
              </a:solidFill>
            </a:endParaRPr>
          </a:p>
          <a:p>
            <a:pPr algn="just" defTabSz="457200">
              <a:lnSpc>
                <a:spcPts val="2880"/>
              </a:lnSpc>
              <a:spcBef>
                <a:spcPts val="1200"/>
              </a:spcBef>
              <a:spcAft>
                <a:spcPts val="600"/>
              </a:spcAft>
              <a:buFontTx/>
              <a:buBlip>
                <a:blip r:embed="rId2"/>
              </a:buBlip>
              <a:tabLst>
                <a:tab pos="457200" algn="l"/>
              </a:tabLst>
              <a:defRPr/>
            </a:pPr>
            <a:endParaRPr lang="en-US" sz="2000" dirty="0" smtClean="0">
              <a:solidFill>
                <a:srgbClr val="FFFF00"/>
              </a:solidFill>
            </a:endParaRPr>
          </a:p>
          <a:p>
            <a:pPr algn="just" defTabSz="457200">
              <a:lnSpc>
                <a:spcPts val="2880"/>
              </a:lnSpc>
              <a:spcBef>
                <a:spcPts val="1200"/>
              </a:spcBef>
              <a:spcAft>
                <a:spcPts val="600"/>
              </a:spcAft>
              <a:buFontTx/>
              <a:buBlip>
                <a:blip r:embed="rId2"/>
              </a:buBlip>
              <a:tabLst>
                <a:tab pos="457200" algn="l"/>
              </a:tabLst>
              <a:defRPr/>
            </a:pPr>
            <a:r>
              <a:rPr lang="en-US" sz="2000" dirty="0" smtClean="0">
                <a:solidFill>
                  <a:srgbClr val="FFFF00"/>
                </a:solidFill>
              </a:rPr>
              <a:t> By taking European benchmark i.e. 3000 ppb h into consideration, estimated crop reduction is</a:t>
            </a:r>
          </a:p>
          <a:p>
            <a:pPr algn="just" defTabSz="457200">
              <a:lnSpc>
                <a:spcPts val="2880"/>
              </a:lnSpc>
              <a:spcBef>
                <a:spcPts val="1200"/>
              </a:spcBef>
              <a:spcAft>
                <a:spcPts val="600"/>
              </a:spcAft>
              <a:buFontTx/>
              <a:buBlip>
                <a:blip r:embed="rId2"/>
              </a:buBlip>
              <a:tabLst>
                <a:tab pos="457200" algn="l"/>
              </a:tabLst>
              <a:defRPr/>
            </a:pPr>
            <a:endParaRPr lang="en-US" sz="2000" dirty="0" smtClean="0">
              <a:solidFill>
                <a:srgbClr val="FFFF00"/>
              </a:solidFill>
            </a:endParaRPr>
          </a:p>
          <a:p>
            <a:pPr algn="just" defTabSz="457200">
              <a:lnSpc>
                <a:spcPts val="2880"/>
              </a:lnSpc>
              <a:spcBef>
                <a:spcPts val="1200"/>
              </a:spcBef>
              <a:spcAft>
                <a:spcPts val="600"/>
              </a:spcAft>
              <a:buFontTx/>
              <a:buBlip>
                <a:blip r:embed="rId2"/>
              </a:buBlip>
              <a:tabLst>
                <a:tab pos="457200" algn="l"/>
              </a:tabLst>
              <a:defRPr/>
            </a:pPr>
            <a:endParaRPr lang="en-US" sz="2000" dirty="0" smtClean="0">
              <a:solidFill>
                <a:srgbClr val="FFFF00"/>
              </a:solidFill>
            </a:endParaRPr>
          </a:p>
          <a:p>
            <a:pPr algn="just" defTabSz="457200">
              <a:lnSpc>
                <a:spcPts val="2880"/>
              </a:lnSpc>
              <a:spcBef>
                <a:spcPts val="1200"/>
              </a:spcBef>
              <a:spcAft>
                <a:spcPts val="600"/>
              </a:spcAft>
              <a:buFontTx/>
              <a:buBlip>
                <a:blip r:embed="rId2"/>
              </a:buBlip>
              <a:tabLst>
                <a:tab pos="457200" algn="l"/>
              </a:tabLst>
              <a:defRPr/>
            </a:pPr>
            <a:r>
              <a:rPr lang="en-US" sz="2000" dirty="0" smtClean="0">
                <a:solidFill>
                  <a:srgbClr val="FFFF00"/>
                </a:solidFill>
              </a:rPr>
              <a:t> To estimate the yield loss, </a:t>
            </a:r>
            <a:r>
              <a:rPr lang="en-IN" sz="2000" dirty="0" smtClean="0">
                <a:solidFill>
                  <a:srgbClr val="FFFF00"/>
                </a:solidFill>
              </a:rPr>
              <a:t>by using the secondary data. According to the European benchmark, for AOT40 values above 3000 ppb, there is a 5% of yield loss occurred. Therefore, yield losses calculation was conducted by using Microsoft Office Excel 2007. </a:t>
            </a:r>
            <a:endParaRPr lang="en-US" sz="2000" dirty="0" smtClean="0">
              <a:solidFill>
                <a:srgbClr val="FFFF00"/>
              </a:solidFill>
            </a:endParaRPr>
          </a:p>
          <a:p>
            <a:pPr algn="just" defTabSz="457200">
              <a:lnSpc>
                <a:spcPts val="2880"/>
              </a:lnSpc>
              <a:spcBef>
                <a:spcPts val="1200"/>
              </a:spcBef>
              <a:spcAft>
                <a:spcPts val="600"/>
              </a:spcAft>
              <a:buFontTx/>
              <a:buBlip>
                <a:blip r:embed="rId2"/>
              </a:buBlip>
              <a:tabLst>
                <a:tab pos="457200" algn="l"/>
              </a:tabLst>
              <a:defRPr/>
            </a:pPr>
            <a:endParaRPr lang="en-US" sz="2000" dirty="0" smtClean="0">
              <a:solidFill>
                <a:srgbClr val="FFFF00"/>
              </a:solidFill>
            </a:endParaRPr>
          </a:p>
          <a:p>
            <a:pPr algn="just" defTabSz="457200">
              <a:lnSpc>
                <a:spcPts val="2880"/>
              </a:lnSpc>
              <a:spcBef>
                <a:spcPts val="1200"/>
              </a:spcBef>
              <a:spcAft>
                <a:spcPts val="600"/>
              </a:spcAft>
              <a:tabLst>
                <a:tab pos="457200" algn="l"/>
              </a:tabLst>
              <a:defRPr/>
            </a:pPr>
            <a:endParaRPr lang="en-US" sz="2000" dirty="0" smtClean="0">
              <a:solidFill>
                <a:srgbClr val="FFFF00"/>
              </a:solidFill>
            </a:endParaRPr>
          </a:p>
          <a:p>
            <a:pPr algn="just" defTabSz="457200">
              <a:lnSpc>
                <a:spcPts val="2880"/>
              </a:lnSpc>
              <a:spcBef>
                <a:spcPts val="1200"/>
              </a:spcBef>
              <a:spcAft>
                <a:spcPts val="600"/>
              </a:spcAft>
              <a:tabLst>
                <a:tab pos="457200" algn="l"/>
              </a:tabLst>
              <a:defRPr/>
            </a:pPr>
            <a:endParaRPr lang="en-US" sz="2400" dirty="0" smtClean="0">
              <a:solidFill>
                <a:srgbClr val="FFFF00"/>
              </a:solidFill>
            </a:endParaRPr>
          </a:p>
          <a:p>
            <a:pPr algn="just" defTabSz="457200">
              <a:lnSpc>
                <a:spcPts val="2880"/>
              </a:lnSpc>
              <a:spcBef>
                <a:spcPts val="1200"/>
              </a:spcBef>
              <a:spcAft>
                <a:spcPts val="600"/>
              </a:spcAft>
              <a:tabLst>
                <a:tab pos="457200" algn="l"/>
              </a:tabLst>
              <a:defRPr/>
            </a:pPr>
            <a:r>
              <a:rPr lang="en-US" sz="2400" dirty="0" smtClean="0">
                <a:solidFill>
                  <a:srgbClr val="FFFF00"/>
                </a:solidFill>
              </a:rPr>
              <a:t>      </a:t>
            </a:r>
            <a:endParaRPr lang="en-US" sz="2000" b="1" dirty="0">
              <a:solidFill>
                <a:srgbClr val="FFFF00"/>
              </a:solidFill>
            </a:endParaRPr>
          </a:p>
          <a:p>
            <a:pPr algn="just" defTabSz="457200">
              <a:lnSpc>
                <a:spcPts val="2880"/>
              </a:lnSpc>
              <a:spcBef>
                <a:spcPts val="1200"/>
              </a:spcBef>
              <a:spcAft>
                <a:spcPts val="600"/>
              </a:spcAft>
              <a:tabLst>
                <a:tab pos="457200" algn="l"/>
              </a:tabLst>
              <a:defRPr/>
            </a:pPr>
            <a:endParaRPr lang="en-US" sz="2000" dirty="0">
              <a:solidFill>
                <a:srgbClr val="FFFF00"/>
              </a:solidFill>
            </a:endParaRPr>
          </a:p>
          <a:p>
            <a:pPr algn="just" defTabSz="457200">
              <a:lnSpc>
                <a:spcPts val="2880"/>
              </a:lnSpc>
              <a:spcBef>
                <a:spcPts val="1200"/>
              </a:spcBef>
              <a:spcAft>
                <a:spcPts val="600"/>
              </a:spcAft>
              <a:tabLst>
                <a:tab pos="457200" algn="l"/>
              </a:tabLst>
              <a:defRPr/>
            </a:pPr>
            <a:endParaRPr lang="en-US" sz="2000" dirty="0">
              <a:solidFill>
                <a:srgbClr val="FFFF00"/>
              </a:solidFill>
            </a:endParaRPr>
          </a:p>
          <a:p>
            <a:pPr algn="just" defTabSz="457200">
              <a:lnSpc>
                <a:spcPts val="2880"/>
              </a:lnSpc>
              <a:spcBef>
                <a:spcPts val="1200"/>
              </a:spcBef>
              <a:spcAft>
                <a:spcPts val="600"/>
              </a:spcAft>
              <a:tabLst>
                <a:tab pos="457200" algn="l"/>
              </a:tabLst>
              <a:defRPr/>
            </a:pPr>
            <a:endParaRPr lang="en-US" sz="2400" dirty="0">
              <a:solidFill>
                <a:srgbClr val="FFFF00"/>
              </a:solidFill>
            </a:endParaRPr>
          </a:p>
          <a:p>
            <a:pPr algn="just" defTabSz="457200">
              <a:lnSpc>
                <a:spcPts val="2880"/>
              </a:lnSpc>
              <a:spcBef>
                <a:spcPts val="1200"/>
              </a:spcBef>
              <a:spcAft>
                <a:spcPts val="600"/>
              </a:spcAft>
              <a:tabLst>
                <a:tab pos="457200" algn="l"/>
              </a:tabLst>
              <a:defRPr/>
            </a:pPr>
            <a:r>
              <a:rPr lang="en-US" sz="2400" spc="-60" dirty="0">
                <a:solidFill>
                  <a:srgbClr val="FFFF00"/>
                </a:solidFill>
              </a:rPr>
              <a:t>	</a:t>
            </a:r>
          </a:p>
          <a:p>
            <a:pPr algn="just">
              <a:lnSpc>
                <a:spcPts val="2880"/>
              </a:lnSpc>
              <a:spcBef>
                <a:spcPts val="600"/>
              </a:spcBef>
              <a:spcAft>
                <a:spcPts val="600"/>
              </a:spcAft>
              <a:defRPr/>
            </a:pPr>
            <a:endParaRPr lang="en-US" sz="2400" spc="-60" dirty="0">
              <a:solidFill>
                <a:srgbClr val="FFFF00"/>
              </a:solidFill>
            </a:endParaRPr>
          </a:p>
          <a:p>
            <a:pPr algn="just">
              <a:lnSpc>
                <a:spcPts val="2880"/>
              </a:lnSpc>
              <a:spcBef>
                <a:spcPts val="600"/>
              </a:spcBef>
              <a:spcAft>
                <a:spcPts val="600"/>
              </a:spcAft>
              <a:defRPr/>
            </a:pPr>
            <a:endParaRPr lang="en-GB" sz="2400" spc="-60" dirty="0">
              <a:solidFill>
                <a:srgbClr val="FFFF00"/>
              </a:solidFill>
            </a:endParaRPr>
          </a:p>
        </p:txBody>
      </p:sp>
      <p:sp>
        <p:nvSpPr>
          <p:cNvPr id="61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15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15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16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164" name="Rectangle 21"/>
          <p:cNvSpPr>
            <a:spLocks noChangeArrowheads="1"/>
          </p:cNvSpPr>
          <p:nvPr/>
        </p:nvSpPr>
        <p:spPr bwMode="auto">
          <a:xfrm>
            <a:off x="457200" y="533400"/>
            <a:ext cx="4418197" cy="523220"/>
          </a:xfrm>
          <a:prstGeom prst="rect">
            <a:avLst/>
          </a:prstGeom>
          <a:noFill/>
          <a:ln w="9525">
            <a:noFill/>
            <a:miter lim="800000"/>
            <a:headEnd/>
            <a:tailEnd/>
          </a:ln>
        </p:spPr>
        <p:txBody>
          <a:bodyPr wrap="none">
            <a:spAutoFit/>
          </a:bodyPr>
          <a:lstStyle/>
          <a:p>
            <a:r>
              <a:rPr lang="en-US" sz="2800" b="1" dirty="0" smtClean="0">
                <a:solidFill>
                  <a:srgbClr val="FFFF99"/>
                </a:solidFill>
                <a:cs typeface="Arial" pitchFamily="34" charset="0"/>
              </a:rPr>
              <a:t>%age of crop reduction</a:t>
            </a:r>
            <a:endParaRPr lang="en-US" sz="2800" dirty="0">
              <a:solidFill>
                <a:srgbClr val="FFFF99"/>
              </a:solidFill>
            </a:endParaRPr>
          </a:p>
        </p:txBody>
      </p:sp>
      <p:pic>
        <p:nvPicPr>
          <p:cNvPr id="71683" name="Picture 3"/>
          <p:cNvPicPr>
            <a:picLocks noChangeAspect="1" noChangeArrowheads="1"/>
          </p:cNvPicPr>
          <p:nvPr/>
        </p:nvPicPr>
        <p:blipFill>
          <a:blip r:embed="rId3" cstate="print"/>
          <a:srcRect/>
          <a:stretch>
            <a:fillRect/>
          </a:stretch>
        </p:blipFill>
        <p:spPr bwMode="auto">
          <a:xfrm>
            <a:off x="838200" y="2209800"/>
            <a:ext cx="3248025" cy="685800"/>
          </a:xfrm>
          <a:prstGeom prst="rect">
            <a:avLst/>
          </a:prstGeom>
          <a:noFill/>
          <a:ln w="9525">
            <a:noFill/>
            <a:miter lim="800000"/>
            <a:headEnd/>
            <a:tailEnd/>
          </a:ln>
        </p:spPr>
      </p:pic>
      <p:pic>
        <p:nvPicPr>
          <p:cNvPr id="71684" name="Picture 4"/>
          <p:cNvPicPr>
            <a:picLocks noChangeAspect="1" noChangeArrowheads="1"/>
          </p:cNvPicPr>
          <p:nvPr/>
        </p:nvPicPr>
        <p:blipFill>
          <a:blip r:embed="rId4" cstate="print"/>
          <a:srcRect/>
          <a:stretch>
            <a:fillRect/>
          </a:stretch>
        </p:blipFill>
        <p:spPr bwMode="auto">
          <a:xfrm>
            <a:off x="533400" y="4343400"/>
            <a:ext cx="8096250"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914400" y="2895600"/>
            <a:ext cx="7186613" cy="785813"/>
          </a:xfrm>
          <a:prstGeom prst="rect">
            <a:avLst/>
          </a:prstGeom>
          <a:noFill/>
        </p:spPr>
        <p:txBody>
          <a:bodyPr anchor="b"/>
          <a:lstStyle/>
          <a:p>
            <a:pPr marL="342900" indent="-342900" algn="ctr" defTabSz="-13873163" eaLnBrk="0" hangingPunct="0">
              <a:defRPr/>
            </a:pPr>
            <a:r>
              <a:rPr lang="en-US" sz="3600" b="1" spc="-140" dirty="0">
                <a:solidFill>
                  <a:srgbClr val="C00000"/>
                </a:solidFill>
                <a:ea typeface="+mj-ea"/>
                <a:cs typeface="Arial" pitchFamily="34" charset="0"/>
              </a:rPr>
              <a:t>Results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990601"/>
          <a:ext cx="7924800" cy="2804160"/>
        </p:xfrm>
        <a:graphic>
          <a:graphicData uri="http://schemas.openxmlformats.org/drawingml/2006/table">
            <a:tbl>
              <a:tblPr/>
              <a:tblGrid>
                <a:gridCol w="3961757"/>
                <a:gridCol w="3963043"/>
              </a:tblGrid>
              <a:tr h="257175">
                <a:tc>
                  <a:txBody>
                    <a:bodyPr/>
                    <a:lstStyle/>
                    <a:p>
                      <a:pPr algn="l">
                        <a:lnSpc>
                          <a:spcPct val="115000"/>
                        </a:lnSpc>
                        <a:spcAft>
                          <a:spcPts val="0"/>
                        </a:spcAft>
                      </a:pPr>
                      <a:r>
                        <a:rPr lang="en-IN" sz="2000" b="1" dirty="0">
                          <a:solidFill>
                            <a:srgbClr val="000000"/>
                          </a:solidFill>
                          <a:latin typeface="Times New Roman"/>
                          <a:ea typeface="Calibri"/>
                          <a:cs typeface="Times New Roman"/>
                        </a:rPr>
                        <a:t>Period</a:t>
                      </a:r>
                      <a:endParaRPr lang="en-IN" sz="2000" b="1"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n-IN" sz="2000" b="1" dirty="0">
                          <a:solidFill>
                            <a:srgbClr val="000000"/>
                          </a:solidFill>
                          <a:latin typeface="Times New Roman"/>
                          <a:ea typeface="Calibri"/>
                          <a:cs typeface="Times New Roman"/>
                        </a:rPr>
                        <a:t>AOT40 (ppb)</a:t>
                      </a:r>
                      <a:endParaRPr lang="en-IN" sz="2000" b="1"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7175">
                <a:tc>
                  <a:txBody>
                    <a:bodyPr/>
                    <a:lstStyle/>
                    <a:p>
                      <a:pPr algn="l">
                        <a:lnSpc>
                          <a:spcPct val="115000"/>
                        </a:lnSpc>
                        <a:spcAft>
                          <a:spcPts val="0"/>
                        </a:spcAft>
                      </a:pPr>
                      <a:r>
                        <a:rPr lang="en-IN" sz="2000" b="1" dirty="0">
                          <a:solidFill>
                            <a:srgbClr val="000000"/>
                          </a:solidFill>
                          <a:latin typeface="Times New Roman"/>
                          <a:ea typeface="Calibri"/>
                          <a:cs typeface="Times New Roman"/>
                        </a:rPr>
                        <a:t>January – March 2013</a:t>
                      </a:r>
                      <a:endParaRPr lang="en-IN"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4">
                        <a:lumMod val="60000"/>
                        <a:lumOff val="40000"/>
                      </a:schemeClr>
                    </a:solidFill>
                  </a:tcPr>
                </a:tc>
                <a:tc>
                  <a:txBody>
                    <a:bodyPr/>
                    <a:lstStyle/>
                    <a:p>
                      <a:pPr algn="l">
                        <a:lnSpc>
                          <a:spcPct val="115000"/>
                        </a:lnSpc>
                        <a:spcAft>
                          <a:spcPts val="0"/>
                        </a:spcAft>
                      </a:pPr>
                      <a:r>
                        <a:rPr lang="en-IN" sz="2000">
                          <a:solidFill>
                            <a:srgbClr val="000000"/>
                          </a:solidFill>
                          <a:latin typeface="Times New Roman"/>
                          <a:ea typeface="Calibri"/>
                          <a:cs typeface="Times New Roman"/>
                        </a:rPr>
                        <a:t>4359</a:t>
                      </a:r>
                      <a:endParaRPr lang="en-IN" sz="20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4">
                        <a:lumMod val="60000"/>
                        <a:lumOff val="40000"/>
                      </a:schemeClr>
                    </a:solidFill>
                  </a:tcPr>
                </a:tc>
              </a:tr>
              <a:tr h="257175">
                <a:tc>
                  <a:txBody>
                    <a:bodyPr/>
                    <a:lstStyle/>
                    <a:p>
                      <a:pPr algn="l">
                        <a:lnSpc>
                          <a:spcPct val="115000"/>
                        </a:lnSpc>
                        <a:spcAft>
                          <a:spcPts val="0"/>
                        </a:spcAft>
                      </a:pPr>
                      <a:r>
                        <a:rPr lang="en-IN" sz="2000" b="1" dirty="0">
                          <a:solidFill>
                            <a:srgbClr val="000000"/>
                          </a:solidFill>
                          <a:latin typeface="Times New Roman"/>
                          <a:ea typeface="Calibri"/>
                          <a:cs typeface="Times New Roman"/>
                        </a:rPr>
                        <a:t>February – April 2013</a:t>
                      </a:r>
                      <a:endParaRPr lang="en-IN" sz="2000" dirty="0">
                        <a:solidFill>
                          <a:srgbClr val="000000"/>
                        </a:solidFill>
                        <a:latin typeface="Calibri"/>
                        <a:ea typeface="Calibri"/>
                        <a:cs typeface="Times New Roman"/>
                      </a:endParaRPr>
                    </a:p>
                  </a:txBody>
                  <a:tcPr marL="68580" marR="68580" marT="0" marB="0">
                    <a:lnL>
                      <a:noFill/>
                    </a:lnL>
                    <a:lnR>
                      <a:noFill/>
                    </a:lnR>
                    <a:lnT>
                      <a:noFill/>
                    </a:lnT>
                    <a:lnB>
                      <a:noFill/>
                    </a:lnB>
                    <a:solidFill>
                      <a:schemeClr val="accent4">
                        <a:lumMod val="60000"/>
                        <a:lumOff val="40000"/>
                      </a:schemeClr>
                    </a:solidFill>
                  </a:tcPr>
                </a:tc>
                <a:tc>
                  <a:txBody>
                    <a:bodyPr/>
                    <a:lstStyle/>
                    <a:p>
                      <a:pPr algn="l">
                        <a:lnSpc>
                          <a:spcPct val="115000"/>
                        </a:lnSpc>
                        <a:spcAft>
                          <a:spcPts val="0"/>
                        </a:spcAft>
                      </a:pPr>
                      <a:r>
                        <a:rPr lang="en-IN" sz="2000">
                          <a:solidFill>
                            <a:srgbClr val="000000"/>
                          </a:solidFill>
                          <a:latin typeface="Times New Roman"/>
                          <a:ea typeface="Calibri"/>
                          <a:cs typeface="Times New Roman"/>
                        </a:rPr>
                        <a:t>6874</a:t>
                      </a:r>
                      <a:endParaRPr lang="en-IN" sz="2000">
                        <a:solidFill>
                          <a:srgbClr val="000000"/>
                        </a:solidFill>
                        <a:latin typeface="Calibri"/>
                        <a:ea typeface="Calibri"/>
                        <a:cs typeface="Times New Roman"/>
                      </a:endParaRPr>
                    </a:p>
                  </a:txBody>
                  <a:tcPr marL="68580" marR="68580" marT="0" marB="0">
                    <a:lnL>
                      <a:noFill/>
                    </a:lnL>
                    <a:lnR>
                      <a:noFill/>
                    </a:lnR>
                    <a:lnT>
                      <a:noFill/>
                    </a:lnT>
                    <a:lnB>
                      <a:noFill/>
                    </a:lnB>
                    <a:solidFill>
                      <a:schemeClr val="accent4">
                        <a:lumMod val="60000"/>
                        <a:lumOff val="40000"/>
                      </a:schemeClr>
                    </a:solidFill>
                  </a:tcPr>
                </a:tc>
              </a:tr>
              <a:tr h="257175">
                <a:tc>
                  <a:txBody>
                    <a:bodyPr/>
                    <a:lstStyle/>
                    <a:p>
                      <a:pPr algn="l">
                        <a:lnSpc>
                          <a:spcPct val="115000"/>
                        </a:lnSpc>
                        <a:spcAft>
                          <a:spcPts val="0"/>
                        </a:spcAft>
                      </a:pPr>
                      <a:r>
                        <a:rPr lang="en-IN" sz="2000" b="1" dirty="0">
                          <a:solidFill>
                            <a:srgbClr val="000000"/>
                          </a:solidFill>
                          <a:latin typeface="Times New Roman"/>
                          <a:ea typeface="Calibri"/>
                          <a:cs typeface="Times New Roman"/>
                        </a:rPr>
                        <a:t>March – May 2013</a:t>
                      </a:r>
                      <a:endParaRPr lang="en-IN" sz="2000" dirty="0">
                        <a:solidFill>
                          <a:srgbClr val="000000"/>
                        </a:solidFill>
                        <a:latin typeface="Calibri"/>
                        <a:ea typeface="Calibri"/>
                        <a:cs typeface="Times New Roman"/>
                      </a:endParaRPr>
                    </a:p>
                  </a:txBody>
                  <a:tcPr marL="68580" marR="68580" marT="0" marB="0">
                    <a:lnL>
                      <a:noFill/>
                    </a:lnL>
                    <a:lnR>
                      <a:noFill/>
                    </a:lnR>
                    <a:lnT>
                      <a:noFill/>
                    </a:lnT>
                    <a:lnB>
                      <a:noFill/>
                    </a:lnB>
                    <a:solidFill>
                      <a:schemeClr val="accent4">
                        <a:lumMod val="60000"/>
                        <a:lumOff val="40000"/>
                      </a:schemeClr>
                    </a:solidFill>
                  </a:tcPr>
                </a:tc>
                <a:tc>
                  <a:txBody>
                    <a:bodyPr/>
                    <a:lstStyle/>
                    <a:p>
                      <a:pPr algn="l">
                        <a:lnSpc>
                          <a:spcPct val="115000"/>
                        </a:lnSpc>
                        <a:spcAft>
                          <a:spcPts val="0"/>
                        </a:spcAft>
                      </a:pPr>
                      <a:r>
                        <a:rPr lang="en-IN" sz="2000" b="1" dirty="0" smtClean="0">
                          <a:solidFill>
                            <a:srgbClr val="FF0000"/>
                          </a:solidFill>
                          <a:latin typeface="Times New Roman"/>
                          <a:ea typeface="Calibri"/>
                          <a:cs typeface="Times New Roman"/>
                        </a:rPr>
                        <a:t>7965</a:t>
                      </a:r>
                      <a:endParaRPr lang="en-IN" sz="2000" b="1" dirty="0">
                        <a:solidFill>
                          <a:srgbClr val="FF0000"/>
                        </a:solidFill>
                        <a:latin typeface="Calibri"/>
                        <a:ea typeface="Calibri"/>
                        <a:cs typeface="Times New Roman"/>
                      </a:endParaRPr>
                    </a:p>
                  </a:txBody>
                  <a:tcPr marL="68580" marR="68580" marT="0" marB="0">
                    <a:lnL>
                      <a:noFill/>
                    </a:lnL>
                    <a:lnR>
                      <a:noFill/>
                    </a:lnR>
                    <a:lnT>
                      <a:noFill/>
                    </a:lnT>
                    <a:lnB>
                      <a:noFill/>
                    </a:lnB>
                    <a:solidFill>
                      <a:schemeClr val="accent4">
                        <a:lumMod val="60000"/>
                        <a:lumOff val="40000"/>
                      </a:schemeClr>
                    </a:solidFill>
                  </a:tcPr>
                </a:tc>
              </a:tr>
              <a:tr h="257175">
                <a:tc>
                  <a:txBody>
                    <a:bodyPr/>
                    <a:lstStyle/>
                    <a:p>
                      <a:pPr algn="l">
                        <a:lnSpc>
                          <a:spcPct val="115000"/>
                        </a:lnSpc>
                        <a:spcAft>
                          <a:spcPts val="0"/>
                        </a:spcAft>
                      </a:pPr>
                      <a:r>
                        <a:rPr lang="en-IN" sz="2000" b="1" dirty="0">
                          <a:solidFill>
                            <a:srgbClr val="000000"/>
                          </a:solidFill>
                          <a:latin typeface="Times New Roman"/>
                          <a:ea typeface="Calibri"/>
                          <a:cs typeface="Times New Roman"/>
                        </a:rPr>
                        <a:t>April – June 2013</a:t>
                      </a:r>
                      <a:endParaRPr lang="en-IN" sz="2000" dirty="0">
                        <a:solidFill>
                          <a:srgbClr val="000000"/>
                        </a:solidFill>
                        <a:latin typeface="Calibri"/>
                        <a:ea typeface="Calibri"/>
                        <a:cs typeface="Times New Roman"/>
                      </a:endParaRPr>
                    </a:p>
                  </a:txBody>
                  <a:tcPr marL="68580" marR="68580" marT="0" marB="0">
                    <a:lnL>
                      <a:noFill/>
                    </a:lnL>
                    <a:lnR>
                      <a:noFill/>
                    </a:lnR>
                    <a:lnT>
                      <a:noFill/>
                    </a:lnT>
                    <a:lnB>
                      <a:noFill/>
                    </a:lnB>
                    <a:solidFill>
                      <a:schemeClr val="accent4">
                        <a:lumMod val="60000"/>
                        <a:lumOff val="40000"/>
                      </a:schemeClr>
                    </a:solidFill>
                  </a:tcPr>
                </a:tc>
                <a:tc>
                  <a:txBody>
                    <a:bodyPr/>
                    <a:lstStyle/>
                    <a:p>
                      <a:pPr algn="l">
                        <a:lnSpc>
                          <a:spcPct val="115000"/>
                        </a:lnSpc>
                        <a:spcAft>
                          <a:spcPts val="0"/>
                        </a:spcAft>
                      </a:pPr>
                      <a:r>
                        <a:rPr lang="en-US" sz="2000" dirty="0" smtClean="0">
                          <a:solidFill>
                            <a:srgbClr val="000000"/>
                          </a:solidFill>
                          <a:latin typeface="Times New Roman"/>
                          <a:ea typeface="Calibri"/>
                          <a:cs typeface="Times New Roman"/>
                        </a:rPr>
                        <a:t>7786</a:t>
                      </a:r>
                      <a:endParaRPr lang="en-IN" sz="2000" dirty="0">
                        <a:solidFill>
                          <a:srgbClr val="000000"/>
                        </a:solidFill>
                        <a:latin typeface="Calibri"/>
                        <a:ea typeface="Calibri"/>
                        <a:cs typeface="Times New Roman"/>
                      </a:endParaRPr>
                    </a:p>
                  </a:txBody>
                  <a:tcPr marL="68580" marR="68580" marT="0" marB="0">
                    <a:lnL>
                      <a:noFill/>
                    </a:lnL>
                    <a:lnR>
                      <a:noFill/>
                    </a:lnR>
                    <a:lnT>
                      <a:noFill/>
                    </a:lnT>
                    <a:lnB>
                      <a:noFill/>
                    </a:lnB>
                    <a:solidFill>
                      <a:schemeClr val="accent4">
                        <a:lumMod val="60000"/>
                        <a:lumOff val="40000"/>
                      </a:schemeClr>
                    </a:solidFill>
                  </a:tcPr>
                </a:tc>
              </a:tr>
              <a:tr h="257175">
                <a:tc>
                  <a:txBody>
                    <a:bodyPr/>
                    <a:lstStyle/>
                    <a:p>
                      <a:pPr algn="l">
                        <a:lnSpc>
                          <a:spcPct val="115000"/>
                        </a:lnSpc>
                        <a:spcAft>
                          <a:spcPts val="0"/>
                        </a:spcAft>
                      </a:pPr>
                      <a:r>
                        <a:rPr lang="en-IN" sz="2000" b="1">
                          <a:solidFill>
                            <a:srgbClr val="000000"/>
                          </a:solidFill>
                          <a:latin typeface="Times New Roman"/>
                          <a:ea typeface="Calibri"/>
                          <a:cs typeface="Times New Roman"/>
                        </a:rPr>
                        <a:t>May – July 2013</a:t>
                      </a:r>
                      <a:endParaRPr lang="en-IN" sz="2000">
                        <a:solidFill>
                          <a:srgbClr val="000000"/>
                        </a:solidFill>
                        <a:latin typeface="Calibri"/>
                        <a:ea typeface="Calibri"/>
                        <a:cs typeface="Times New Roman"/>
                      </a:endParaRPr>
                    </a:p>
                  </a:txBody>
                  <a:tcPr marL="68580" marR="68580" marT="0" marB="0">
                    <a:lnL>
                      <a:noFill/>
                    </a:lnL>
                    <a:lnR>
                      <a:noFill/>
                    </a:lnR>
                    <a:lnT>
                      <a:noFill/>
                    </a:lnT>
                    <a:lnB>
                      <a:noFill/>
                    </a:lnB>
                    <a:solidFill>
                      <a:schemeClr val="accent4">
                        <a:lumMod val="60000"/>
                        <a:lumOff val="40000"/>
                      </a:schemeClr>
                    </a:solidFill>
                  </a:tcPr>
                </a:tc>
                <a:tc>
                  <a:txBody>
                    <a:bodyPr/>
                    <a:lstStyle/>
                    <a:p>
                      <a:pPr algn="l">
                        <a:lnSpc>
                          <a:spcPct val="115000"/>
                        </a:lnSpc>
                        <a:spcAft>
                          <a:spcPts val="0"/>
                        </a:spcAft>
                      </a:pPr>
                      <a:r>
                        <a:rPr lang="en-US" sz="2000" dirty="0" smtClean="0">
                          <a:solidFill>
                            <a:srgbClr val="000000"/>
                          </a:solidFill>
                          <a:latin typeface="Times New Roman"/>
                          <a:ea typeface="Calibri"/>
                          <a:cs typeface="Times New Roman"/>
                        </a:rPr>
                        <a:t>7099</a:t>
                      </a:r>
                      <a:endParaRPr lang="en-IN" sz="2000" dirty="0">
                        <a:solidFill>
                          <a:srgbClr val="000000"/>
                        </a:solidFill>
                        <a:latin typeface="Calibri"/>
                        <a:ea typeface="Calibri"/>
                        <a:cs typeface="Times New Roman"/>
                      </a:endParaRPr>
                    </a:p>
                  </a:txBody>
                  <a:tcPr marL="68580" marR="68580" marT="0" marB="0">
                    <a:lnL>
                      <a:noFill/>
                    </a:lnL>
                    <a:lnR>
                      <a:noFill/>
                    </a:lnR>
                    <a:lnT>
                      <a:noFill/>
                    </a:lnT>
                    <a:lnB>
                      <a:noFill/>
                    </a:lnB>
                    <a:solidFill>
                      <a:schemeClr val="accent4">
                        <a:lumMod val="60000"/>
                        <a:lumOff val="40000"/>
                      </a:schemeClr>
                    </a:solidFill>
                  </a:tcPr>
                </a:tc>
              </a:tr>
              <a:tr h="257175">
                <a:tc>
                  <a:txBody>
                    <a:bodyPr/>
                    <a:lstStyle/>
                    <a:p>
                      <a:pPr algn="l">
                        <a:lnSpc>
                          <a:spcPct val="115000"/>
                        </a:lnSpc>
                        <a:spcAft>
                          <a:spcPts val="0"/>
                        </a:spcAft>
                      </a:pPr>
                      <a:r>
                        <a:rPr lang="en-IN" sz="2000" b="1">
                          <a:solidFill>
                            <a:srgbClr val="000000"/>
                          </a:solidFill>
                          <a:latin typeface="Times New Roman"/>
                          <a:ea typeface="Calibri"/>
                          <a:cs typeface="Times New Roman"/>
                        </a:rPr>
                        <a:t>June – August 2013</a:t>
                      </a:r>
                      <a:endParaRPr lang="en-IN" sz="2000">
                        <a:solidFill>
                          <a:srgbClr val="000000"/>
                        </a:solidFill>
                        <a:latin typeface="Calibri"/>
                        <a:ea typeface="Calibri"/>
                        <a:cs typeface="Times New Roman"/>
                      </a:endParaRPr>
                    </a:p>
                  </a:txBody>
                  <a:tcPr marL="68580" marR="68580" marT="0" marB="0">
                    <a:lnL>
                      <a:noFill/>
                    </a:lnL>
                    <a:lnR>
                      <a:noFill/>
                    </a:lnR>
                    <a:lnT>
                      <a:noFill/>
                    </a:lnT>
                    <a:lnB>
                      <a:noFill/>
                    </a:lnB>
                    <a:solidFill>
                      <a:schemeClr val="accent4">
                        <a:lumMod val="60000"/>
                        <a:lumOff val="40000"/>
                      </a:schemeClr>
                    </a:solidFill>
                  </a:tcPr>
                </a:tc>
                <a:tc>
                  <a:txBody>
                    <a:bodyPr/>
                    <a:lstStyle/>
                    <a:p>
                      <a:pPr algn="l">
                        <a:lnSpc>
                          <a:spcPct val="115000"/>
                        </a:lnSpc>
                        <a:spcAft>
                          <a:spcPts val="0"/>
                        </a:spcAft>
                      </a:pPr>
                      <a:r>
                        <a:rPr lang="en-US" sz="2000" dirty="0" smtClean="0">
                          <a:solidFill>
                            <a:srgbClr val="000000"/>
                          </a:solidFill>
                          <a:latin typeface="Times New Roman"/>
                          <a:ea typeface="Calibri"/>
                          <a:cs typeface="Times New Roman"/>
                        </a:rPr>
                        <a:t>6754</a:t>
                      </a:r>
                      <a:endParaRPr lang="en-IN" sz="2000" dirty="0">
                        <a:solidFill>
                          <a:srgbClr val="000000"/>
                        </a:solidFill>
                        <a:latin typeface="Calibri"/>
                        <a:ea typeface="Calibri"/>
                        <a:cs typeface="Times New Roman"/>
                      </a:endParaRPr>
                    </a:p>
                  </a:txBody>
                  <a:tcPr marL="68580" marR="68580" marT="0" marB="0">
                    <a:lnL>
                      <a:noFill/>
                    </a:lnL>
                    <a:lnR>
                      <a:noFill/>
                    </a:lnR>
                    <a:lnT>
                      <a:noFill/>
                    </a:lnT>
                    <a:lnB>
                      <a:noFill/>
                    </a:lnB>
                    <a:solidFill>
                      <a:schemeClr val="accent4">
                        <a:lumMod val="60000"/>
                        <a:lumOff val="40000"/>
                      </a:schemeClr>
                    </a:solidFill>
                  </a:tcPr>
                </a:tc>
              </a:tr>
              <a:tr h="257175">
                <a:tc>
                  <a:txBody>
                    <a:bodyPr/>
                    <a:lstStyle/>
                    <a:p>
                      <a:pPr algn="l">
                        <a:lnSpc>
                          <a:spcPct val="115000"/>
                        </a:lnSpc>
                        <a:spcAft>
                          <a:spcPts val="0"/>
                        </a:spcAft>
                      </a:pPr>
                      <a:r>
                        <a:rPr lang="en-IN" sz="2000" b="1" dirty="0">
                          <a:solidFill>
                            <a:srgbClr val="000000"/>
                          </a:solidFill>
                          <a:latin typeface="Times New Roman"/>
                          <a:ea typeface="Calibri"/>
                          <a:cs typeface="Times New Roman"/>
                        </a:rPr>
                        <a:t>July – September 2013</a:t>
                      </a:r>
                      <a:endParaRPr lang="en-IN" sz="20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a:lnSpc>
                          <a:spcPct val="115000"/>
                        </a:lnSpc>
                        <a:spcAft>
                          <a:spcPts val="0"/>
                        </a:spcAft>
                      </a:pPr>
                      <a:r>
                        <a:rPr lang="en-US" sz="2000" b="0" dirty="0" smtClean="0">
                          <a:solidFill>
                            <a:schemeClr val="tx1"/>
                          </a:solidFill>
                          <a:latin typeface="Times New Roman"/>
                          <a:ea typeface="Calibri"/>
                          <a:cs typeface="Times New Roman"/>
                        </a:rPr>
                        <a:t>4077</a:t>
                      </a:r>
                      <a:endParaRPr lang="en-IN" sz="2000" b="0" dirty="0" smtClean="0">
                        <a:solidFill>
                          <a:schemeClr val="tx1"/>
                        </a:solidFill>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
        <p:nvSpPr>
          <p:cNvPr id="4" name="Rectangle 3"/>
          <p:cNvSpPr/>
          <p:nvPr/>
        </p:nvSpPr>
        <p:spPr>
          <a:xfrm>
            <a:off x="0" y="457200"/>
            <a:ext cx="7924800" cy="400110"/>
          </a:xfrm>
          <a:prstGeom prst="rect">
            <a:avLst/>
          </a:prstGeom>
        </p:spPr>
        <p:txBody>
          <a:bodyPr wrap="square">
            <a:spAutoFit/>
          </a:bodyPr>
          <a:lstStyle/>
          <a:p>
            <a:r>
              <a:rPr lang="en-IN" sz="2000" b="1" i="1" dirty="0" smtClean="0">
                <a:solidFill>
                  <a:srgbClr val="C00000"/>
                </a:solidFill>
              </a:rPr>
              <a:t>Values of AOT40 for the three months period in 2013 </a:t>
            </a:r>
            <a:endParaRPr lang="en-IN" sz="2000" b="1" dirty="0">
              <a:solidFill>
                <a:srgbClr val="C00000"/>
              </a:solidFill>
            </a:endParaRPr>
          </a:p>
        </p:txBody>
      </p:sp>
      <p:sp>
        <p:nvSpPr>
          <p:cNvPr id="5" name="Rectangle 3"/>
          <p:cNvSpPr>
            <a:spLocks noChangeArrowheads="1"/>
          </p:cNvSpPr>
          <p:nvPr/>
        </p:nvSpPr>
        <p:spPr bwMode="auto">
          <a:xfrm>
            <a:off x="304800" y="3810000"/>
            <a:ext cx="4953000" cy="430887"/>
          </a:xfrm>
          <a:prstGeom prst="rect">
            <a:avLst/>
          </a:prstGeom>
          <a:noFill/>
          <a:ln w="9525">
            <a:noFill/>
            <a:miter lim="800000"/>
            <a:headEnd/>
            <a:tailEnd/>
          </a:ln>
          <a:effectLst/>
        </p:spPr>
        <p:txBody>
          <a:bodyPr wrap="square" anchor="ctr">
            <a:spAutoFit/>
          </a:bodyPr>
          <a:lstStyle/>
          <a:p>
            <a:pPr>
              <a:defRPr/>
            </a:pPr>
            <a:r>
              <a:rPr lang="en-US" sz="2200" b="1" spc="-50" dirty="0" smtClean="0">
                <a:ea typeface="Times New Roman" pitchFamily="18" charset="0"/>
              </a:rPr>
              <a:t>Monthly </a:t>
            </a:r>
            <a:r>
              <a:rPr lang="en-US" sz="2200" b="1" spc="-50" dirty="0">
                <a:ea typeface="Times New Roman" pitchFamily="18" charset="0"/>
              </a:rPr>
              <a:t>AOT40 </a:t>
            </a:r>
            <a:r>
              <a:rPr lang="en-US" sz="2200" b="1" spc="-50" dirty="0" err="1">
                <a:ea typeface="Times New Roman" pitchFamily="18" charset="0"/>
              </a:rPr>
              <a:t>exceedance</a:t>
            </a:r>
            <a:r>
              <a:rPr lang="en-US" sz="2200" b="1" spc="-50" dirty="0">
                <a:ea typeface="Times New Roman" pitchFamily="18" charset="0"/>
              </a:rPr>
              <a:t> hour</a:t>
            </a:r>
            <a:endParaRPr lang="en-US" sz="2200" b="1" spc="-50" dirty="0"/>
          </a:p>
        </p:txBody>
      </p:sp>
      <p:graphicFrame>
        <p:nvGraphicFramePr>
          <p:cNvPr id="6" name="Table 5"/>
          <p:cNvGraphicFramePr>
            <a:graphicFrameLocks noGrp="1"/>
          </p:cNvGraphicFramePr>
          <p:nvPr/>
        </p:nvGraphicFramePr>
        <p:xfrm>
          <a:off x="457200" y="4343400"/>
          <a:ext cx="5257800" cy="2533650"/>
        </p:xfrm>
        <a:graphic>
          <a:graphicData uri="http://schemas.openxmlformats.org/drawingml/2006/table">
            <a:tbl>
              <a:tblPr/>
              <a:tblGrid>
                <a:gridCol w="2628900"/>
                <a:gridCol w="2628900"/>
              </a:tblGrid>
              <a:tr h="190500">
                <a:tc>
                  <a:txBody>
                    <a:bodyPr/>
                    <a:lstStyle/>
                    <a:p>
                      <a:pPr algn="ctr" fontAlgn="b"/>
                      <a:r>
                        <a:rPr lang="en-IN" sz="1600" b="0" i="0" u="none" strike="noStrike" dirty="0" smtClean="0">
                          <a:ln>
                            <a:solidFill>
                              <a:schemeClr val="bg1"/>
                            </a:solidFill>
                          </a:ln>
                          <a:solidFill>
                            <a:schemeClr val="tx1"/>
                          </a:solidFill>
                          <a:latin typeface="Arial"/>
                        </a:rPr>
                        <a:t>Months</a:t>
                      </a:r>
                      <a:endParaRPr lang="en-IN" sz="1600" b="0" i="0" u="none" strike="noStrike" dirty="0">
                        <a:ln>
                          <a:solidFill>
                            <a:schemeClr val="bg1"/>
                          </a:solidFill>
                        </a:ln>
                        <a:solidFill>
                          <a:schemeClr val="tx1"/>
                        </a:solidFill>
                        <a:latin typeface="Arial"/>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0070C0"/>
                    </a:solidFill>
                  </a:tcPr>
                </a:tc>
                <a:tc>
                  <a:txBody>
                    <a:bodyPr/>
                    <a:lstStyle/>
                    <a:p>
                      <a:pPr lvl="0" algn="r" fontAlgn="b"/>
                      <a:r>
                        <a:rPr lang="en-IN" sz="1600" b="0" i="0" u="none" strike="noStrike" dirty="0" smtClean="0">
                          <a:ln>
                            <a:solidFill>
                              <a:schemeClr val="bg1"/>
                            </a:solidFill>
                          </a:ln>
                          <a:solidFill>
                            <a:schemeClr val="tx1"/>
                          </a:solidFill>
                          <a:latin typeface="Arial"/>
                        </a:rPr>
                        <a:t>Hour</a:t>
                      </a:r>
                      <a:endParaRPr lang="en-IN" sz="1600" b="0" i="0" u="none" strike="noStrike" dirty="0">
                        <a:ln>
                          <a:solidFill>
                            <a:schemeClr val="bg1"/>
                          </a:solidFill>
                        </a:ln>
                        <a:solidFill>
                          <a:schemeClr val="tx1"/>
                        </a:solidFill>
                        <a:latin typeface="Arial"/>
                      </a:endParaRPr>
                    </a:p>
                  </a:txBody>
                  <a:tcPr marL="9525" marR="182880" marT="9525" marB="0">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0070C0"/>
                    </a:solidFill>
                  </a:tcPr>
                </a:tc>
              </a:tr>
              <a:tr h="190500">
                <a:tc>
                  <a:txBody>
                    <a:bodyPr/>
                    <a:lstStyle/>
                    <a:p>
                      <a:pPr algn="ctr" fontAlgn="b"/>
                      <a:r>
                        <a:rPr lang="en-IN" sz="1600" b="0" i="0" u="none" strike="noStrike" dirty="0" smtClean="0">
                          <a:ln>
                            <a:solidFill>
                              <a:schemeClr val="bg1"/>
                            </a:solidFill>
                          </a:ln>
                          <a:solidFill>
                            <a:schemeClr val="tx1"/>
                          </a:solidFill>
                          <a:latin typeface="Arial"/>
                        </a:rPr>
                        <a:t>Jan</a:t>
                      </a:r>
                      <a:endParaRPr lang="en-IN" sz="1600" b="0" i="0" u="none" strike="noStrike" dirty="0">
                        <a:ln>
                          <a:solidFill>
                            <a:schemeClr val="bg1"/>
                          </a:solidFill>
                        </a:ln>
                        <a:solidFill>
                          <a:schemeClr val="tx1"/>
                        </a:solidFill>
                        <a:latin typeface="Arial"/>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c>
                  <a:txBody>
                    <a:bodyPr/>
                    <a:lstStyle/>
                    <a:p>
                      <a:pPr lvl="0" algn="r" fontAlgn="b"/>
                      <a:r>
                        <a:rPr lang="en-IN" sz="1600" b="0" i="0" u="none" strike="noStrike" dirty="0" smtClean="0">
                          <a:ln>
                            <a:solidFill>
                              <a:schemeClr val="bg1"/>
                            </a:solidFill>
                          </a:ln>
                          <a:solidFill>
                            <a:schemeClr val="tx1"/>
                          </a:solidFill>
                          <a:latin typeface="Arial"/>
                        </a:rPr>
                        <a:t>197   </a:t>
                      </a:r>
                      <a:endParaRPr lang="en-IN" sz="1600" b="0" i="0" u="none" strike="noStrike" dirty="0">
                        <a:ln>
                          <a:solidFill>
                            <a:schemeClr val="bg1"/>
                          </a:solidFill>
                        </a:ln>
                        <a:solidFill>
                          <a:schemeClr val="tx1"/>
                        </a:solidFill>
                        <a:latin typeface="Arial"/>
                      </a:endParaRPr>
                    </a:p>
                  </a:txBody>
                  <a:tcPr marL="9525" marR="182880" marT="9525" marB="0">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r>
              <a:tr h="190500">
                <a:tc>
                  <a:txBody>
                    <a:bodyPr/>
                    <a:lstStyle/>
                    <a:p>
                      <a:pPr algn="ctr" fontAlgn="b"/>
                      <a:r>
                        <a:rPr lang="en-IN" sz="1600" b="0" i="0" u="none" strike="noStrike" dirty="0" smtClean="0">
                          <a:ln>
                            <a:solidFill>
                              <a:schemeClr val="bg1"/>
                            </a:solidFill>
                          </a:ln>
                          <a:solidFill>
                            <a:schemeClr val="tx1"/>
                          </a:solidFill>
                          <a:latin typeface="Arial"/>
                        </a:rPr>
                        <a:t>Feb</a:t>
                      </a:r>
                      <a:endParaRPr lang="en-IN" sz="1600" b="0" i="0" u="none" strike="noStrike" dirty="0">
                        <a:ln>
                          <a:solidFill>
                            <a:schemeClr val="bg1"/>
                          </a:solidFill>
                        </a:ln>
                        <a:solidFill>
                          <a:schemeClr val="tx1"/>
                        </a:solidFill>
                        <a:latin typeface="Arial"/>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c>
                  <a:txBody>
                    <a:bodyPr/>
                    <a:lstStyle/>
                    <a:p>
                      <a:pPr lvl="0" algn="r" fontAlgn="b"/>
                      <a:r>
                        <a:rPr lang="en-IN" sz="1600" b="0" i="0" u="none" strike="noStrike" dirty="0">
                          <a:ln>
                            <a:solidFill>
                              <a:schemeClr val="bg1"/>
                            </a:solidFill>
                          </a:ln>
                          <a:solidFill>
                            <a:schemeClr val="tx1"/>
                          </a:solidFill>
                          <a:latin typeface="Arial"/>
                        </a:rPr>
                        <a:t>278</a:t>
                      </a:r>
                    </a:p>
                  </a:txBody>
                  <a:tcPr marL="9525" marR="182880" marT="9525" marB="0">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r>
              <a:tr h="190500">
                <a:tc>
                  <a:txBody>
                    <a:bodyPr/>
                    <a:lstStyle/>
                    <a:p>
                      <a:pPr algn="ctr" fontAlgn="b"/>
                      <a:r>
                        <a:rPr lang="en-IN" sz="1600" b="0" i="0" u="none" strike="noStrike" dirty="0" smtClean="0">
                          <a:ln>
                            <a:solidFill>
                              <a:schemeClr val="bg1"/>
                            </a:solidFill>
                          </a:ln>
                          <a:solidFill>
                            <a:schemeClr val="tx1"/>
                          </a:solidFill>
                          <a:latin typeface="Arial"/>
                        </a:rPr>
                        <a:t>Mar</a:t>
                      </a:r>
                      <a:endParaRPr lang="en-IN" sz="1600" b="0" i="0" u="none" strike="noStrike" dirty="0">
                        <a:ln>
                          <a:solidFill>
                            <a:schemeClr val="bg1"/>
                          </a:solidFill>
                        </a:ln>
                        <a:solidFill>
                          <a:schemeClr val="tx1"/>
                        </a:solidFill>
                        <a:latin typeface="Arial"/>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c>
                  <a:txBody>
                    <a:bodyPr/>
                    <a:lstStyle/>
                    <a:p>
                      <a:pPr lvl="0" algn="r" fontAlgn="b"/>
                      <a:r>
                        <a:rPr lang="en-IN" sz="1600" b="0" i="0" u="none" strike="noStrike" dirty="0">
                          <a:ln>
                            <a:solidFill>
                              <a:schemeClr val="bg1"/>
                            </a:solidFill>
                          </a:ln>
                          <a:solidFill>
                            <a:schemeClr val="tx1"/>
                          </a:solidFill>
                          <a:latin typeface="Arial"/>
                        </a:rPr>
                        <a:t>85</a:t>
                      </a:r>
                    </a:p>
                  </a:txBody>
                  <a:tcPr marL="9525" marR="182880" marT="9525" marB="0">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r>
              <a:tr h="190500">
                <a:tc>
                  <a:txBody>
                    <a:bodyPr/>
                    <a:lstStyle/>
                    <a:p>
                      <a:pPr algn="ctr" fontAlgn="b"/>
                      <a:r>
                        <a:rPr lang="en-IN" sz="1600" b="0" i="0" u="none" strike="noStrike" dirty="0" smtClean="0">
                          <a:ln>
                            <a:solidFill>
                              <a:schemeClr val="bg1"/>
                            </a:solidFill>
                          </a:ln>
                          <a:solidFill>
                            <a:schemeClr val="tx1"/>
                          </a:solidFill>
                          <a:latin typeface="Arial"/>
                        </a:rPr>
                        <a:t>Apr</a:t>
                      </a:r>
                      <a:endParaRPr lang="en-IN" sz="1600" b="0" i="0" u="none" strike="noStrike" dirty="0">
                        <a:ln>
                          <a:solidFill>
                            <a:schemeClr val="bg1"/>
                          </a:solidFill>
                        </a:ln>
                        <a:solidFill>
                          <a:schemeClr val="tx1"/>
                        </a:solidFill>
                        <a:latin typeface="Arial"/>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c>
                  <a:txBody>
                    <a:bodyPr/>
                    <a:lstStyle/>
                    <a:p>
                      <a:pPr lvl="0" algn="r" fontAlgn="b"/>
                      <a:r>
                        <a:rPr lang="en-IN" sz="1600" b="0" i="0" u="none" strike="noStrike" dirty="0" smtClean="0">
                          <a:ln>
                            <a:solidFill>
                              <a:schemeClr val="bg1"/>
                            </a:solidFill>
                          </a:ln>
                          <a:solidFill>
                            <a:schemeClr val="tx1"/>
                          </a:solidFill>
                          <a:latin typeface="Arial"/>
                        </a:rPr>
                        <a:t>563</a:t>
                      </a:r>
                      <a:endParaRPr lang="en-IN" sz="1600" b="0" i="0" u="none" strike="noStrike" dirty="0">
                        <a:ln>
                          <a:solidFill>
                            <a:schemeClr val="bg1"/>
                          </a:solidFill>
                        </a:ln>
                        <a:solidFill>
                          <a:schemeClr val="tx1"/>
                        </a:solidFill>
                        <a:latin typeface="Arial"/>
                      </a:endParaRPr>
                    </a:p>
                  </a:txBody>
                  <a:tcPr marL="9525" marR="182880" marT="9525" marB="0">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r>
              <a:tr h="190500">
                <a:tc>
                  <a:txBody>
                    <a:bodyPr/>
                    <a:lstStyle/>
                    <a:p>
                      <a:pPr algn="ctr" fontAlgn="b"/>
                      <a:r>
                        <a:rPr lang="en-IN" sz="1600" b="0" i="0" u="none" strike="noStrike" dirty="0" smtClean="0">
                          <a:ln>
                            <a:solidFill>
                              <a:schemeClr val="bg1"/>
                            </a:solidFill>
                          </a:ln>
                          <a:solidFill>
                            <a:schemeClr val="tx1"/>
                          </a:solidFill>
                          <a:latin typeface="Arial"/>
                        </a:rPr>
                        <a:t>May</a:t>
                      </a:r>
                      <a:endParaRPr lang="en-IN" sz="1600" b="0" i="0" u="none" strike="noStrike" dirty="0">
                        <a:ln>
                          <a:solidFill>
                            <a:schemeClr val="bg1"/>
                          </a:solidFill>
                        </a:ln>
                        <a:solidFill>
                          <a:schemeClr val="tx1"/>
                        </a:solidFill>
                        <a:latin typeface="Arial"/>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c>
                  <a:txBody>
                    <a:bodyPr/>
                    <a:lstStyle/>
                    <a:p>
                      <a:pPr lvl="0" algn="r" fontAlgn="b"/>
                      <a:r>
                        <a:rPr lang="en-IN" sz="1600" b="0" i="0" u="none" strike="noStrike" dirty="0" smtClean="0">
                          <a:ln>
                            <a:solidFill>
                              <a:schemeClr val="bg1"/>
                            </a:solidFill>
                          </a:ln>
                          <a:solidFill>
                            <a:schemeClr val="tx1"/>
                          </a:solidFill>
                          <a:latin typeface="Arial"/>
                        </a:rPr>
                        <a:t>601</a:t>
                      </a:r>
                      <a:endParaRPr lang="en-IN" sz="1600" b="0" i="0" u="none" strike="noStrike" dirty="0">
                        <a:ln>
                          <a:solidFill>
                            <a:schemeClr val="bg1"/>
                          </a:solidFill>
                        </a:ln>
                        <a:solidFill>
                          <a:schemeClr val="tx1"/>
                        </a:solidFill>
                        <a:latin typeface="Arial"/>
                      </a:endParaRPr>
                    </a:p>
                  </a:txBody>
                  <a:tcPr marL="9525" marR="182880" marT="9525" marB="0">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r>
              <a:tr h="190500">
                <a:tc>
                  <a:txBody>
                    <a:bodyPr/>
                    <a:lstStyle/>
                    <a:p>
                      <a:pPr algn="ctr" fontAlgn="b"/>
                      <a:r>
                        <a:rPr lang="en-IN" sz="1600" b="0" i="0" u="none" strike="noStrike" dirty="0" smtClean="0">
                          <a:ln>
                            <a:solidFill>
                              <a:schemeClr val="bg1"/>
                            </a:solidFill>
                          </a:ln>
                          <a:solidFill>
                            <a:schemeClr val="tx1"/>
                          </a:solidFill>
                          <a:latin typeface="Arial"/>
                        </a:rPr>
                        <a:t>Jun</a:t>
                      </a:r>
                      <a:endParaRPr lang="en-IN" sz="1600" b="0" i="0" u="none" strike="noStrike" dirty="0">
                        <a:ln>
                          <a:solidFill>
                            <a:schemeClr val="bg1"/>
                          </a:solidFill>
                        </a:ln>
                        <a:solidFill>
                          <a:schemeClr val="tx1"/>
                        </a:solidFill>
                        <a:latin typeface="Arial"/>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c>
                  <a:txBody>
                    <a:bodyPr/>
                    <a:lstStyle/>
                    <a:p>
                      <a:pPr lvl="0" algn="r" fontAlgn="b"/>
                      <a:r>
                        <a:rPr lang="en-IN" sz="1600" b="0" i="0" u="none" strike="noStrike" dirty="0" smtClean="0">
                          <a:ln>
                            <a:solidFill>
                              <a:schemeClr val="bg1"/>
                            </a:solidFill>
                          </a:ln>
                          <a:solidFill>
                            <a:schemeClr val="tx1"/>
                          </a:solidFill>
                          <a:latin typeface="Arial"/>
                        </a:rPr>
                        <a:t>514</a:t>
                      </a:r>
                      <a:endParaRPr lang="en-IN" sz="1600" b="0" i="0" u="none" strike="noStrike" dirty="0">
                        <a:ln>
                          <a:solidFill>
                            <a:schemeClr val="bg1"/>
                          </a:solidFill>
                        </a:ln>
                        <a:solidFill>
                          <a:schemeClr val="tx1"/>
                        </a:solidFill>
                        <a:latin typeface="Arial"/>
                      </a:endParaRPr>
                    </a:p>
                  </a:txBody>
                  <a:tcPr marL="9525" marR="182880" marT="9525" marB="0">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r>
              <a:tr h="190500">
                <a:tc>
                  <a:txBody>
                    <a:bodyPr/>
                    <a:lstStyle/>
                    <a:p>
                      <a:pPr algn="ctr" fontAlgn="b"/>
                      <a:r>
                        <a:rPr lang="en-IN" sz="1600" b="0" i="0" u="none" strike="noStrike" dirty="0" smtClean="0">
                          <a:ln>
                            <a:solidFill>
                              <a:schemeClr val="bg1"/>
                            </a:solidFill>
                          </a:ln>
                          <a:solidFill>
                            <a:schemeClr val="tx1"/>
                          </a:solidFill>
                          <a:latin typeface="Arial"/>
                        </a:rPr>
                        <a:t>July</a:t>
                      </a:r>
                      <a:endParaRPr lang="en-IN" sz="1600" b="0" i="0" u="none" strike="noStrike" dirty="0">
                        <a:ln>
                          <a:solidFill>
                            <a:schemeClr val="bg1"/>
                          </a:solidFill>
                        </a:ln>
                        <a:solidFill>
                          <a:schemeClr val="tx1"/>
                        </a:solidFill>
                        <a:latin typeface="Arial"/>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c>
                  <a:txBody>
                    <a:bodyPr/>
                    <a:lstStyle/>
                    <a:p>
                      <a:pPr lvl="0" algn="r" fontAlgn="b"/>
                      <a:r>
                        <a:rPr lang="en-IN" sz="1600" b="0" i="0" u="none" strike="noStrike" dirty="0" smtClean="0">
                          <a:ln>
                            <a:solidFill>
                              <a:schemeClr val="bg1"/>
                            </a:solidFill>
                          </a:ln>
                          <a:solidFill>
                            <a:schemeClr val="tx1"/>
                          </a:solidFill>
                          <a:latin typeface="Arial"/>
                        </a:rPr>
                        <a:t>366</a:t>
                      </a:r>
                      <a:endParaRPr lang="en-IN" sz="1600" b="0" i="0" u="none" strike="noStrike" dirty="0">
                        <a:ln>
                          <a:solidFill>
                            <a:schemeClr val="bg1"/>
                          </a:solidFill>
                        </a:ln>
                        <a:solidFill>
                          <a:schemeClr val="tx1"/>
                        </a:solidFill>
                        <a:latin typeface="Arial"/>
                      </a:endParaRPr>
                    </a:p>
                  </a:txBody>
                  <a:tcPr marL="9525" marR="182880" marT="9525" marB="0">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r>
              <a:tr h="190500">
                <a:tc>
                  <a:txBody>
                    <a:bodyPr/>
                    <a:lstStyle/>
                    <a:p>
                      <a:pPr algn="ctr" fontAlgn="b"/>
                      <a:r>
                        <a:rPr lang="en-IN" sz="1600" b="0" i="0" u="none" strike="noStrike" dirty="0" smtClean="0">
                          <a:ln>
                            <a:solidFill>
                              <a:schemeClr val="bg1"/>
                            </a:solidFill>
                          </a:ln>
                          <a:solidFill>
                            <a:schemeClr val="tx1"/>
                          </a:solidFill>
                          <a:latin typeface="Arial"/>
                        </a:rPr>
                        <a:t>Aug</a:t>
                      </a:r>
                      <a:endParaRPr lang="en-IN" sz="1600" b="0" i="0" u="none" strike="noStrike" dirty="0">
                        <a:ln>
                          <a:solidFill>
                            <a:schemeClr val="bg1"/>
                          </a:solidFill>
                        </a:ln>
                        <a:solidFill>
                          <a:schemeClr val="tx1"/>
                        </a:solidFill>
                        <a:latin typeface="Arial"/>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c>
                  <a:txBody>
                    <a:bodyPr/>
                    <a:lstStyle/>
                    <a:p>
                      <a:pPr lvl="0" algn="r" fontAlgn="b"/>
                      <a:r>
                        <a:rPr lang="en-IN" sz="1600" b="0" i="0" u="none" strike="noStrike" dirty="0" smtClean="0">
                          <a:ln>
                            <a:solidFill>
                              <a:schemeClr val="bg1"/>
                            </a:solidFill>
                          </a:ln>
                          <a:solidFill>
                            <a:schemeClr val="tx1"/>
                          </a:solidFill>
                          <a:latin typeface="Arial"/>
                        </a:rPr>
                        <a:t>103</a:t>
                      </a:r>
                      <a:endParaRPr lang="en-IN" sz="1600" b="0" i="0" u="none" strike="noStrike" dirty="0">
                        <a:ln>
                          <a:solidFill>
                            <a:schemeClr val="bg1"/>
                          </a:solidFill>
                        </a:ln>
                        <a:solidFill>
                          <a:schemeClr val="tx1"/>
                        </a:solidFill>
                        <a:latin typeface="Arial"/>
                      </a:endParaRPr>
                    </a:p>
                  </a:txBody>
                  <a:tcPr marL="9525" marR="182880" marT="9525" marB="0">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r>
              <a:tr h="190500">
                <a:tc>
                  <a:txBody>
                    <a:bodyPr/>
                    <a:lstStyle/>
                    <a:p>
                      <a:pPr algn="ctr" fontAlgn="b"/>
                      <a:r>
                        <a:rPr lang="en-IN" sz="1600" b="0" i="0" u="none" strike="noStrike" dirty="0" smtClean="0">
                          <a:ln>
                            <a:solidFill>
                              <a:schemeClr val="bg1"/>
                            </a:solidFill>
                          </a:ln>
                          <a:solidFill>
                            <a:schemeClr val="tx1"/>
                          </a:solidFill>
                          <a:latin typeface="Arial"/>
                        </a:rPr>
                        <a:t>Sept</a:t>
                      </a:r>
                      <a:endParaRPr lang="en-IN" sz="1600" b="0" i="0" u="none" strike="noStrike" dirty="0">
                        <a:ln>
                          <a:solidFill>
                            <a:schemeClr val="bg1"/>
                          </a:solidFill>
                        </a:ln>
                        <a:solidFill>
                          <a:schemeClr val="tx1"/>
                        </a:solidFill>
                        <a:latin typeface="Arial"/>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c>
                  <a:txBody>
                    <a:bodyPr/>
                    <a:lstStyle/>
                    <a:p>
                      <a:pPr lvl="0" algn="r" fontAlgn="b"/>
                      <a:r>
                        <a:rPr lang="en-US" sz="1600" b="0" i="0" u="none" strike="noStrike" dirty="0" smtClean="0">
                          <a:ln>
                            <a:solidFill>
                              <a:schemeClr val="bg1"/>
                            </a:solidFill>
                          </a:ln>
                          <a:solidFill>
                            <a:schemeClr val="tx1"/>
                          </a:solidFill>
                          <a:latin typeface="Arial"/>
                        </a:rPr>
                        <a:t>52</a:t>
                      </a:r>
                      <a:endParaRPr lang="en-IN" sz="1600" b="0" i="0" u="none" strike="noStrike" dirty="0">
                        <a:ln>
                          <a:solidFill>
                            <a:schemeClr val="bg1"/>
                          </a:solidFill>
                        </a:ln>
                        <a:solidFill>
                          <a:schemeClr val="tx1"/>
                        </a:solidFill>
                        <a:latin typeface="Arial"/>
                      </a:endParaRPr>
                    </a:p>
                  </a:txBody>
                  <a:tcPr marL="9525" marR="182880" marT="9525" marB="0">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3">
                        <a:lumMod val="75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9600"/>
            <a:ext cx="8915400" cy="400110"/>
          </a:xfrm>
          <a:prstGeom prst="rect">
            <a:avLst/>
          </a:prstGeom>
        </p:spPr>
        <p:txBody>
          <a:bodyPr wrap="square">
            <a:spAutoFit/>
          </a:bodyPr>
          <a:lstStyle/>
          <a:p>
            <a:r>
              <a:rPr lang="en-IN" sz="2000" b="1" i="1" dirty="0" smtClean="0">
                <a:solidFill>
                  <a:srgbClr val="C00000"/>
                </a:solidFill>
              </a:rPr>
              <a:t>Values of AOT40 for the three months period (Mar-May), 2013 </a:t>
            </a:r>
            <a:endParaRPr lang="en-IN" sz="2000" b="1" dirty="0">
              <a:solidFill>
                <a:srgbClr val="C00000"/>
              </a:solidFill>
            </a:endParaRPr>
          </a:p>
        </p:txBody>
      </p:sp>
      <p:graphicFrame>
        <p:nvGraphicFramePr>
          <p:cNvPr id="4" name="Chart 3"/>
          <p:cNvGraphicFramePr/>
          <p:nvPr/>
        </p:nvGraphicFramePr>
        <p:xfrm>
          <a:off x="304800" y="457200"/>
          <a:ext cx="8686800" cy="6172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0999" y="1981199"/>
          <a:ext cx="8077204" cy="3518786"/>
        </p:xfrm>
        <a:graphic>
          <a:graphicData uri="http://schemas.openxmlformats.org/drawingml/2006/table">
            <a:tbl>
              <a:tblPr/>
              <a:tblGrid>
                <a:gridCol w="1004476"/>
                <a:gridCol w="738906"/>
                <a:gridCol w="738906"/>
                <a:gridCol w="802956"/>
                <a:gridCol w="802956"/>
                <a:gridCol w="802956"/>
                <a:gridCol w="802956"/>
                <a:gridCol w="802956"/>
                <a:gridCol w="802956"/>
                <a:gridCol w="777180"/>
              </a:tblGrid>
              <a:tr h="291527">
                <a:tc>
                  <a:txBody>
                    <a:bodyPr/>
                    <a:lstStyle/>
                    <a:p>
                      <a:pPr>
                        <a:lnSpc>
                          <a:spcPct val="115000"/>
                        </a:lnSpc>
                        <a:spcAft>
                          <a:spcPts val="0"/>
                        </a:spcAft>
                      </a:pPr>
                      <a:r>
                        <a:rPr lang="en-IN" sz="1600" b="1" dirty="0">
                          <a:solidFill>
                            <a:srgbClr val="000000"/>
                          </a:solidFill>
                          <a:latin typeface="Times New Roman"/>
                          <a:ea typeface="Calibri"/>
                          <a:cs typeface="Times New Roman"/>
                        </a:rPr>
                        <a:t>Period</a:t>
                      </a:r>
                      <a:endParaRPr lang="en-IN" sz="1600" b="1"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IN" sz="1600" b="1" dirty="0">
                          <a:solidFill>
                            <a:srgbClr val="000000"/>
                          </a:solidFill>
                          <a:latin typeface="Times New Roman"/>
                          <a:ea typeface="Calibri"/>
                          <a:cs typeface="Times New Roman"/>
                        </a:rPr>
                        <a:t>AOT0</a:t>
                      </a:r>
                      <a:endParaRPr lang="en-IN" sz="1600" b="1"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IN" sz="1600" b="1" dirty="0">
                          <a:solidFill>
                            <a:srgbClr val="000000"/>
                          </a:solidFill>
                          <a:latin typeface="Times New Roman"/>
                          <a:ea typeface="Calibri"/>
                          <a:cs typeface="Times New Roman"/>
                        </a:rPr>
                        <a:t>AOT5</a:t>
                      </a:r>
                      <a:endParaRPr lang="en-IN" sz="1600" b="1"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IN" sz="1600" b="1" dirty="0">
                          <a:solidFill>
                            <a:srgbClr val="000000"/>
                          </a:solidFill>
                          <a:latin typeface="Times New Roman"/>
                          <a:ea typeface="Calibri"/>
                          <a:cs typeface="Times New Roman"/>
                        </a:rPr>
                        <a:t>AOT10</a:t>
                      </a:r>
                      <a:endParaRPr lang="en-IN" sz="1600" b="1"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IN" sz="1600" b="1" dirty="0">
                          <a:solidFill>
                            <a:srgbClr val="000000"/>
                          </a:solidFill>
                          <a:latin typeface="Times New Roman"/>
                          <a:ea typeface="Calibri"/>
                          <a:cs typeface="Times New Roman"/>
                        </a:rPr>
                        <a:t>AOT15</a:t>
                      </a:r>
                      <a:endParaRPr lang="en-IN" sz="1600" b="1"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IN" sz="1600" b="1" dirty="0">
                          <a:solidFill>
                            <a:srgbClr val="000000"/>
                          </a:solidFill>
                          <a:latin typeface="Times New Roman"/>
                          <a:ea typeface="Calibri"/>
                          <a:cs typeface="Times New Roman"/>
                        </a:rPr>
                        <a:t>AOT20</a:t>
                      </a:r>
                      <a:endParaRPr lang="en-IN" sz="1600" b="1"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IN" sz="1600" b="1" dirty="0">
                          <a:solidFill>
                            <a:srgbClr val="000000"/>
                          </a:solidFill>
                          <a:latin typeface="Times New Roman"/>
                          <a:ea typeface="Calibri"/>
                          <a:cs typeface="Times New Roman"/>
                        </a:rPr>
                        <a:t>AOT25</a:t>
                      </a:r>
                      <a:endParaRPr lang="en-IN" sz="1600" b="1"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IN" sz="1600" b="1" dirty="0">
                          <a:solidFill>
                            <a:srgbClr val="000000"/>
                          </a:solidFill>
                          <a:latin typeface="Times New Roman"/>
                          <a:ea typeface="Calibri"/>
                          <a:cs typeface="Times New Roman"/>
                        </a:rPr>
                        <a:t>AOT30</a:t>
                      </a:r>
                      <a:endParaRPr lang="en-IN" sz="1600" b="1"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IN" sz="1600" b="1" dirty="0">
                          <a:solidFill>
                            <a:srgbClr val="000000"/>
                          </a:solidFill>
                          <a:latin typeface="Times New Roman"/>
                          <a:ea typeface="Calibri"/>
                          <a:cs typeface="Times New Roman"/>
                        </a:rPr>
                        <a:t>AOT40</a:t>
                      </a:r>
                      <a:endParaRPr lang="en-IN" sz="1600" b="1"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IN" sz="1600" b="1" dirty="0">
                          <a:solidFill>
                            <a:srgbClr val="000000"/>
                          </a:solidFill>
                          <a:latin typeface="Times New Roman"/>
                          <a:ea typeface="Calibri"/>
                          <a:cs typeface="Times New Roman"/>
                        </a:rPr>
                        <a:t>AOT50</a:t>
                      </a:r>
                      <a:endParaRPr lang="en-IN" sz="1600" b="1"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82120">
                <a:tc>
                  <a:txBody>
                    <a:bodyPr/>
                    <a:lstStyle/>
                    <a:p>
                      <a:pPr>
                        <a:lnSpc>
                          <a:spcPct val="115000"/>
                        </a:lnSpc>
                        <a:spcAft>
                          <a:spcPts val="0"/>
                        </a:spcAft>
                      </a:pPr>
                      <a:r>
                        <a:rPr lang="en-IN" sz="1400" b="1" dirty="0">
                          <a:solidFill>
                            <a:srgbClr val="000000"/>
                          </a:solidFill>
                          <a:latin typeface="Times New Roman"/>
                          <a:ea typeface="Calibri"/>
                          <a:cs typeface="Times New Roman"/>
                        </a:rPr>
                        <a:t>Jan - Mar</a:t>
                      </a:r>
                      <a:endParaRPr lang="en-IN" sz="1400"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6543</a:t>
                      </a:r>
                      <a:endParaRPr lang="en-IN" sz="1400"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5432</a:t>
                      </a:r>
                      <a:endParaRPr lang="en-IN" sz="1400"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5133</a:t>
                      </a:r>
                      <a:endParaRPr lang="en-IN" sz="1400"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5043</a:t>
                      </a:r>
                      <a:endParaRPr lang="en-IN" sz="1400"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nSpc>
                          <a:spcPct val="115000"/>
                        </a:lnSpc>
                        <a:spcAft>
                          <a:spcPts val="0"/>
                        </a:spcAft>
                      </a:pPr>
                      <a:r>
                        <a:rPr lang="en-IN" sz="1400">
                          <a:solidFill>
                            <a:srgbClr val="000000"/>
                          </a:solidFill>
                          <a:latin typeface="Times New Roman"/>
                          <a:ea typeface="Calibri"/>
                          <a:cs typeface="Times New Roman"/>
                        </a:rPr>
                        <a:t>5287</a:t>
                      </a:r>
                      <a:endParaRPr lang="en-IN" sz="140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nSpc>
                          <a:spcPct val="115000"/>
                        </a:lnSpc>
                        <a:spcAft>
                          <a:spcPts val="0"/>
                        </a:spcAft>
                      </a:pPr>
                      <a:r>
                        <a:rPr lang="en-IN" sz="1400">
                          <a:solidFill>
                            <a:srgbClr val="000000"/>
                          </a:solidFill>
                          <a:latin typeface="Times New Roman"/>
                          <a:ea typeface="Calibri"/>
                          <a:cs typeface="Times New Roman"/>
                        </a:rPr>
                        <a:t>5154</a:t>
                      </a:r>
                      <a:endParaRPr lang="en-IN" sz="140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5876</a:t>
                      </a:r>
                      <a:endParaRPr lang="en-IN" sz="1400"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4359</a:t>
                      </a:r>
                      <a:endParaRPr lang="en-IN" sz="1400" dirty="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nSpc>
                          <a:spcPct val="115000"/>
                        </a:lnSpc>
                        <a:spcAft>
                          <a:spcPts val="0"/>
                        </a:spcAft>
                      </a:pPr>
                      <a:r>
                        <a:rPr lang="en-IN" sz="1400">
                          <a:solidFill>
                            <a:srgbClr val="000000"/>
                          </a:solidFill>
                          <a:latin typeface="Times New Roman"/>
                          <a:ea typeface="Calibri"/>
                          <a:cs typeface="Times New Roman"/>
                        </a:rPr>
                        <a:t>3265</a:t>
                      </a:r>
                      <a:endParaRPr lang="en-IN" sz="1400">
                        <a:solidFill>
                          <a:srgbClr val="000000"/>
                        </a:solidFill>
                        <a:latin typeface="Calibri"/>
                        <a:ea typeface="Calibri"/>
                        <a:cs typeface="Times New Roman"/>
                      </a:endParaRPr>
                    </a:p>
                  </a:txBody>
                  <a:tcPr marL="63666" marR="63666" marT="0" marB="0">
                    <a:lnL>
                      <a:noFill/>
                    </a:lnL>
                    <a:lnR>
                      <a:noFill/>
                    </a:lnR>
                    <a:lnT w="12700" cap="flat" cmpd="sng" algn="ctr">
                      <a:solidFill>
                        <a:srgbClr val="000000"/>
                      </a:solidFill>
                      <a:prstDash val="solid"/>
                      <a:round/>
                      <a:headEnd type="none" w="med" len="med"/>
                      <a:tailEnd type="none" w="med" len="med"/>
                    </a:lnT>
                    <a:lnB>
                      <a:noFill/>
                    </a:lnB>
                    <a:solidFill>
                      <a:srgbClr val="FFC000"/>
                    </a:solidFill>
                  </a:tcPr>
                </a:tc>
              </a:tr>
              <a:tr h="283680">
                <a:tc>
                  <a:txBody>
                    <a:bodyPr/>
                    <a:lstStyle/>
                    <a:p>
                      <a:pPr>
                        <a:lnSpc>
                          <a:spcPct val="115000"/>
                        </a:lnSpc>
                        <a:spcAft>
                          <a:spcPts val="0"/>
                        </a:spcAft>
                      </a:pPr>
                      <a:r>
                        <a:rPr lang="en-IN" sz="1400" b="1">
                          <a:solidFill>
                            <a:srgbClr val="000000"/>
                          </a:solidFill>
                          <a:latin typeface="Times New Roman"/>
                          <a:ea typeface="Calibri"/>
                          <a:cs typeface="Times New Roman"/>
                        </a:rPr>
                        <a:t>Feb - Apr</a:t>
                      </a:r>
                      <a:endParaRPr lang="en-IN" sz="140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a:solidFill>
                            <a:srgbClr val="000000"/>
                          </a:solidFill>
                          <a:latin typeface="Times New Roman"/>
                          <a:ea typeface="Calibri"/>
                          <a:cs typeface="Times New Roman"/>
                        </a:rPr>
                        <a:t>7865</a:t>
                      </a:r>
                      <a:endParaRPr lang="en-IN" sz="140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a:solidFill>
                            <a:srgbClr val="000000"/>
                          </a:solidFill>
                          <a:latin typeface="Times New Roman"/>
                          <a:ea typeface="Calibri"/>
                          <a:cs typeface="Times New Roman"/>
                        </a:rPr>
                        <a:t>7098</a:t>
                      </a:r>
                      <a:endParaRPr lang="en-IN" sz="140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6875</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a:solidFill>
                            <a:srgbClr val="000000"/>
                          </a:solidFill>
                          <a:latin typeface="Times New Roman"/>
                          <a:ea typeface="Calibri"/>
                          <a:cs typeface="Times New Roman"/>
                        </a:rPr>
                        <a:t>6654</a:t>
                      </a:r>
                      <a:endParaRPr lang="en-IN" sz="140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a:solidFill>
                            <a:srgbClr val="000000"/>
                          </a:solidFill>
                          <a:latin typeface="Times New Roman"/>
                          <a:ea typeface="Calibri"/>
                          <a:cs typeface="Times New Roman"/>
                        </a:rPr>
                        <a:t>6432</a:t>
                      </a:r>
                      <a:endParaRPr lang="en-IN" sz="140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a:solidFill>
                            <a:srgbClr val="000000"/>
                          </a:solidFill>
                          <a:latin typeface="Times New Roman"/>
                          <a:ea typeface="Calibri"/>
                          <a:cs typeface="Times New Roman"/>
                        </a:rPr>
                        <a:t>6654</a:t>
                      </a:r>
                      <a:endParaRPr lang="en-IN" sz="140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a:solidFill>
                            <a:srgbClr val="000000"/>
                          </a:solidFill>
                          <a:latin typeface="Times New Roman"/>
                          <a:ea typeface="Calibri"/>
                          <a:cs typeface="Times New Roman"/>
                        </a:rPr>
                        <a:t>6234</a:t>
                      </a:r>
                      <a:endParaRPr lang="en-IN" sz="140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a:solidFill>
                            <a:srgbClr val="000000"/>
                          </a:solidFill>
                          <a:latin typeface="Times New Roman"/>
                          <a:ea typeface="Calibri"/>
                          <a:cs typeface="Times New Roman"/>
                        </a:rPr>
                        <a:t>6874</a:t>
                      </a:r>
                      <a:endParaRPr lang="en-IN" sz="140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a:solidFill>
                            <a:srgbClr val="000000"/>
                          </a:solidFill>
                          <a:latin typeface="Times New Roman"/>
                          <a:ea typeface="Calibri"/>
                          <a:cs typeface="Times New Roman"/>
                        </a:rPr>
                        <a:t>6099</a:t>
                      </a:r>
                      <a:endParaRPr lang="en-IN" sz="140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r>
              <a:tr h="568105">
                <a:tc>
                  <a:txBody>
                    <a:bodyPr/>
                    <a:lstStyle/>
                    <a:p>
                      <a:pPr>
                        <a:lnSpc>
                          <a:spcPct val="115000"/>
                        </a:lnSpc>
                        <a:spcAft>
                          <a:spcPts val="0"/>
                        </a:spcAft>
                      </a:pPr>
                      <a:r>
                        <a:rPr lang="en-IN" sz="1400" b="1">
                          <a:solidFill>
                            <a:srgbClr val="000000"/>
                          </a:solidFill>
                          <a:latin typeface="Times New Roman"/>
                          <a:ea typeface="Calibri"/>
                          <a:cs typeface="Times New Roman"/>
                        </a:rPr>
                        <a:t>Mar - May</a:t>
                      </a:r>
                      <a:endParaRPr lang="en-IN" sz="140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7765</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7234</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7654</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7123</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7086</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7006</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6786</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7965</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6023</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r>
              <a:tr h="283680">
                <a:tc>
                  <a:txBody>
                    <a:bodyPr/>
                    <a:lstStyle/>
                    <a:p>
                      <a:pPr>
                        <a:lnSpc>
                          <a:spcPct val="115000"/>
                        </a:lnSpc>
                        <a:spcAft>
                          <a:spcPts val="0"/>
                        </a:spcAft>
                      </a:pPr>
                      <a:r>
                        <a:rPr lang="en-IN" sz="1400" b="1">
                          <a:solidFill>
                            <a:srgbClr val="000000"/>
                          </a:solidFill>
                          <a:latin typeface="Times New Roman"/>
                          <a:ea typeface="Calibri"/>
                          <a:cs typeface="Times New Roman"/>
                        </a:rPr>
                        <a:t>Apr - Jun</a:t>
                      </a:r>
                      <a:endParaRPr lang="en-IN" sz="140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7865</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7345</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7231</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7654</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US" sz="1400" dirty="0" smtClean="0">
                          <a:solidFill>
                            <a:srgbClr val="000000"/>
                          </a:solidFill>
                          <a:latin typeface="Times New Roman"/>
                          <a:ea typeface="Calibri"/>
                          <a:cs typeface="Times New Roman"/>
                        </a:rPr>
                        <a:t>7332</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US" sz="1400" dirty="0" smtClean="0">
                          <a:solidFill>
                            <a:srgbClr val="000000"/>
                          </a:solidFill>
                          <a:latin typeface="Times New Roman"/>
                          <a:ea typeface="Calibri"/>
                          <a:cs typeface="Times New Roman"/>
                        </a:rPr>
                        <a:t>7354</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7331</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7786</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7212</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r>
              <a:tr h="657889">
                <a:tc>
                  <a:txBody>
                    <a:bodyPr/>
                    <a:lstStyle/>
                    <a:p>
                      <a:pPr>
                        <a:lnSpc>
                          <a:spcPct val="115000"/>
                        </a:lnSpc>
                        <a:spcAft>
                          <a:spcPts val="0"/>
                        </a:spcAft>
                      </a:pPr>
                      <a:r>
                        <a:rPr lang="en-IN" sz="1400" b="1" dirty="0" smtClean="0">
                          <a:solidFill>
                            <a:srgbClr val="000000"/>
                          </a:solidFill>
                          <a:latin typeface="Times New Roman"/>
                          <a:ea typeface="Calibri"/>
                          <a:cs typeface="Times New Roman"/>
                        </a:rPr>
                        <a:t>May </a:t>
                      </a:r>
                      <a:r>
                        <a:rPr lang="en-IN" sz="1400" b="1" dirty="0">
                          <a:solidFill>
                            <a:srgbClr val="000000"/>
                          </a:solidFill>
                          <a:latin typeface="Times New Roman"/>
                          <a:ea typeface="Calibri"/>
                          <a:cs typeface="Times New Roman"/>
                        </a:rPr>
                        <a:t>- July</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7154</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7223</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7143</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7225</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US" sz="1400" dirty="0" smtClean="0">
                          <a:solidFill>
                            <a:srgbClr val="000000"/>
                          </a:solidFill>
                          <a:latin typeface="Times New Roman"/>
                          <a:ea typeface="Calibri"/>
                          <a:cs typeface="Times New Roman"/>
                        </a:rPr>
                        <a:t>7554</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7231</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7087</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7099</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a:solidFill>
                            <a:srgbClr val="000000"/>
                          </a:solidFill>
                          <a:latin typeface="Times New Roman"/>
                          <a:ea typeface="Calibri"/>
                          <a:cs typeface="Times New Roman"/>
                        </a:rPr>
                        <a:t>6234</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r>
              <a:tr h="283680">
                <a:tc>
                  <a:txBody>
                    <a:bodyPr/>
                    <a:lstStyle/>
                    <a:p>
                      <a:pPr>
                        <a:lnSpc>
                          <a:spcPct val="115000"/>
                        </a:lnSpc>
                        <a:spcAft>
                          <a:spcPts val="0"/>
                        </a:spcAft>
                      </a:pPr>
                      <a:r>
                        <a:rPr lang="en-IN" sz="1400" b="1">
                          <a:solidFill>
                            <a:srgbClr val="000000"/>
                          </a:solidFill>
                          <a:latin typeface="Times New Roman"/>
                          <a:ea typeface="Calibri"/>
                          <a:cs typeface="Times New Roman"/>
                        </a:rPr>
                        <a:t>Jun - Aug</a:t>
                      </a:r>
                      <a:endParaRPr lang="en-IN" sz="140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6998</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6954</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6754</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6331</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6254</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6155</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6176</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6754</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6099</a:t>
                      </a:r>
                      <a:endParaRPr lang="en-IN" sz="1400" dirty="0">
                        <a:solidFill>
                          <a:srgbClr val="000000"/>
                        </a:solidFill>
                        <a:latin typeface="Calibri"/>
                        <a:ea typeface="Calibri"/>
                        <a:cs typeface="Times New Roman"/>
                      </a:endParaRPr>
                    </a:p>
                  </a:txBody>
                  <a:tcPr marL="63666" marR="63666" marT="0" marB="0">
                    <a:lnL>
                      <a:noFill/>
                    </a:lnL>
                    <a:lnR>
                      <a:noFill/>
                    </a:lnR>
                    <a:lnT>
                      <a:noFill/>
                    </a:lnT>
                    <a:lnB>
                      <a:noFill/>
                    </a:lnB>
                    <a:solidFill>
                      <a:srgbClr val="FFC000"/>
                    </a:solidFill>
                  </a:tcPr>
                </a:tc>
              </a:tr>
              <a:tr h="568105">
                <a:tc>
                  <a:txBody>
                    <a:bodyPr/>
                    <a:lstStyle/>
                    <a:p>
                      <a:pPr>
                        <a:lnSpc>
                          <a:spcPct val="115000"/>
                        </a:lnSpc>
                        <a:spcAft>
                          <a:spcPts val="0"/>
                        </a:spcAft>
                      </a:pPr>
                      <a:r>
                        <a:rPr lang="en-IN" sz="1400" b="1">
                          <a:solidFill>
                            <a:srgbClr val="000000"/>
                          </a:solidFill>
                          <a:latin typeface="Times New Roman"/>
                          <a:ea typeface="Calibri"/>
                          <a:cs typeface="Times New Roman"/>
                        </a:rPr>
                        <a:t>July - Sept</a:t>
                      </a:r>
                      <a:endParaRPr lang="en-IN" sz="1400">
                        <a:solidFill>
                          <a:srgbClr val="000000"/>
                        </a:solidFill>
                        <a:latin typeface="Calibri"/>
                        <a:ea typeface="Calibri"/>
                        <a:cs typeface="Times New Roman"/>
                      </a:endParaRPr>
                    </a:p>
                  </a:txBody>
                  <a:tcPr marL="63666" marR="63666" marT="0" marB="0">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6743</a:t>
                      </a:r>
                      <a:endParaRPr lang="en-IN" sz="1400" dirty="0">
                        <a:solidFill>
                          <a:srgbClr val="000000"/>
                        </a:solidFill>
                        <a:latin typeface="Calibri"/>
                        <a:ea typeface="Calibri"/>
                        <a:cs typeface="Times New Roman"/>
                      </a:endParaRPr>
                    </a:p>
                  </a:txBody>
                  <a:tcPr marL="63666" marR="63666" marT="0" marB="0">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6009</a:t>
                      </a:r>
                      <a:endParaRPr lang="en-IN" sz="1400" dirty="0">
                        <a:solidFill>
                          <a:srgbClr val="000000"/>
                        </a:solidFill>
                        <a:latin typeface="Calibri"/>
                        <a:ea typeface="Calibri"/>
                        <a:cs typeface="Times New Roman"/>
                      </a:endParaRPr>
                    </a:p>
                  </a:txBody>
                  <a:tcPr marL="63666" marR="63666" marT="0" marB="0">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5643</a:t>
                      </a:r>
                      <a:endParaRPr lang="en-IN" sz="1400" dirty="0">
                        <a:solidFill>
                          <a:srgbClr val="000000"/>
                        </a:solidFill>
                        <a:latin typeface="Calibri"/>
                        <a:ea typeface="Calibri"/>
                        <a:cs typeface="Times New Roman"/>
                      </a:endParaRPr>
                    </a:p>
                  </a:txBody>
                  <a:tcPr marL="63666" marR="63666" marT="0" marB="0">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5116</a:t>
                      </a:r>
                      <a:endParaRPr lang="en-IN" sz="1400" dirty="0">
                        <a:solidFill>
                          <a:srgbClr val="000000"/>
                        </a:solidFill>
                        <a:latin typeface="Calibri"/>
                        <a:ea typeface="Calibri"/>
                        <a:cs typeface="Times New Roman"/>
                      </a:endParaRPr>
                    </a:p>
                  </a:txBody>
                  <a:tcPr marL="63666" marR="63666" marT="0" marB="0">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5762</a:t>
                      </a:r>
                      <a:endParaRPr lang="en-IN" sz="1400" dirty="0">
                        <a:solidFill>
                          <a:srgbClr val="000000"/>
                        </a:solidFill>
                        <a:latin typeface="Calibri"/>
                        <a:ea typeface="Calibri"/>
                        <a:cs typeface="Times New Roman"/>
                      </a:endParaRPr>
                    </a:p>
                  </a:txBody>
                  <a:tcPr marL="63666" marR="63666" marT="0" marB="0">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5165</a:t>
                      </a:r>
                      <a:endParaRPr lang="en-IN" sz="1400" dirty="0">
                        <a:solidFill>
                          <a:srgbClr val="000000"/>
                        </a:solidFill>
                        <a:latin typeface="Calibri"/>
                        <a:ea typeface="Calibri"/>
                        <a:cs typeface="Times New Roman"/>
                      </a:endParaRPr>
                    </a:p>
                  </a:txBody>
                  <a:tcPr marL="63666" marR="63666" marT="0" marB="0">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IN" sz="1400" dirty="0" smtClean="0">
                          <a:solidFill>
                            <a:srgbClr val="000000"/>
                          </a:solidFill>
                          <a:latin typeface="Times New Roman"/>
                          <a:ea typeface="Calibri"/>
                          <a:cs typeface="Times New Roman"/>
                        </a:rPr>
                        <a:t>5087</a:t>
                      </a:r>
                      <a:endParaRPr lang="en-IN" sz="1400" dirty="0">
                        <a:solidFill>
                          <a:srgbClr val="000000"/>
                        </a:solidFill>
                        <a:latin typeface="Calibri"/>
                        <a:ea typeface="Calibri"/>
                        <a:cs typeface="Times New Roman"/>
                      </a:endParaRPr>
                    </a:p>
                  </a:txBody>
                  <a:tcPr marL="63666" marR="63666" marT="0" marB="0">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US" sz="1400" dirty="0" smtClean="0">
                          <a:solidFill>
                            <a:srgbClr val="000000"/>
                          </a:solidFill>
                          <a:latin typeface="Times New Roman"/>
                          <a:ea typeface="Calibri"/>
                          <a:cs typeface="Times New Roman"/>
                        </a:rPr>
                        <a:t>4077</a:t>
                      </a:r>
                      <a:endParaRPr lang="en-IN" sz="1400" dirty="0">
                        <a:solidFill>
                          <a:srgbClr val="000000"/>
                        </a:solidFill>
                        <a:latin typeface="Calibri"/>
                        <a:ea typeface="Calibri"/>
                        <a:cs typeface="Times New Roman"/>
                      </a:endParaRPr>
                    </a:p>
                  </a:txBody>
                  <a:tcPr marL="63666" marR="63666" marT="0" marB="0">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US" sz="1400" dirty="0" smtClean="0">
                          <a:solidFill>
                            <a:srgbClr val="000000"/>
                          </a:solidFill>
                          <a:latin typeface="Times New Roman"/>
                          <a:ea typeface="Calibri"/>
                          <a:cs typeface="Times New Roman"/>
                        </a:rPr>
                        <a:t>4014</a:t>
                      </a:r>
                      <a:endParaRPr lang="en-IN" sz="1400" dirty="0">
                        <a:solidFill>
                          <a:srgbClr val="000000"/>
                        </a:solidFill>
                        <a:latin typeface="Calibri"/>
                        <a:ea typeface="Calibri"/>
                        <a:cs typeface="Times New Roman"/>
                      </a:endParaRPr>
                    </a:p>
                  </a:txBody>
                  <a:tcPr marL="63666" marR="63666" marT="0" marB="0">
                    <a:lnL>
                      <a:noFill/>
                    </a:lnL>
                    <a:lnR>
                      <a:noFill/>
                    </a:lnR>
                    <a:lnT>
                      <a:noFill/>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3" name="Rectangle 2"/>
          <p:cNvSpPr/>
          <p:nvPr/>
        </p:nvSpPr>
        <p:spPr>
          <a:xfrm>
            <a:off x="228600" y="1219200"/>
            <a:ext cx="8915400" cy="369332"/>
          </a:xfrm>
          <a:prstGeom prst="rect">
            <a:avLst/>
          </a:prstGeom>
        </p:spPr>
        <p:txBody>
          <a:bodyPr wrap="square">
            <a:spAutoFit/>
          </a:bodyPr>
          <a:lstStyle/>
          <a:p>
            <a:r>
              <a:rPr lang="en-IN" b="1" i="1" dirty="0" smtClean="0">
                <a:solidFill>
                  <a:srgbClr val="C00000"/>
                </a:solidFill>
              </a:rPr>
              <a:t>Summary of Threshold Concentration for AOTX indices in Delhi, 2013</a:t>
            </a:r>
            <a:endParaRPr lang="en-IN" b="1"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295400"/>
          <a:ext cx="7086599" cy="2479040"/>
        </p:xfrm>
        <a:graphic>
          <a:graphicData uri="http://schemas.openxmlformats.org/drawingml/2006/table">
            <a:tbl>
              <a:tblPr/>
              <a:tblGrid>
                <a:gridCol w="1483579"/>
                <a:gridCol w="2801510"/>
                <a:gridCol w="2801510"/>
              </a:tblGrid>
              <a:tr h="355600">
                <a:tc>
                  <a:txBody>
                    <a:bodyPr/>
                    <a:lstStyle/>
                    <a:p>
                      <a:pPr>
                        <a:lnSpc>
                          <a:spcPct val="115000"/>
                        </a:lnSpc>
                        <a:spcAft>
                          <a:spcPts val="0"/>
                        </a:spcAft>
                        <a:tabLst>
                          <a:tab pos="2199640" algn="l"/>
                        </a:tabLst>
                      </a:pPr>
                      <a:r>
                        <a:rPr lang="en-IN" sz="2000" b="1" dirty="0">
                          <a:latin typeface="Times New Roman"/>
                          <a:ea typeface="Calibri"/>
                          <a:cs typeface="Times New Roman"/>
                        </a:rPr>
                        <a:t>Biochemical Parameter</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nSpc>
                          <a:spcPct val="115000"/>
                        </a:lnSpc>
                        <a:spcAft>
                          <a:spcPts val="0"/>
                        </a:spcAft>
                        <a:tabLst>
                          <a:tab pos="2199640" algn="l"/>
                        </a:tabLst>
                      </a:pPr>
                      <a:r>
                        <a:rPr lang="en-IN" sz="2000" b="1" dirty="0">
                          <a:latin typeface="Times New Roman"/>
                          <a:ea typeface="Calibri"/>
                          <a:cs typeface="Times New Roman"/>
                        </a:rPr>
                        <a:t>Index</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nSpc>
                          <a:spcPct val="115000"/>
                        </a:lnSpc>
                        <a:spcAft>
                          <a:spcPts val="0"/>
                        </a:spcAft>
                        <a:tabLst>
                          <a:tab pos="2199640" algn="l"/>
                        </a:tabLst>
                      </a:pPr>
                      <a:r>
                        <a:rPr lang="en-IN" sz="2000" b="1" dirty="0">
                          <a:latin typeface="Times New Roman"/>
                          <a:ea typeface="Calibri"/>
                          <a:cs typeface="Times New Roman"/>
                        </a:rPr>
                        <a:t>Coefficient of Determination (R</a:t>
                      </a:r>
                      <a:r>
                        <a:rPr lang="en-IN" sz="2000" b="1" baseline="30000" dirty="0">
                          <a:latin typeface="Times New Roman"/>
                          <a:ea typeface="Calibri"/>
                          <a:cs typeface="Times New Roman"/>
                        </a:rPr>
                        <a:t>2</a:t>
                      </a:r>
                      <a:r>
                        <a:rPr lang="en-IN" sz="2000" b="1" dirty="0">
                          <a:latin typeface="Times New Roman"/>
                          <a:ea typeface="Calibri"/>
                          <a:cs typeface="Times New Roman"/>
                        </a:rPr>
                        <a:t>)</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r>
              <a:tr h="355600">
                <a:tc rowSpan="5">
                  <a:txBody>
                    <a:bodyPr/>
                    <a:lstStyle/>
                    <a:p>
                      <a:pPr>
                        <a:lnSpc>
                          <a:spcPct val="115000"/>
                        </a:lnSpc>
                        <a:spcAft>
                          <a:spcPts val="0"/>
                        </a:spcAft>
                        <a:tabLst>
                          <a:tab pos="2199640" algn="l"/>
                        </a:tabLst>
                      </a:pPr>
                      <a:r>
                        <a:rPr lang="en-IN" sz="2000" b="1" dirty="0">
                          <a:solidFill>
                            <a:srgbClr val="C00000"/>
                          </a:solidFill>
                          <a:latin typeface="Times New Roman"/>
                          <a:ea typeface="Calibri"/>
                          <a:cs typeface="Times New Roman"/>
                        </a:rPr>
                        <a:t>Chlorophyll</a:t>
                      </a:r>
                      <a:endParaRPr lang="en-IN" sz="2000" b="1" dirty="0">
                        <a:solidFill>
                          <a:srgbClr val="C00000"/>
                        </a:solidFill>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nSpc>
                          <a:spcPct val="115000"/>
                        </a:lnSpc>
                        <a:spcAft>
                          <a:spcPts val="0"/>
                        </a:spcAft>
                        <a:tabLst>
                          <a:tab pos="2199640" algn="l"/>
                        </a:tabLst>
                      </a:pPr>
                      <a:r>
                        <a:rPr lang="en-IN" sz="2000" dirty="0">
                          <a:latin typeface="Times New Roman"/>
                          <a:ea typeface="Calibri"/>
                          <a:cs typeface="Times New Roman"/>
                        </a:rPr>
                        <a:t>AOT0</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nSpc>
                          <a:spcPct val="115000"/>
                        </a:lnSpc>
                        <a:spcAft>
                          <a:spcPts val="0"/>
                        </a:spcAft>
                        <a:tabLst>
                          <a:tab pos="2199640" algn="l"/>
                        </a:tabLst>
                      </a:pPr>
                      <a:r>
                        <a:rPr lang="en-IN" sz="2000">
                          <a:latin typeface="Times New Roman"/>
                          <a:ea typeface="Calibri"/>
                          <a:cs typeface="Times New Roman"/>
                        </a:rPr>
                        <a:t>-0.624**</a:t>
                      </a:r>
                      <a:endParaRPr lang="en-IN" sz="200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55600">
                <a:tc vMerge="1">
                  <a:txBody>
                    <a:bodyPr/>
                    <a:lstStyle/>
                    <a:p>
                      <a:endParaRPr lang="en-IN"/>
                    </a:p>
                  </a:txBody>
                  <a:tcPr/>
                </a:tc>
                <a:tc>
                  <a:txBody>
                    <a:bodyPr/>
                    <a:lstStyle/>
                    <a:p>
                      <a:pPr>
                        <a:lnSpc>
                          <a:spcPct val="115000"/>
                        </a:lnSpc>
                        <a:spcAft>
                          <a:spcPts val="0"/>
                        </a:spcAft>
                        <a:tabLst>
                          <a:tab pos="2199640" algn="l"/>
                        </a:tabLst>
                      </a:pPr>
                      <a:r>
                        <a:rPr lang="en-IN" sz="2000" dirty="0">
                          <a:latin typeface="Times New Roman"/>
                          <a:ea typeface="Calibri"/>
                          <a:cs typeface="Times New Roman"/>
                        </a:rPr>
                        <a:t>AOT20</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nSpc>
                          <a:spcPct val="115000"/>
                        </a:lnSpc>
                        <a:spcAft>
                          <a:spcPts val="0"/>
                        </a:spcAft>
                        <a:tabLst>
                          <a:tab pos="2199640" algn="l"/>
                        </a:tabLst>
                      </a:pPr>
                      <a:r>
                        <a:rPr lang="en-IN" sz="2000" dirty="0">
                          <a:latin typeface="Times New Roman"/>
                          <a:ea typeface="Calibri"/>
                          <a:cs typeface="Times New Roman"/>
                        </a:rPr>
                        <a:t>-0.636**</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55600">
                <a:tc vMerge="1">
                  <a:txBody>
                    <a:bodyPr/>
                    <a:lstStyle/>
                    <a:p>
                      <a:endParaRPr lang="en-IN"/>
                    </a:p>
                  </a:txBody>
                  <a:tcPr/>
                </a:tc>
                <a:tc>
                  <a:txBody>
                    <a:bodyPr/>
                    <a:lstStyle/>
                    <a:p>
                      <a:pPr>
                        <a:lnSpc>
                          <a:spcPct val="115000"/>
                        </a:lnSpc>
                        <a:spcAft>
                          <a:spcPts val="0"/>
                        </a:spcAft>
                        <a:tabLst>
                          <a:tab pos="2199640" algn="l"/>
                        </a:tabLst>
                      </a:pPr>
                      <a:r>
                        <a:rPr lang="en-IN" sz="2000" dirty="0">
                          <a:latin typeface="Times New Roman"/>
                          <a:ea typeface="Calibri"/>
                          <a:cs typeface="Times New Roman"/>
                        </a:rPr>
                        <a:t>AOT30</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nSpc>
                          <a:spcPct val="115000"/>
                        </a:lnSpc>
                        <a:spcAft>
                          <a:spcPts val="0"/>
                        </a:spcAft>
                        <a:tabLst>
                          <a:tab pos="2199640" algn="l"/>
                        </a:tabLst>
                      </a:pPr>
                      <a:r>
                        <a:rPr lang="en-IN" sz="2000" dirty="0">
                          <a:latin typeface="Times New Roman"/>
                          <a:ea typeface="Calibri"/>
                          <a:cs typeface="Times New Roman"/>
                        </a:rPr>
                        <a:t>-0.663**</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55600">
                <a:tc vMerge="1">
                  <a:txBody>
                    <a:bodyPr/>
                    <a:lstStyle/>
                    <a:p>
                      <a:endParaRPr lang="en-IN"/>
                    </a:p>
                  </a:txBody>
                  <a:tcPr/>
                </a:tc>
                <a:tc>
                  <a:txBody>
                    <a:bodyPr/>
                    <a:lstStyle/>
                    <a:p>
                      <a:pPr>
                        <a:lnSpc>
                          <a:spcPct val="115000"/>
                        </a:lnSpc>
                        <a:spcAft>
                          <a:spcPts val="0"/>
                        </a:spcAft>
                        <a:tabLst>
                          <a:tab pos="2199640" algn="l"/>
                        </a:tabLst>
                      </a:pPr>
                      <a:r>
                        <a:rPr lang="en-IN" sz="2000">
                          <a:latin typeface="Times New Roman"/>
                          <a:ea typeface="Calibri"/>
                          <a:cs typeface="Times New Roman"/>
                        </a:rPr>
                        <a:t>AOT40</a:t>
                      </a:r>
                      <a:endParaRPr lang="en-IN" sz="200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nSpc>
                          <a:spcPct val="115000"/>
                        </a:lnSpc>
                        <a:spcAft>
                          <a:spcPts val="0"/>
                        </a:spcAft>
                        <a:tabLst>
                          <a:tab pos="2199640" algn="l"/>
                        </a:tabLst>
                      </a:pPr>
                      <a:r>
                        <a:rPr lang="en-IN" sz="2000" dirty="0">
                          <a:latin typeface="Times New Roman"/>
                          <a:ea typeface="Calibri"/>
                          <a:cs typeface="Times New Roman"/>
                        </a:rPr>
                        <a:t>-0.643**</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55600">
                <a:tc vMerge="1">
                  <a:txBody>
                    <a:bodyPr/>
                    <a:lstStyle/>
                    <a:p>
                      <a:endParaRPr lang="en-IN"/>
                    </a:p>
                  </a:txBody>
                  <a:tcPr/>
                </a:tc>
                <a:tc>
                  <a:txBody>
                    <a:bodyPr/>
                    <a:lstStyle/>
                    <a:p>
                      <a:pPr>
                        <a:lnSpc>
                          <a:spcPct val="115000"/>
                        </a:lnSpc>
                        <a:spcAft>
                          <a:spcPts val="0"/>
                        </a:spcAft>
                        <a:tabLst>
                          <a:tab pos="2199640" algn="l"/>
                        </a:tabLst>
                      </a:pPr>
                      <a:r>
                        <a:rPr lang="en-IN" sz="2000">
                          <a:latin typeface="Times New Roman"/>
                          <a:ea typeface="Calibri"/>
                          <a:cs typeface="Times New Roman"/>
                        </a:rPr>
                        <a:t>AOT50</a:t>
                      </a:r>
                      <a:endParaRPr lang="en-IN" sz="200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nSpc>
                          <a:spcPct val="115000"/>
                        </a:lnSpc>
                        <a:spcAft>
                          <a:spcPts val="0"/>
                        </a:spcAft>
                        <a:tabLst>
                          <a:tab pos="2199640" algn="l"/>
                        </a:tabLst>
                      </a:pPr>
                      <a:r>
                        <a:rPr lang="en-IN" sz="2000" dirty="0">
                          <a:latin typeface="Times New Roman"/>
                          <a:ea typeface="Calibri"/>
                          <a:cs typeface="Times New Roman"/>
                        </a:rPr>
                        <a:t>-0.644**</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graphicFrame>
        <p:nvGraphicFramePr>
          <p:cNvPr id="3" name="Table 2"/>
          <p:cNvGraphicFramePr>
            <a:graphicFrameLocks noGrp="1"/>
          </p:cNvGraphicFramePr>
          <p:nvPr/>
        </p:nvGraphicFramePr>
        <p:xfrm>
          <a:off x="381000" y="4191000"/>
          <a:ext cx="7086599" cy="2479040"/>
        </p:xfrm>
        <a:graphic>
          <a:graphicData uri="http://schemas.openxmlformats.org/drawingml/2006/table">
            <a:tbl>
              <a:tblPr/>
              <a:tblGrid>
                <a:gridCol w="1483579"/>
                <a:gridCol w="2801510"/>
                <a:gridCol w="2801510"/>
              </a:tblGrid>
              <a:tr h="355600">
                <a:tc>
                  <a:txBody>
                    <a:bodyPr/>
                    <a:lstStyle/>
                    <a:p>
                      <a:pPr>
                        <a:lnSpc>
                          <a:spcPct val="115000"/>
                        </a:lnSpc>
                        <a:spcAft>
                          <a:spcPts val="0"/>
                        </a:spcAft>
                        <a:tabLst>
                          <a:tab pos="2199640" algn="l"/>
                        </a:tabLst>
                      </a:pPr>
                      <a:r>
                        <a:rPr lang="en-IN" sz="2000" b="1" dirty="0">
                          <a:latin typeface="Times New Roman"/>
                          <a:ea typeface="Calibri"/>
                          <a:cs typeface="Times New Roman"/>
                        </a:rPr>
                        <a:t>Biochemical Parameter</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nSpc>
                          <a:spcPct val="115000"/>
                        </a:lnSpc>
                        <a:spcAft>
                          <a:spcPts val="0"/>
                        </a:spcAft>
                        <a:tabLst>
                          <a:tab pos="2199640" algn="l"/>
                        </a:tabLst>
                      </a:pPr>
                      <a:r>
                        <a:rPr lang="en-IN" sz="2000" b="1" dirty="0">
                          <a:latin typeface="Times New Roman"/>
                          <a:ea typeface="Calibri"/>
                          <a:cs typeface="Times New Roman"/>
                        </a:rPr>
                        <a:t>Index</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nSpc>
                          <a:spcPct val="115000"/>
                        </a:lnSpc>
                        <a:spcAft>
                          <a:spcPts val="0"/>
                        </a:spcAft>
                        <a:tabLst>
                          <a:tab pos="2199640" algn="l"/>
                        </a:tabLst>
                      </a:pPr>
                      <a:r>
                        <a:rPr lang="en-IN" sz="2000" b="1" dirty="0">
                          <a:latin typeface="Times New Roman"/>
                          <a:ea typeface="Calibri"/>
                          <a:cs typeface="Times New Roman"/>
                        </a:rPr>
                        <a:t>Coefficient of Determination (R</a:t>
                      </a:r>
                      <a:r>
                        <a:rPr lang="en-IN" sz="2000" b="1" baseline="30000" dirty="0">
                          <a:latin typeface="Times New Roman"/>
                          <a:ea typeface="Calibri"/>
                          <a:cs typeface="Times New Roman"/>
                        </a:rPr>
                        <a:t>2</a:t>
                      </a:r>
                      <a:r>
                        <a:rPr lang="en-IN" sz="2000" b="1" dirty="0">
                          <a:latin typeface="Times New Roman"/>
                          <a:ea typeface="Calibri"/>
                          <a:cs typeface="Times New Roman"/>
                        </a:rPr>
                        <a:t>)</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r>
              <a:tr h="355600">
                <a:tc rowSpan="5">
                  <a:txBody>
                    <a:bodyPr/>
                    <a:lstStyle/>
                    <a:p>
                      <a:pPr>
                        <a:lnSpc>
                          <a:spcPct val="115000"/>
                        </a:lnSpc>
                        <a:spcAft>
                          <a:spcPts val="0"/>
                        </a:spcAft>
                        <a:tabLst>
                          <a:tab pos="2199640" algn="l"/>
                        </a:tabLst>
                      </a:pPr>
                      <a:r>
                        <a:rPr lang="en-IN" sz="2000" b="1" dirty="0" smtClean="0">
                          <a:solidFill>
                            <a:srgbClr val="C00000"/>
                          </a:solidFill>
                          <a:latin typeface="Times New Roman"/>
                          <a:ea typeface="Calibri"/>
                          <a:cs typeface="Times New Roman"/>
                        </a:rPr>
                        <a:t>Ascorbic Acid</a:t>
                      </a:r>
                      <a:endParaRPr lang="en-IN" sz="2000" b="1" dirty="0">
                        <a:solidFill>
                          <a:srgbClr val="C00000"/>
                        </a:solidFill>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15000"/>
                        </a:lnSpc>
                        <a:spcAft>
                          <a:spcPts val="0"/>
                        </a:spcAft>
                        <a:tabLst>
                          <a:tab pos="2199640" algn="l"/>
                        </a:tabLst>
                      </a:pPr>
                      <a:r>
                        <a:rPr lang="en-IN" sz="2000" dirty="0">
                          <a:latin typeface="Times New Roman"/>
                          <a:ea typeface="Calibri"/>
                          <a:cs typeface="Times New Roman"/>
                        </a:rPr>
                        <a:t>AOT0</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15000"/>
                        </a:lnSpc>
                        <a:spcAft>
                          <a:spcPts val="0"/>
                        </a:spcAft>
                        <a:tabLst>
                          <a:tab pos="2199640" algn="l"/>
                        </a:tabLst>
                      </a:pPr>
                      <a:r>
                        <a:rPr lang="en-US" sz="2000" dirty="0" smtClean="0">
                          <a:latin typeface="Times New Roman" pitchFamily="18" charset="0"/>
                          <a:ea typeface="Calibri"/>
                          <a:cs typeface="Times New Roman" pitchFamily="18" charset="0"/>
                        </a:rPr>
                        <a:t>0.680**</a:t>
                      </a:r>
                      <a:endParaRPr lang="en-IN" sz="2000" dirty="0">
                        <a:latin typeface="Times New Roman" pitchFamily="18" charset="0"/>
                        <a:ea typeface="Calibri"/>
                        <a:cs typeface="Times New Roman" pitchFamily="18" charset="0"/>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355600">
                <a:tc vMerge="1">
                  <a:txBody>
                    <a:bodyPr/>
                    <a:lstStyle/>
                    <a:p>
                      <a:endParaRPr lang="en-IN"/>
                    </a:p>
                  </a:txBody>
                  <a:tcPr/>
                </a:tc>
                <a:tc>
                  <a:txBody>
                    <a:bodyPr/>
                    <a:lstStyle/>
                    <a:p>
                      <a:pPr>
                        <a:lnSpc>
                          <a:spcPct val="115000"/>
                        </a:lnSpc>
                        <a:spcAft>
                          <a:spcPts val="0"/>
                        </a:spcAft>
                        <a:tabLst>
                          <a:tab pos="2199640" algn="l"/>
                        </a:tabLst>
                      </a:pPr>
                      <a:r>
                        <a:rPr lang="en-IN" sz="2000" dirty="0">
                          <a:latin typeface="Times New Roman"/>
                          <a:ea typeface="Calibri"/>
                          <a:cs typeface="Times New Roman"/>
                        </a:rPr>
                        <a:t>AOT20</a:t>
                      </a:r>
                      <a:endParaRPr lang="en-IN" sz="2000" dirty="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15000"/>
                        </a:lnSpc>
                        <a:spcAft>
                          <a:spcPts val="0"/>
                        </a:spcAft>
                        <a:tabLst>
                          <a:tab pos="2199640" algn="l"/>
                        </a:tabLst>
                      </a:pPr>
                      <a:r>
                        <a:rPr lang="en-US" sz="2000" dirty="0" smtClean="0">
                          <a:latin typeface="Times New Roman" pitchFamily="18" charset="0"/>
                          <a:ea typeface="Calibri"/>
                          <a:cs typeface="Times New Roman" pitchFamily="18" charset="0"/>
                        </a:rPr>
                        <a:t>0.664*</a:t>
                      </a:r>
                      <a:endParaRPr lang="en-IN" sz="2000" dirty="0">
                        <a:latin typeface="Times New Roman" pitchFamily="18" charset="0"/>
                        <a:ea typeface="Calibri"/>
                        <a:cs typeface="Times New Roman" pitchFamily="18" charset="0"/>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355600">
                <a:tc vMerge="1">
                  <a:txBody>
                    <a:bodyPr/>
                    <a:lstStyle/>
                    <a:p>
                      <a:endParaRPr lang="en-IN"/>
                    </a:p>
                  </a:txBody>
                  <a:tcPr/>
                </a:tc>
                <a:tc>
                  <a:txBody>
                    <a:bodyPr/>
                    <a:lstStyle/>
                    <a:p>
                      <a:pPr>
                        <a:lnSpc>
                          <a:spcPct val="115000"/>
                        </a:lnSpc>
                        <a:spcAft>
                          <a:spcPts val="0"/>
                        </a:spcAft>
                        <a:tabLst>
                          <a:tab pos="2199640" algn="l"/>
                        </a:tabLst>
                      </a:pPr>
                      <a:r>
                        <a:rPr lang="en-IN" sz="2000">
                          <a:latin typeface="Times New Roman"/>
                          <a:ea typeface="Calibri"/>
                          <a:cs typeface="Times New Roman"/>
                        </a:rPr>
                        <a:t>AOT30</a:t>
                      </a:r>
                      <a:endParaRPr lang="en-IN" sz="200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15000"/>
                        </a:lnSpc>
                        <a:spcAft>
                          <a:spcPts val="0"/>
                        </a:spcAft>
                        <a:tabLst>
                          <a:tab pos="2199640" algn="l"/>
                        </a:tabLst>
                      </a:pPr>
                      <a:r>
                        <a:rPr lang="en-US" sz="2000" dirty="0" smtClean="0">
                          <a:latin typeface="Times New Roman" pitchFamily="18" charset="0"/>
                          <a:ea typeface="Calibri"/>
                          <a:cs typeface="Times New Roman" pitchFamily="18" charset="0"/>
                        </a:rPr>
                        <a:t>0.770**</a:t>
                      </a:r>
                      <a:endParaRPr lang="en-IN" sz="2000" dirty="0">
                        <a:latin typeface="Times New Roman" pitchFamily="18" charset="0"/>
                        <a:ea typeface="Calibri"/>
                        <a:cs typeface="Times New Roman" pitchFamily="18" charset="0"/>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355600">
                <a:tc vMerge="1">
                  <a:txBody>
                    <a:bodyPr/>
                    <a:lstStyle/>
                    <a:p>
                      <a:endParaRPr lang="en-IN"/>
                    </a:p>
                  </a:txBody>
                  <a:tcPr/>
                </a:tc>
                <a:tc>
                  <a:txBody>
                    <a:bodyPr/>
                    <a:lstStyle/>
                    <a:p>
                      <a:pPr>
                        <a:lnSpc>
                          <a:spcPct val="115000"/>
                        </a:lnSpc>
                        <a:spcAft>
                          <a:spcPts val="0"/>
                        </a:spcAft>
                        <a:tabLst>
                          <a:tab pos="2199640" algn="l"/>
                        </a:tabLst>
                      </a:pPr>
                      <a:r>
                        <a:rPr lang="en-IN" sz="2000">
                          <a:latin typeface="Times New Roman"/>
                          <a:ea typeface="Calibri"/>
                          <a:cs typeface="Times New Roman"/>
                        </a:rPr>
                        <a:t>AOT40</a:t>
                      </a:r>
                      <a:endParaRPr lang="en-IN" sz="200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15000"/>
                        </a:lnSpc>
                        <a:spcAft>
                          <a:spcPts val="0"/>
                        </a:spcAft>
                        <a:tabLst>
                          <a:tab pos="2199640" algn="l"/>
                        </a:tabLst>
                      </a:pPr>
                      <a:r>
                        <a:rPr lang="en-US" sz="2000" dirty="0" smtClean="0">
                          <a:latin typeface="Times New Roman" pitchFamily="18" charset="0"/>
                          <a:ea typeface="Calibri"/>
                          <a:cs typeface="Times New Roman" pitchFamily="18" charset="0"/>
                        </a:rPr>
                        <a:t>0.787**</a:t>
                      </a:r>
                      <a:endParaRPr lang="en-IN" sz="2000" dirty="0">
                        <a:latin typeface="Times New Roman" pitchFamily="18" charset="0"/>
                        <a:ea typeface="Calibri"/>
                        <a:cs typeface="Times New Roman" pitchFamily="18" charset="0"/>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355600">
                <a:tc vMerge="1">
                  <a:txBody>
                    <a:bodyPr/>
                    <a:lstStyle/>
                    <a:p>
                      <a:endParaRPr lang="en-IN"/>
                    </a:p>
                  </a:txBody>
                  <a:tcPr/>
                </a:tc>
                <a:tc>
                  <a:txBody>
                    <a:bodyPr/>
                    <a:lstStyle/>
                    <a:p>
                      <a:pPr>
                        <a:lnSpc>
                          <a:spcPct val="115000"/>
                        </a:lnSpc>
                        <a:spcAft>
                          <a:spcPts val="0"/>
                        </a:spcAft>
                        <a:tabLst>
                          <a:tab pos="2199640" algn="l"/>
                        </a:tabLst>
                      </a:pPr>
                      <a:r>
                        <a:rPr lang="en-IN" sz="2000">
                          <a:latin typeface="Times New Roman"/>
                          <a:ea typeface="Calibri"/>
                          <a:cs typeface="Times New Roman"/>
                        </a:rPr>
                        <a:t>AOT50</a:t>
                      </a:r>
                      <a:endParaRPr lang="en-IN" sz="2000">
                        <a:latin typeface="Calibri"/>
                        <a:ea typeface="Calibri"/>
                        <a:cs typeface="Times New Roman"/>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15000"/>
                        </a:lnSpc>
                        <a:spcAft>
                          <a:spcPts val="0"/>
                        </a:spcAft>
                        <a:tabLst>
                          <a:tab pos="2199640" algn="l"/>
                        </a:tabLst>
                      </a:pPr>
                      <a:r>
                        <a:rPr lang="en-US" sz="2000" dirty="0" smtClean="0">
                          <a:latin typeface="Times New Roman" pitchFamily="18" charset="0"/>
                          <a:ea typeface="Calibri"/>
                          <a:cs typeface="Times New Roman" pitchFamily="18" charset="0"/>
                        </a:rPr>
                        <a:t>0.771**</a:t>
                      </a:r>
                      <a:endParaRPr lang="en-IN" sz="2000" dirty="0">
                        <a:latin typeface="Times New Roman" pitchFamily="18" charset="0"/>
                        <a:ea typeface="Calibri"/>
                        <a:cs typeface="Times New Roman" pitchFamily="18" charset="0"/>
                      </a:endParaRPr>
                    </a:p>
                  </a:txBody>
                  <a:tcPr marL="51816" marR="51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
        <p:nvSpPr>
          <p:cNvPr id="5" name="Rectangle 4"/>
          <p:cNvSpPr/>
          <p:nvPr/>
        </p:nvSpPr>
        <p:spPr>
          <a:xfrm>
            <a:off x="228600" y="609600"/>
            <a:ext cx="8915400" cy="646331"/>
          </a:xfrm>
          <a:prstGeom prst="rect">
            <a:avLst/>
          </a:prstGeom>
        </p:spPr>
        <p:txBody>
          <a:bodyPr wrap="square">
            <a:spAutoFit/>
          </a:bodyPr>
          <a:lstStyle/>
          <a:p>
            <a:r>
              <a:rPr lang="en-US" b="1" dirty="0" smtClean="0">
                <a:solidFill>
                  <a:srgbClr val="C00000"/>
                </a:solidFill>
                <a:latin typeface="Arial" pitchFamily="34" charset="0"/>
                <a:cs typeface="Arial" pitchFamily="34" charset="0"/>
              </a:rPr>
              <a:t>Pearson Correlation coefficient (r) results of Chlorophyll and Ascorbic Acid with ozone indices</a:t>
            </a:r>
            <a:endParaRPr lang="en-IN" b="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143000" y="2057400"/>
          <a:ext cx="67056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0" y="914400"/>
            <a:ext cx="9144000" cy="646331"/>
          </a:xfrm>
          <a:prstGeom prst="rect">
            <a:avLst/>
          </a:prstGeom>
        </p:spPr>
        <p:txBody>
          <a:bodyPr wrap="square">
            <a:spAutoFit/>
          </a:bodyPr>
          <a:lstStyle/>
          <a:p>
            <a:r>
              <a:rPr lang="en-US" b="1" dirty="0" smtClean="0">
                <a:solidFill>
                  <a:srgbClr val="C00000"/>
                </a:solidFill>
                <a:latin typeface="Arial" pitchFamily="34" charset="0"/>
                <a:cs typeface="Arial" pitchFamily="34" charset="0"/>
              </a:rPr>
              <a:t>Estimated Crop (</a:t>
            </a:r>
            <a:r>
              <a:rPr lang="en-US" b="1" dirty="0" err="1" smtClean="0">
                <a:solidFill>
                  <a:srgbClr val="C00000"/>
                </a:solidFill>
                <a:latin typeface="Arial" pitchFamily="34" charset="0"/>
                <a:cs typeface="Arial" pitchFamily="34" charset="0"/>
              </a:rPr>
              <a:t>O.sativa</a:t>
            </a:r>
            <a:r>
              <a:rPr lang="en-US" b="1" dirty="0" smtClean="0">
                <a:solidFill>
                  <a:srgbClr val="C00000"/>
                </a:solidFill>
                <a:latin typeface="Arial" pitchFamily="34" charset="0"/>
                <a:cs typeface="Arial" pitchFamily="34" charset="0"/>
              </a:rPr>
              <a:t>) Reduction for each AOTX index under Indian climatic conditions for 3000 ppb h ozone exposure over three months (Mar-May), 2013</a:t>
            </a:r>
            <a:endParaRPr lang="en-IN"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2362200"/>
          <a:ext cx="8153398" cy="3556000"/>
        </p:xfrm>
        <a:graphic>
          <a:graphicData uri="http://schemas.openxmlformats.org/drawingml/2006/table">
            <a:tbl>
              <a:tblPr/>
              <a:tblGrid>
                <a:gridCol w="936025"/>
                <a:gridCol w="1101000"/>
                <a:gridCol w="1118645"/>
                <a:gridCol w="1013661"/>
                <a:gridCol w="1118645"/>
                <a:gridCol w="1063947"/>
                <a:gridCol w="1013661"/>
                <a:gridCol w="787814"/>
              </a:tblGrid>
              <a:tr h="1524000">
                <a:tc>
                  <a:txBody>
                    <a:bodyPr/>
                    <a:lstStyle/>
                    <a:p>
                      <a:pPr>
                        <a:lnSpc>
                          <a:spcPct val="115000"/>
                        </a:lnSpc>
                        <a:spcAft>
                          <a:spcPts val="0"/>
                        </a:spcAft>
                        <a:tabLst>
                          <a:tab pos="2199640" algn="l"/>
                        </a:tabLst>
                      </a:pPr>
                      <a:r>
                        <a:rPr lang="en-IN" sz="1600" b="1" dirty="0">
                          <a:solidFill>
                            <a:srgbClr val="000000"/>
                          </a:solidFill>
                          <a:latin typeface="Times New Roman"/>
                          <a:ea typeface="Calibri"/>
                          <a:cs typeface="Times New Roman"/>
                        </a:rPr>
                        <a:t>Plots</a:t>
                      </a:r>
                      <a:endParaRPr lang="en-IN" sz="1600" b="1"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tabLst>
                          <a:tab pos="2199640" algn="l"/>
                        </a:tabLst>
                      </a:pPr>
                      <a:r>
                        <a:rPr lang="en-IN" sz="1600" b="1" dirty="0">
                          <a:solidFill>
                            <a:srgbClr val="000000"/>
                          </a:solidFill>
                          <a:latin typeface="Times New Roman"/>
                          <a:ea typeface="Calibri"/>
                          <a:cs typeface="Times New Roman"/>
                        </a:rPr>
                        <a:t>Plantation area (ha)</a:t>
                      </a:r>
                      <a:endParaRPr lang="en-IN" sz="1600" b="1"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tabLst>
                          <a:tab pos="2199640" algn="l"/>
                        </a:tabLst>
                      </a:pPr>
                      <a:r>
                        <a:rPr lang="en-IN" sz="1600" b="1" dirty="0">
                          <a:solidFill>
                            <a:srgbClr val="000000"/>
                          </a:solidFill>
                          <a:latin typeface="Times New Roman"/>
                          <a:ea typeface="Calibri"/>
                          <a:cs typeface="Times New Roman"/>
                        </a:rPr>
                        <a:t>Actual yield (tonne/ha)</a:t>
                      </a:r>
                      <a:endParaRPr lang="en-IN" sz="1600" b="1"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tabLst>
                          <a:tab pos="2199640" algn="l"/>
                        </a:tabLst>
                      </a:pPr>
                      <a:r>
                        <a:rPr lang="en-IN" sz="1600" b="1" dirty="0">
                          <a:solidFill>
                            <a:srgbClr val="000000"/>
                          </a:solidFill>
                          <a:latin typeface="Times New Roman"/>
                          <a:ea typeface="Calibri"/>
                          <a:cs typeface="Times New Roman"/>
                        </a:rPr>
                        <a:t>Actual yield (tonne)</a:t>
                      </a:r>
                      <a:endParaRPr lang="en-IN" sz="1600" b="1"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tabLst>
                          <a:tab pos="2199640" algn="l"/>
                        </a:tabLst>
                      </a:pPr>
                      <a:r>
                        <a:rPr lang="en-IN" sz="1600" b="1" dirty="0">
                          <a:solidFill>
                            <a:srgbClr val="000000"/>
                          </a:solidFill>
                          <a:latin typeface="Times New Roman"/>
                          <a:ea typeface="Calibri"/>
                          <a:cs typeface="Times New Roman"/>
                        </a:rPr>
                        <a:t>Potential yield (tonne/ha)</a:t>
                      </a:r>
                      <a:endParaRPr lang="en-IN" sz="1600" b="1"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tabLst>
                          <a:tab pos="2199640" algn="l"/>
                        </a:tabLst>
                      </a:pPr>
                      <a:r>
                        <a:rPr lang="en-IN" sz="1600" b="1" dirty="0">
                          <a:solidFill>
                            <a:srgbClr val="000000"/>
                          </a:solidFill>
                          <a:latin typeface="Times New Roman"/>
                          <a:ea typeface="Calibri"/>
                          <a:cs typeface="Times New Roman"/>
                        </a:rPr>
                        <a:t>Potential yield (tonne)</a:t>
                      </a:r>
                      <a:endParaRPr lang="en-IN" sz="1600" b="1"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tabLst>
                          <a:tab pos="2199640" algn="l"/>
                        </a:tabLst>
                      </a:pPr>
                      <a:r>
                        <a:rPr lang="en-IN" sz="1600" b="1" dirty="0">
                          <a:solidFill>
                            <a:srgbClr val="000000"/>
                          </a:solidFill>
                          <a:latin typeface="Times New Roman"/>
                          <a:ea typeface="Calibri"/>
                          <a:cs typeface="Times New Roman"/>
                        </a:rPr>
                        <a:t>Loss (tonne)</a:t>
                      </a:r>
                      <a:endParaRPr lang="en-IN" sz="1600" b="1"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tabLst>
                          <a:tab pos="2199640" algn="l"/>
                        </a:tabLst>
                      </a:pPr>
                      <a:r>
                        <a:rPr lang="en-IN" sz="1600" b="1" dirty="0">
                          <a:solidFill>
                            <a:srgbClr val="000000"/>
                          </a:solidFill>
                          <a:latin typeface="Times New Roman"/>
                          <a:ea typeface="Calibri"/>
                          <a:cs typeface="Times New Roman"/>
                        </a:rPr>
                        <a:t>Loss (tonne/ha)</a:t>
                      </a:r>
                      <a:endParaRPr lang="en-IN" sz="1600" b="1"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8000">
                <a:tc>
                  <a:txBody>
                    <a:bodyPr/>
                    <a:lstStyle/>
                    <a:p>
                      <a:pPr>
                        <a:lnSpc>
                          <a:spcPct val="115000"/>
                        </a:lnSpc>
                        <a:spcAft>
                          <a:spcPts val="0"/>
                        </a:spcAft>
                        <a:tabLst>
                          <a:tab pos="2199640" algn="l"/>
                        </a:tabLst>
                      </a:pPr>
                      <a:r>
                        <a:rPr lang="en-IN" sz="2000" b="1" dirty="0">
                          <a:solidFill>
                            <a:srgbClr val="000000"/>
                          </a:solidFill>
                          <a:latin typeface="Times New Roman"/>
                          <a:ea typeface="Calibri"/>
                          <a:cs typeface="Times New Roman"/>
                        </a:rPr>
                        <a:t>1</a:t>
                      </a:r>
                      <a:endParaRPr lang="en-IN"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nSpc>
                          <a:spcPct val="115000"/>
                        </a:lnSpc>
                        <a:spcAft>
                          <a:spcPts val="0"/>
                        </a:spcAft>
                        <a:tabLst>
                          <a:tab pos="2199640" algn="l"/>
                        </a:tabLst>
                      </a:pPr>
                      <a:r>
                        <a:rPr lang="en-IN" sz="2000" dirty="0">
                          <a:solidFill>
                            <a:srgbClr val="000000"/>
                          </a:solidFill>
                          <a:latin typeface="Times New Roman"/>
                          <a:ea typeface="Calibri"/>
                          <a:cs typeface="Times New Roman"/>
                        </a:rPr>
                        <a:t>80</a:t>
                      </a:r>
                      <a:endParaRPr lang="en-IN"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nSpc>
                          <a:spcPct val="115000"/>
                        </a:lnSpc>
                        <a:spcAft>
                          <a:spcPts val="0"/>
                        </a:spcAft>
                        <a:tabLst>
                          <a:tab pos="2199640" algn="l"/>
                        </a:tabLst>
                      </a:pPr>
                      <a:r>
                        <a:rPr lang="en-IN" sz="2000">
                          <a:solidFill>
                            <a:srgbClr val="000000"/>
                          </a:solidFill>
                          <a:latin typeface="Times New Roman"/>
                          <a:ea typeface="Calibri"/>
                          <a:cs typeface="Times New Roman"/>
                        </a:rPr>
                        <a:t>0.176</a:t>
                      </a:r>
                      <a:endParaRPr lang="en-IN" sz="20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nSpc>
                          <a:spcPct val="115000"/>
                        </a:lnSpc>
                        <a:spcAft>
                          <a:spcPts val="0"/>
                        </a:spcAft>
                        <a:tabLst>
                          <a:tab pos="2199640" algn="l"/>
                        </a:tabLst>
                      </a:pPr>
                      <a:r>
                        <a:rPr lang="en-IN" sz="2000">
                          <a:solidFill>
                            <a:srgbClr val="000000"/>
                          </a:solidFill>
                          <a:latin typeface="Times New Roman"/>
                          <a:ea typeface="Calibri"/>
                          <a:cs typeface="Times New Roman"/>
                        </a:rPr>
                        <a:t>1265.11</a:t>
                      </a:r>
                      <a:endParaRPr lang="en-IN" sz="20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nSpc>
                          <a:spcPct val="115000"/>
                        </a:lnSpc>
                        <a:spcAft>
                          <a:spcPts val="0"/>
                        </a:spcAft>
                        <a:tabLst>
                          <a:tab pos="2199640" algn="l"/>
                        </a:tabLst>
                      </a:pPr>
                      <a:r>
                        <a:rPr lang="en-IN" sz="2000">
                          <a:solidFill>
                            <a:srgbClr val="000000"/>
                          </a:solidFill>
                          <a:latin typeface="Times New Roman"/>
                          <a:ea typeface="Calibri"/>
                          <a:cs typeface="Times New Roman"/>
                        </a:rPr>
                        <a:t>1499.23</a:t>
                      </a:r>
                      <a:endParaRPr lang="en-IN" sz="20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nSpc>
                          <a:spcPct val="115000"/>
                        </a:lnSpc>
                        <a:spcAft>
                          <a:spcPts val="0"/>
                        </a:spcAft>
                        <a:tabLst>
                          <a:tab pos="2199640" algn="l"/>
                        </a:tabLst>
                      </a:pPr>
                      <a:r>
                        <a:rPr lang="en-IN" sz="2000" dirty="0">
                          <a:solidFill>
                            <a:srgbClr val="000000"/>
                          </a:solidFill>
                          <a:latin typeface="Times New Roman"/>
                          <a:ea typeface="Calibri"/>
                          <a:cs typeface="Times New Roman"/>
                        </a:rPr>
                        <a:t>0.32</a:t>
                      </a:r>
                      <a:endParaRPr lang="en-IN"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nSpc>
                          <a:spcPct val="115000"/>
                        </a:lnSpc>
                        <a:spcAft>
                          <a:spcPts val="0"/>
                        </a:spcAft>
                        <a:tabLst>
                          <a:tab pos="2199640" algn="l"/>
                        </a:tabLst>
                      </a:pPr>
                      <a:r>
                        <a:rPr lang="en-IN" sz="2000" dirty="0" smtClean="0">
                          <a:solidFill>
                            <a:srgbClr val="000000"/>
                          </a:solidFill>
                          <a:latin typeface="Times New Roman"/>
                          <a:ea typeface="Calibri"/>
                          <a:cs typeface="Times New Roman"/>
                        </a:rPr>
                        <a:t>234.12</a:t>
                      </a:r>
                      <a:endParaRPr lang="en-IN"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nSpc>
                          <a:spcPct val="115000"/>
                        </a:lnSpc>
                        <a:spcAft>
                          <a:spcPts val="0"/>
                        </a:spcAft>
                        <a:tabLst>
                          <a:tab pos="2199640" algn="l"/>
                        </a:tabLst>
                      </a:pPr>
                      <a:r>
                        <a:rPr lang="en-IN" sz="2000" dirty="0" smtClean="0">
                          <a:solidFill>
                            <a:srgbClr val="000000"/>
                          </a:solidFill>
                          <a:latin typeface="Times New Roman"/>
                          <a:ea typeface="Calibri"/>
                          <a:cs typeface="Times New Roman"/>
                        </a:rPr>
                        <a:t>0.144</a:t>
                      </a:r>
                      <a:endParaRPr lang="en-IN"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00B0F0"/>
                    </a:solidFill>
                  </a:tcPr>
                </a:tc>
              </a:tr>
              <a:tr h="508000">
                <a:tc>
                  <a:txBody>
                    <a:bodyPr/>
                    <a:lstStyle/>
                    <a:p>
                      <a:pPr>
                        <a:lnSpc>
                          <a:spcPct val="115000"/>
                        </a:lnSpc>
                        <a:spcAft>
                          <a:spcPts val="0"/>
                        </a:spcAft>
                        <a:tabLst>
                          <a:tab pos="2199640" algn="l"/>
                        </a:tabLst>
                      </a:pPr>
                      <a:r>
                        <a:rPr lang="en-IN" sz="2000" b="1">
                          <a:solidFill>
                            <a:srgbClr val="000000"/>
                          </a:solidFill>
                          <a:latin typeface="Times New Roman"/>
                          <a:ea typeface="Calibri"/>
                          <a:cs typeface="Times New Roman"/>
                        </a:rPr>
                        <a:t>2</a:t>
                      </a:r>
                      <a:endParaRPr lang="en-IN" sz="2000">
                        <a:solidFill>
                          <a:srgbClr val="000000"/>
                        </a:solidFill>
                        <a:latin typeface="Calibri"/>
                        <a:ea typeface="Calibri"/>
                        <a:cs typeface="Times New Roman"/>
                      </a:endParaRPr>
                    </a:p>
                  </a:txBody>
                  <a:tcPr marL="68580" marR="68580" marT="0" marB="0">
                    <a:lnL>
                      <a:noFill/>
                    </a:lnL>
                    <a:lnR>
                      <a:noFill/>
                    </a:lnR>
                    <a:lnT>
                      <a:noFill/>
                    </a:lnT>
                    <a:lnB>
                      <a:noFill/>
                    </a:lnB>
                    <a:solidFill>
                      <a:srgbClr val="00B0F0"/>
                    </a:solidFill>
                  </a:tcPr>
                </a:tc>
                <a:tc>
                  <a:txBody>
                    <a:bodyPr/>
                    <a:lstStyle/>
                    <a:p>
                      <a:pPr>
                        <a:lnSpc>
                          <a:spcPct val="115000"/>
                        </a:lnSpc>
                        <a:spcAft>
                          <a:spcPts val="0"/>
                        </a:spcAft>
                        <a:tabLst>
                          <a:tab pos="2199640" algn="l"/>
                        </a:tabLst>
                      </a:pPr>
                      <a:r>
                        <a:rPr lang="en-IN" sz="2000" dirty="0">
                          <a:solidFill>
                            <a:srgbClr val="000000"/>
                          </a:solidFill>
                          <a:latin typeface="Times New Roman"/>
                          <a:ea typeface="Calibri"/>
                          <a:cs typeface="Times New Roman"/>
                        </a:rPr>
                        <a:t>75</a:t>
                      </a:r>
                      <a:endParaRPr lang="en-IN"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00B0F0"/>
                    </a:solidFill>
                  </a:tcPr>
                </a:tc>
                <a:tc>
                  <a:txBody>
                    <a:bodyPr/>
                    <a:lstStyle/>
                    <a:p>
                      <a:pPr>
                        <a:lnSpc>
                          <a:spcPct val="115000"/>
                        </a:lnSpc>
                        <a:spcAft>
                          <a:spcPts val="0"/>
                        </a:spcAft>
                        <a:tabLst>
                          <a:tab pos="2199640" algn="l"/>
                        </a:tabLst>
                      </a:pPr>
                      <a:r>
                        <a:rPr lang="en-IN" sz="2000" dirty="0">
                          <a:solidFill>
                            <a:srgbClr val="000000"/>
                          </a:solidFill>
                          <a:latin typeface="Times New Roman"/>
                          <a:ea typeface="Calibri"/>
                          <a:cs typeface="Times New Roman"/>
                        </a:rPr>
                        <a:t>0.112</a:t>
                      </a:r>
                      <a:endParaRPr lang="en-IN"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00B0F0"/>
                    </a:solidFill>
                  </a:tcPr>
                </a:tc>
                <a:tc>
                  <a:txBody>
                    <a:bodyPr/>
                    <a:lstStyle/>
                    <a:p>
                      <a:pPr>
                        <a:lnSpc>
                          <a:spcPct val="115000"/>
                        </a:lnSpc>
                        <a:spcAft>
                          <a:spcPts val="0"/>
                        </a:spcAft>
                        <a:tabLst>
                          <a:tab pos="2199640" algn="l"/>
                        </a:tabLst>
                      </a:pPr>
                      <a:r>
                        <a:rPr lang="en-IN" sz="2000" dirty="0">
                          <a:solidFill>
                            <a:srgbClr val="000000"/>
                          </a:solidFill>
                          <a:latin typeface="Times New Roman"/>
                          <a:ea typeface="Calibri"/>
                          <a:cs typeface="Times New Roman"/>
                        </a:rPr>
                        <a:t>945.33</a:t>
                      </a:r>
                      <a:endParaRPr lang="en-IN"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00B0F0"/>
                    </a:solidFill>
                  </a:tcPr>
                </a:tc>
                <a:tc>
                  <a:txBody>
                    <a:bodyPr/>
                    <a:lstStyle/>
                    <a:p>
                      <a:pPr>
                        <a:lnSpc>
                          <a:spcPct val="115000"/>
                        </a:lnSpc>
                        <a:spcAft>
                          <a:spcPts val="0"/>
                        </a:spcAft>
                        <a:tabLst>
                          <a:tab pos="2199640" algn="l"/>
                        </a:tabLst>
                      </a:pPr>
                      <a:r>
                        <a:rPr lang="en-IN" sz="2000">
                          <a:solidFill>
                            <a:srgbClr val="000000"/>
                          </a:solidFill>
                          <a:latin typeface="Times New Roman"/>
                          <a:ea typeface="Calibri"/>
                          <a:cs typeface="Times New Roman"/>
                        </a:rPr>
                        <a:t>976.3</a:t>
                      </a:r>
                      <a:endParaRPr lang="en-IN" sz="2000">
                        <a:solidFill>
                          <a:srgbClr val="000000"/>
                        </a:solidFill>
                        <a:latin typeface="Calibri"/>
                        <a:ea typeface="Calibri"/>
                        <a:cs typeface="Times New Roman"/>
                      </a:endParaRPr>
                    </a:p>
                  </a:txBody>
                  <a:tcPr marL="68580" marR="68580" marT="0" marB="0">
                    <a:lnL>
                      <a:noFill/>
                    </a:lnL>
                    <a:lnR>
                      <a:noFill/>
                    </a:lnR>
                    <a:lnT>
                      <a:noFill/>
                    </a:lnT>
                    <a:lnB>
                      <a:noFill/>
                    </a:lnB>
                    <a:solidFill>
                      <a:srgbClr val="00B0F0"/>
                    </a:solidFill>
                  </a:tcPr>
                </a:tc>
                <a:tc>
                  <a:txBody>
                    <a:bodyPr/>
                    <a:lstStyle/>
                    <a:p>
                      <a:pPr>
                        <a:lnSpc>
                          <a:spcPct val="115000"/>
                        </a:lnSpc>
                        <a:spcAft>
                          <a:spcPts val="0"/>
                        </a:spcAft>
                        <a:tabLst>
                          <a:tab pos="2199640" algn="l"/>
                        </a:tabLst>
                      </a:pPr>
                      <a:r>
                        <a:rPr lang="en-IN" sz="2000">
                          <a:solidFill>
                            <a:srgbClr val="000000"/>
                          </a:solidFill>
                          <a:latin typeface="Times New Roman"/>
                          <a:ea typeface="Calibri"/>
                          <a:cs typeface="Times New Roman"/>
                        </a:rPr>
                        <a:t>0.11</a:t>
                      </a:r>
                      <a:endParaRPr lang="en-IN" sz="2000">
                        <a:solidFill>
                          <a:srgbClr val="000000"/>
                        </a:solidFill>
                        <a:latin typeface="Calibri"/>
                        <a:ea typeface="Calibri"/>
                        <a:cs typeface="Times New Roman"/>
                      </a:endParaRPr>
                    </a:p>
                  </a:txBody>
                  <a:tcPr marL="68580" marR="68580" marT="0" marB="0">
                    <a:lnL>
                      <a:noFill/>
                    </a:lnL>
                    <a:lnR>
                      <a:noFill/>
                    </a:lnR>
                    <a:lnT>
                      <a:noFill/>
                    </a:lnT>
                    <a:lnB>
                      <a:noFill/>
                    </a:lnB>
                    <a:solidFill>
                      <a:srgbClr val="00B0F0"/>
                    </a:solidFill>
                  </a:tcPr>
                </a:tc>
                <a:tc>
                  <a:txBody>
                    <a:bodyPr/>
                    <a:lstStyle/>
                    <a:p>
                      <a:pPr>
                        <a:lnSpc>
                          <a:spcPct val="115000"/>
                        </a:lnSpc>
                        <a:spcAft>
                          <a:spcPts val="0"/>
                        </a:spcAft>
                        <a:tabLst>
                          <a:tab pos="2199640" algn="l"/>
                        </a:tabLst>
                      </a:pPr>
                      <a:r>
                        <a:rPr lang="en-IN" sz="2000" dirty="0" smtClean="0">
                          <a:solidFill>
                            <a:srgbClr val="000000"/>
                          </a:solidFill>
                          <a:latin typeface="Times New Roman"/>
                          <a:ea typeface="Calibri"/>
                          <a:cs typeface="Times New Roman"/>
                        </a:rPr>
                        <a:t>30.97</a:t>
                      </a:r>
                      <a:endParaRPr lang="en-IN"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00B0F0"/>
                    </a:solidFill>
                  </a:tcPr>
                </a:tc>
                <a:tc>
                  <a:txBody>
                    <a:bodyPr/>
                    <a:lstStyle/>
                    <a:p>
                      <a:pPr>
                        <a:lnSpc>
                          <a:spcPct val="115000"/>
                        </a:lnSpc>
                        <a:spcAft>
                          <a:spcPts val="0"/>
                        </a:spcAft>
                        <a:tabLst>
                          <a:tab pos="2199640" algn="l"/>
                        </a:tabLst>
                      </a:pPr>
                      <a:r>
                        <a:rPr lang="en-IN" sz="2000" dirty="0" smtClean="0">
                          <a:solidFill>
                            <a:srgbClr val="000000"/>
                          </a:solidFill>
                          <a:latin typeface="Times New Roman"/>
                          <a:ea typeface="Calibri"/>
                          <a:cs typeface="Times New Roman"/>
                        </a:rPr>
                        <a:t>0.002</a:t>
                      </a:r>
                      <a:endParaRPr lang="en-IN"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00B0F0"/>
                    </a:solidFill>
                  </a:tcPr>
                </a:tc>
              </a:tr>
              <a:tr h="508000">
                <a:tc>
                  <a:txBody>
                    <a:bodyPr/>
                    <a:lstStyle/>
                    <a:p>
                      <a:pPr>
                        <a:lnSpc>
                          <a:spcPct val="115000"/>
                        </a:lnSpc>
                        <a:spcAft>
                          <a:spcPts val="0"/>
                        </a:spcAft>
                        <a:tabLst>
                          <a:tab pos="2199640" algn="l"/>
                        </a:tabLst>
                      </a:pPr>
                      <a:r>
                        <a:rPr lang="en-US" sz="2000" b="1" dirty="0" smtClean="0">
                          <a:solidFill>
                            <a:srgbClr val="000000"/>
                          </a:solidFill>
                          <a:latin typeface="Times New Roman"/>
                          <a:ea typeface="Calibri"/>
                          <a:cs typeface="Times New Roman"/>
                        </a:rPr>
                        <a:t>3</a:t>
                      </a:r>
                      <a:endParaRPr lang="en-IN" sz="2000" b="1" dirty="0">
                        <a:solidFill>
                          <a:srgbClr val="000000"/>
                        </a:solidFill>
                        <a:latin typeface="Times New Roman"/>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rgbClr val="00B0F0"/>
                    </a:solidFill>
                  </a:tcPr>
                </a:tc>
                <a:tc>
                  <a:txBody>
                    <a:bodyPr/>
                    <a:lstStyle/>
                    <a:p>
                      <a:pPr>
                        <a:lnSpc>
                          <a:spcPct val="115000"/>
                        </a:lnSpc>
                        <a:spcAft>
                          <a:spcPts val="0"/>
                        </a:spcAft>
                        <a:tabLst>
                          <a:tab pos="2199640" algn="l"/>
                        </a:tabLst>
                      </a:pPr>
                      <a:r>
                        <a:rPr lang="en-IN" sz="2000">
                          <a:solidFill>
                            <a:srgbClr val="000000"/>
                          </a:solidFill>
                          <a:latin typeface="Times New Roman"/>
                          <a:ea typeface="Calibri"/>
                          <a:cs typeface="Times New Roman"/>
                        </a:rPr>
                        <a:t>93</a:t>
                      </a:r>
                      <a:endParaRPr lang="en-IN" sz="2000">
                        <a:solidFill>
                          <a:srgbClr val="000000"/>
                        </a:solidFill>
                        <a:latin typeface="Calibri"/>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rgbClr val="00B0F0"/>
                    </a:solidFill>
                  </a:tcPr>
                </a:tc>
                <a:tc>
                  <a:txBody>
                    <a:bodyPr/>
                    <a:lstStyle/>
                    <a:p>
                      <a:pPr>
                        <a:lnSpc>
                          <a:spcPct val="115000"/>
                        </a:lnSpc>
                        <a:spcAft>
                          <a:spcPts val="0"/>
                        </a:spcAft>
                        <a:tabLst>
                          <a:tab pos="2199640" algn="l"/>
                        </a:tabLst>
                      </a:pPr>
                      <a:r>
                        <a:rPr lang="en-IN" sz="2000">
                          <a:solidFill>
                            <a:srgbClr val="000000"/>
                          </a:solidFill>
                          <a:latin typeface="Times New Roman"/>
                          <a:ea typeface="Calibri"/>
                          <a:cs typeface="Times New Roman"/>
                        </a:rPr>
                        <a:t>0.196</a:t>
                      </a:r>
                      <a:endParaRPr lang="en-IN" sz="2000">
                        <a:solidFill>
                          <a:srgbClr val="000000"/>
                        </a:solidFill>
                        <a:latin typeface="Calibri"/>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rgbClr val="00B0F0"/>
                    </a:solidFill>
                  </a:tcPr>
                </a:tc>
                <a:tc>
                  <a:txBody>
                    <a:bodyPr/>
                    <a:lstStyle/>
                    <a:p>
                      <a:pPr>
                        <a:lnSpc>
                          <a:spcPct val="115000"/>
                        </a:lnSpc>
                        <a:spcAft>
                          <a:spcPts val="0"/>
                        </a:spcAft>
                        <a:tabLst>
                          <a:tab pos="2199640" algn="l"/>
                        </a:tabLst>
                      </a:pPr>
                      <a:r>
                        <a:rPr lang="en-IN" sz="2000">
                          <a:solidFill>
                            <a:srgbClr val="000000"/>
                          </a:solidFill>
                          <a:latin typeface="Times New Roman"/>
                          <a:ea typeface="Calibri"/>
                          <a:cs typeface="Times New Roman"/>
                        </a:rPr>
                        <a:t>1455.32</a:t>
                      </a:r>
                      <a:endParaRPr lang="en-IN" sz="2000">
                        <a:solidFill>
                          <a:srgbClr val="000000"/>
                        </a:solidFill>
                        <a:latin typeface="Calibri"/>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rgbClr val="00B0F0"/>
                    </a:solidFill>
                  </a:tcPr>
                </a:tc>
                <a:tc>
                  <a:txBody>
                    <a:bodyPr/>
                    <a:lstStyle/>
                    <a:p>
                      <a:pPr>
                        <a:lnSpc>
                          <a:spcPct val="115000"/>
                        </a:lnSpc>
                        <a:spcAft>
                          <a:spcPts val="0"/>
                        </a:spcAft>
                        <a:tabLst>
                          <a:tab pos="2199640" algn="l"/>
                        </a:tabLst>
                      </a:pPr>
                      <a:r>
                        <a:rPr lang="en-IN" sz="2000" dirty="0">
                          <a:solidFill>
                            <a:srgbClr val="000000"/>
                          </a:solidFill>
                          <a:latin typeface="Times New Roman"/>
                          <a:ea typeface="Calibri"/>
                          <a:cs typeface="Times New Roman"/>
                        </a:rPr>
                        <a:t>1509.32</a:t>
                      </a:r>
                      <a:endParaRPr lang="en-IN" sz="2000" dirty="0">
                        <a:solidFill>
                          <a:srgbClr val="000000"/>
                        </a:solidFill>
                        <a:latin typeface="Calibri"/>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rgbClr val="00B0F0"/>
                    </a:solidFill>
                  </a:tcPr>
                </a:tc>
                <a:tc>
                  <a:txBody>
                    <a:bodyPr/>
                    <a:lstStyle/>
                    <a:p>
                      <a:pPr>
                        <a:lnSpc>
                          <a:spcPct val="115000"/>
                        </a:lnSpc>
                        <a:spcAft>
                          <a:spcPts val="0"/>
                        </a:spcAft>
                        <a:tabLst>
                          <a:tab pos="2199640" algn="l"/>
                        </a:tabLst>
                      </a:pPr>
                      <a:r>
                        <a:rPr lang="en-IN" sz="2000" dirty="0">
                          <a:solidFill>
                            <a:srgbClr val="000000"/>
                          </a:solidFill>
                          <a:latin typeface="Times New Roman"/>
                          <a:ea typeface="Calibri"/>
                          <a:cs typeface="Times New Roman"/>
                        </a:rPr>
                        <a:t>0.65</a:t>
                      </a:r>
                      <a:endParaRPr lang="en-IN" sz="2000" dirty="0">
                        <a:solidFill>
                          <a:srgbClr val="000000"/>
                        </a:solidFill>
                        <a:latin typeface="Calibri"/>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rgbClr val="00B0F0"/>
                    </a:solidFill>
                  </a:tcPr>
                </a:tc>
                <a:tc>
                  <a:txBody>
                    <a:bodyPr/>
                    <a:lstStyle/>
                    <a:p>
                      <a:pPr>
                        <a:lnSpc>
                          <a:spcPct val="115000"/>
                        </a:lnSpc>
                        <a:spcAft>
                          <a:spcPts val="0"/>
                        </a:spcAft>
                        <a:tabLst>
                          <a:tab pos="2199640" algn="l"/>
                        </a:tabLst>
                      </a:pPr>
                      <a:r>
                        <a:rPr lang="en-IN" sz="2000" dirty="0" smtClean="0">
                          <a:solidFill>
                            <a:srgbClr val="000000"/>
                          </a:solidFill>
                          <a:latin typeface="Times New Roman"/>
                          <a:ea typeface="Calibri"/>
                          <a:cs typeface="Times New Roman"/>
                        </a:rPr>
                        <a:t>54</a:t>
                      </a:r>
                      <a:endParaRPr lang="en-IN" sz="2000" dirty="0">
                        <a:solidFill>
                          <a:srgbClr val="000000"/>
                        </a:solidFill>
                        <a:latin typeface="Calibri"/>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rgbClr val="00B0F0"/>
                    </a:solidFill>
                  </a:tcPr>
                </a:tc>
                <a:tc>
                  <a:txBody>
                    <a:bodyPr/>
                    <a:lstStyle/>
                    <a:p>
                      <a:pPr>
                        <a:lnSpc>
                          <a:spcPct val="115000"/>
                        </a:lnSpc>
                        <a:spcAft>
                          <a:spcPts val="0"/>
                        </a:spcAft>
                        <a:tabLst>
                          <a:tab pos="2199640" algn="l"/>
                        </a:tabLst>
                      </a:pPr>
                      <a:r>
                        <a:rPr lang="en-IN" sz="2000" dirty="0" smtClean="0">
                          <a:solidFill>
                            <a:srgbClr val="000000"/>
                          </a:solidFill>
                          <a:latin typeface="Times New Roman"/>
                          <a:ea typeface="Calibri"/>
                          <a:cs typeface="Times New Roman"/>
                        </a:rPr>
                        <a:t>0.45</a:t>
                      </a:r>
                    </a:p>
                  </a:txBody>
                  <a:tcPr marL="68580" marR="68580" marT="0" marB="0">
                    <a:lnL>
                      <a:noFill/>
                    </a:lnL>
                    <a:lnR>
                      <a:noFill/>
                    </a:lnR>
                    <a:lnT>
                      <a:noFill/>
                    </a:lnT>
                    <a:lnB w="12700" cap="flat" cmpd="sng" algn="ctr">
                      <a:noFill/>
                      <a:prstDash val="solid"/>
                      <a:round/>
                      <a:headEnd type="none" w="med" len="med"/>
                      <a:tailEnd type="none" w="med" len="med"/>
                    </a:lnB>
                    <a:solidFill>
                      <a:srgbClr val="00B0F0"/>
                    </a:solidFill>
                  </a:tcPr>
                </a:tc>
              </a:tr>
              <a:tr h="508000">
                <a:tc>
                  <a:txBody>
                    <a:bodyPr/>
                    <a:lstStyle/>
                    <a:p>
                      <a:pPr>
                        <a:lnSpc>
                          <a:spcPct val="115000"/>
                        </a:lnSpc>
                        <a:spcAft>
                          <a:spcPts val="0"/>
                        </a:spcAft>
                        <a:tabLst>
                          <a:tab pos="2199640" algn="l"/>
                        </a:tabLst>
                      </a:pPr>
                      <a:r>
                        <a:rPr lang="en-US" sz="2000" b="1" dirty="0" smtClean="0">
                          <a:solidFill>
                            <a:srgbClr val="000000"/>
                          </a:solidFill>
                          <a:latin typeface="Times New Roman"/>
                          <a:ea typeface="Calibri"/>
                          <a:cs typeface="Times New Roman"/>
                        </a:rPr>
                        <a:t>Total</a:t>
                      </a:r>
                      <a:endParaRPr lang="en-IN" sz="2000" b="1" dirty="0">
                        <a:solidFill>
                          <a:srgbClr val="000000"/>
                        </a:solidFill>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tabLst>
                          <a:tab pos="2199640" algn="l"/>
                        </a:tabLst>
                      </a:pPr>
                      <a:r>
                        <a:rPr lang="en-US" sz="2000" dirty="0" smtClean="0">
                          <a:solidFill>
                            <a:srgbClr val="000000"/>
                          </a:solidFill>
                          <a:latin typeface="Times New Roman" pitchFamily="18" charset="0"/>
                          <a:ea typeface="Calibri"/>
                          <a:cs typeface="Times New Roman" pitchFamily="18" charset="0"/>
                        </a:rPr>
                        <a:t>248</a:t>
                      </a:r>
                      <a:endParaRPr lang="en-IN" sz="2000" dirty="0">
                        <a:solidFill>
                          <a:srgbClr val="000000"/>
                        </a:solidFill>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tabLst>
                          <a:tab pos="2199640" algn="l"/>
                        </a:tabLst>
                      </a:pPr>
                      <a:r>
                        <a:rPr lang="en-US" sz="2000" dirty="0" smtClean="0">
                          <a:solidFill>
                            <a:srgbClr val="000000"/>
                          </a:solidFill>
                          <a:latin typeface="Times New Roman" pitchFamily="18" charset="0"/>
                          <a:ea typeface="Calibri"/>
                          <a:cs typeface="Times New Roman" pitchFamily="18" charset="0"/>
                        </a:rPr>
                        <a:t>0.484</a:t>
                      </a:r>
                      <a:endParaRPr lang="en-IN" sz="2000" dirty="0">
                        <a:solidFill>
                          <a:srgbClr val="000000"/>
                        </a:solidFill>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tabLst>
                          <a:tab pos="2199640" algn="l"/>
                        </a:tabLst>
                      </a:pPr>
                      <a:r>
                        <a:rPr lang="en-US" sz="2000" dirty="0" smtClean="0">
                          <a:solidFill>
                            <a:srgbClr val="000000"/>
                          </a:solidFill>
                          <a:latin typeface="Times New Roman" pitchFamily="18" charset="0"/>
                          <a:ea typeface="Calibri"/>
                          <a:cs typeface="Times New Roman" pitchFamily="18" charset="0"/>
                        </a:rPr>
                        <a:t>3665.76</a:t>
                      </a:r>
                      <a:endParaRPr lang="en-IN" sz="2000" dirty="0">
                        <a:solidFill>
                          <a:srgbClr val="000000"/>
                        </a:solidFill>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tabLst>
                          <a:tab pos="2199640" algn="l"/>
                        </a:tabLst>
                      </a:pPr>
                      <a:r>
                        <a:rPr lang="en-US" sz="2000" dirty="0" smtClean="0">
                          <a:solidFill>
                            <a:srgbClr val="000000"/>
                          </a:solidFill>
                          <a:latin typeface="Times New Roman" pitchFamily="18" charset="0"/>
                          <a:ea typeface="Calibri"/>
                          <a:cs typeface="Times New Roman" pitchFamily="18" charset="0"/>
                        </a:rPr>
                        <a:t>3984.85</a:t>
                      </a:r>
                      <a:endParaRPr lang="en-IN" sz="2000" dirty="0">
                        <a:solidFill>
                          <a:srgbClr val="000000"/>
                        </a:solidFill>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tabLst>
                          <a:tab pos="2199640" algn="l"/>
                        </a:tabLst>
                      </a:pPr>
                      <a:r>
                        <a:rPr lang="en-US" sz="2000" dirty="0" smtClean="0">
                          <a:solidFill>
                            <a:srgbClr val="000000"/>
                          </a:solidFill>
                          <a:latin typeface="Times New Roman" pitchFamily="18" charset="0"/>
                          <a:ea typeface="Calibri"/>
                          <a:cs typeface="Times New Roman" pitchFamily="18" charset="0"/>
                        </a:rPr>
                        <a:t>1.08</a:t>
                      </a:r>
                      <a:endParaRPr lang="en-IN" sz="2000" dirty="0">
                        <a:solidFill>
                          <a:srgbClr val="000000"/>
                        </a:solidFill>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tabLst>
                          <a:tab pos="2199640" algn="l"/>
                        </a:tabLst>
                      </a:pPr>
                      <a:r>
                        <a:rPr lang="en-US" sz="2000" dirty="0" smtClean="0">
                          <a:solidFill>
                            <a:srgbClr val="000000"/>
                          </a:solidFill>
                          <a:latin typeface="Times New Roman" pitchFamily="18" charset="0"/>
                          <a:ea typeface="Calibri"/>
                          <a:cs typeface="Times New Roman" pitchFamily="18" charset="0"/>
                        </a:rPr>
                        <a:t>319.09</a:t>
                      </a:r>
                      <a:endParaRPr lang="en-IN" sz="2000" dirty="0">
                        <a:solidFill>
                          <a:srgbClr val="000000"/>
                        </a:solidFill>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tabLst>
                          <a:tab pos="2199640" algn="l"/>
                        </a:tabLst>
                      </a:pPr>
                      <a:r>
                        <a:rPr lang="en-US" sz="2000" smtClean="0">
                          <a:solidFill>
                            <a:srgbClr val="000000"/>
                          </a:solidFill>
                          <a:latin typeface="Times New Roman" pitchFamily="18" charset="0"/>
                          <a:ea typeface="Calibri"/>
                          <a:cs typeface="Times New Roman" pitchFamily="18" charset="0"/>
                        </a:rPr>
                        <a:t>0.59</a:t>
                      </a:r>
                      <a:endParaRPr lang="en-IN" sz="2000" dirty="0" smtClean="0">
                        <a:solidFill>
                          <a:srgbClr val="000000"/>
                        </a:solidFill>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00B0F0"/>
                    </a:solidFill>
                  </a:tcPr>
                </a:tc>
              </a:tr>
            </a:tbl>
          </a:graphicData>
        </a:graphic>
      </p:graphicFrame>
      <p:sp>
        <p:nvSpPr>
          <p:cNvPr id="3" name="Rectangle 2"/>
          <p:cNvSpPr/>
          <p:nvPr/>
        </p:nvSpPr>
        <p:spPr>
          <a:xfrm>
            <a:off x="228600" y="1676400"/>
            <a:ext cx="8915400" cy="369332"/>
          </a:xfrm>
          <a:prstGeom prst="rect">
            <a:avLst/>
          </a:prstGeom>
        </p:spPr>
        <p:txBody>
          <a:bodyPr wrap="square">
            <a:spAutoFit/>
          </a:bodyPr>
          <a:lstStyle/>
          <a:p>
            <a:r>
              <a:rPr lang="en-IN" b="1" i="1" dirty="0" err="1" smtClean="0">
                <a:solidFill>
                  <a:srgbClr val="C00000"/>
                </a:solidFill>
              </a:rPr>
              <a:t>O.sativa</a:t>
            </a:r>
            <a:r>
              <a:rPr lang="en-IN" b="1" i="1" dirty="0" smtClean="0">
                <a:solidFill>
                  <a:srgbClr val="C00000"/>
                </a:solidFill>
              </a:rPr>
              <a:t> yield Loss, 2013 (Delhi region) </a:t>
            </a:r>
            <a:endParaRPr lang="en-IN" b="1"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066800"/>
          </a:xfrm>
        </p:spPr>
        <p:txBody>
          <a:bodyPr/>
          <a:lstStyle/>
          <a:p>
            <a:r>
              <a:rPr lang="en-US" b="1" dirty="0" smtClean="0">
                <a:solidFill>
                  <a:srgbClr val="C00000"/>
                </a:solidFill>
              </a:rPr>
              <a:t>Conclusion</a:t>
            </a:r>
            <a:endParaRPr lang="en-IN" b="1" dirty="0">
              <a:solidFill>
                <a:srgbClr val="C00000"/>
              </a:solidFill>
            </a:endParaRPr>
          </a:p>
        </p:txBody>
      </p:sp>
      <p:sp>
        <p:nvSpPr>
          <p:cNvPr id="3" name="Content Placeholder 2"/>
          <p:cNvSpPr>
            <a:spLocks noGrp="1"/>
          </p:cNvSpPr>
          <p:nvPr>
            <p:ph idx="1"/>
          </p:nvPr>
        </p:nvSpPr>
        <p:spPr>
          <a:xfrm>
            <a:off x="381000" y="1981200"/>
            <a:ext cx="8458200" cy="4608576"/>
          </a:xfrm>
          <a:solidFill>
            <a:srgbClr val="92D050"/>
          </a:solidFill>
        </p:spPr>
        <p:txBody>
          <a:bodyPr>
            <a:normAutofit fontScale="77500" lnSpcReduction="20000"/>
          </a:bodyPr>
          <a:lstStyle/>
          <a:p>
            <a:pPr algn="just"/>
            <a:r>
              <a:rPr lang="en-US" dirty="0" smtClean="0"/>
              <a:t>In the period Mar-May, 2013, AOT40 reported highest values that showed large impact of ozone on selected crop.</a:t>
            </a:r>
          </a:p>
          <a:p>
            <a:pPr algn="just"/>
            <a:r>
              <a:rPr lang="en-US" dirty="0" smtClean="0"/>
              <a:t>The month of May, 2013 had got highest ozone concentration values.</a:t>
            </a:r>
          </a:p>
          <a:p>
            <a:pPr algn="just"/>
            <a:r>
              <a:rPr lang="en-US" dirty="0" smtClean="0"/>
              <a:t>Among AOTX indices</a:t>
            </a:r>
            <a:r>
              <a:rPr lang="en-US" smtClean="0"/>
              <a:t>, other than AOT40, AOT5 </a:t>
            </a:r>
            <a:r>
              <a:rPr lang="en-US" dirty="0" smtClean="0"/>
              <a:t>and AOT10 had reported high values of ozone concentration.</a:t>
            </a:r>
          </a:p>
          <a:p>
            <a:pPr algn="just"/>
            <a:r>
              <a:rPr lang="en-US" dirty="0" smtClean="0"/>
              <a:t>R</a:t>
            </a:r>
            <a:r>
              <a:rPr lang="en-US" baseline="30000" dirty="0" smtClean="0"/>
              <a:t>2</a:t>
            </a:r>
            <a:r>
              <a:rPr lang="en-US" dirty="0" smtClean="0"/>
              <a:t> values were found to be highly significant in case of chlorophyll and ascorbic acid both negatively and positively correlated with AOTX indices.</a:t>
            </a:r>
          </a:p>
          <a:p>
            <a:pPr algn="just"/>
            <a:r>
              <a:rPr lang="en-US" dirty="0" smtClean="0"/>
              <a:t>Crop yield reduction was found to be high at AOT40 and AOT50. </a:t>
            </a:r>
          </a:p>
          <a:p>
            <a:pPr algn="just"/>
            <a:r>
              <a:rPr lang="en-IN" dirty="0" smtClean="0"/>
              <a:t>0.29 tonnes per hectare of </a:t>
            </a:r>
            <a:r>
              <a:rPr lang="en-IN" i="1" dirty="0" err="1" smtClean="0"/>
              <a:t>O.sativa</a:t>
            </a:r>
            <a:r>
              <a:rPr lang="en-IN" dirty="0" smtClean="0"/>
              <a:t> yield loss had occurred particularly in Mar-May, 2013.</a:t>
            </a:r>
          </a:p>
          <a:p>
            <a:pPr algn="just"/>
            <a:r>
              <a:rPr lang="en-US" dirty="0" smtClean="0"/>
              <a:t>India strongly needs national standards for assessment of damage on crops for ozone.</a:t>
            </a:r>
          </a:p>
          <a:p>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http://t1.gstatic.com/images?q=tbn:ANd9GcTg_XxelPtTW1233jZVY65x6IaN59FPPT463CgUnRTm7L30mLr2lQ"/>
          <p:cNvPicPr>
            <a:picLocks noChangeAspect="1" noChangeArrowheads="1"/>
          </p:cNvPicPr>
          <p:nvPr/>
        </p:nvPicPr>
        <p:blipFill>
          <a:blip r:embed="rId3" cstate="print"/>
          <a:srcRect/>
          <a:stretch>
            <a:fillRect/>
          </a:stretch>
        </p:blipFill>
        <p:spPr bwMode="auto">
          <a:xfrm>
            <a:off x="0" y="0"/>
            <a:ext cx="9148763" cy="6858000"/>
          </a:xfrm>
          <a:prstGeom prst="rect">
            <a:avLst/>
          </a:prstGeom>
          <a:noFill/>
          <a:ln w="9525">
            <a:noFill/>
            <a:miter lim="800000"/>
            <a:headEnd/>
            <a:tailEnd/>
          </a:ln>
        </p:spPr>
      </p:pic>
      <p:sp>
        <p:nvSpPr>
          <p:cNvPr id="143362" name="Title 3"/>
          <p:cNvSpPr>
            <a:spLocks noGrp="1"/>
          </p:cNvSpPr>
          <p:nvPr>
            <p:ph type="title"/>
          </p:nvPr>
        </p:nvSpPr>
        <p:spPr>
          <a:xfrm>
            <a:off x="457200" y="1676400"/>
            <a:ext cx="8229600" cy="3200400"/>
          </a:xfrm>
        </p:spPr>
        <p:txBody>
          <a:bodyPr/>
          <a:lstStyle/>
          <a:p>
            <a:pPr algn="ctr" eaLnBrk="1" hangingPunct="1">
              <a:defRPr/>
            </a:pPr>
            <a:r>
              <a:rPr lang="en-US" sz="4800" b="1" spc="600" dirty="0" smtClean="0">
                <a:solidFill>
                  <a:srgbClr val="C00000"/>
                </a:solidFill>
                <a:latin typeface="Times New Roman" pitchFamily="18" charset="0"/>
                <a:cs typeface="Times New Roman" pitchFamily="18" charset="0"/>
              </a:rPr>
              <a:t>THANKS </a:t>
            </a:r>
            <a:br>
              <a:rPr lang="en-US" sz="4800" b="1" spc="600" dirty="0" smtClean="0">
                <a:solidFill>
                  <a:srgbClr val="C00000"/>
                </a:solidFill>
                <a:latin typeface="Times New Roman" pitchFamily="18" charset="0"/>
                <a:cs typeface="Times New Roman" pitchFamily="18" charset="0"/>
              </a:rPr>
            </a:br>
            <a:r>
              <a:rPr lang="en-US" sz="4800" b="1" spc="600" dirty="0" smtClean="0">
                <a:solidFill>
                  <a:srgbClr val="C00000"/>
                </a:solidFill>
                <a:latin typeface="Times New Roman" pitchFamily="18" charset="0"/>
                <a:cs typeface="Times New Roman" pitchFamily="18" charset="0"/>
              </a:rPr>
              <a:t>FOR  THE </a:t>
            </a:r>
            <a:br>
              <a:rPr lang="en-US" sz="4800" b="1" spc="600" dirty="0" smtClean="0">
                <a:solidFill>
                  <a:srgbClr val="C00000"/>
                </a:solidFill>
                <a:latin typeface="Times New Roman" pitchFamily="18" charset="0"/>
                <a:cs typeface="Times New Roman" pitchFamily="18" charset="0"/>
              </a:rPr>
            </a:br>
            <a:r>
              <a:rPr lang="en-US" sz="4800" b="1" spc="600" dirty="0" smtClean="0">
                <a:solidFill>
                  <a:srgbClr val="C00000"/>
                </a:solidFill>
                <a:latin typeface="Times New Roman" pitchFamily="18" charset="0"/>
                <a:cs typeface="Times New Roman" pitchFamily="18" charset="0"/>
              </a:rPr>
              <a:t>ATTENTION </a:t>
            </a:r>
            <a:endParaRPr lang="en-IN" sz="4800" b="1" spc="600"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3"/>
          <p:cNvSpPr>
            <a:spLocks noGrp="1" noChangeArrowheads="1"/>
          </p:cNvSpPr>
          <p:nvPr>
            <p:ph type="body" idx="1"/>
          </p:nvPr>
        </p:nvSpPr>
        <p:spPr>
          <a:xfrm>
            <a:off x="457200" y="1285875"/>
            <a:ext cx="8458200" cy="4962525"/>
          </a:xfrm>
        </p:spPr>
        <p:txBody>
          <a:bodyPr/>
          <a:lstStyle/>
          <a:p>
            <a:pPr>
              <a:buFont typeface="Arial" pitchFamily="34" charset="0"/>
              <a:buNone/>
            </a:pPr>
            <a:r>
              <a:rPr lang="en-US" sz="2800" b="1" dirty="0">
                <a:solidFill>
                  <a:schemeClr val="accent2"/>
                </a:solidFill>
                <a:effectLst>
                  <a:outerShdw blurRad="38100" dist="38100" dir="2700000" algn="tl">
                    <a:srgbClr val="C0C0C0"/>
                  </a:outerShdw>
                </a:effectLst>
              </a:rPr>
              <a:t>Common Aim:</a:t>
            </a:r>
          </a:p>
          <a:p>
            <a:r>
              <a:rPr lang="en-IN" dirty="0" smtClean="0"/>
              <a:t>Ozone exposure to crops will reduce its yield by taking AOTX indices</a:t>
            </a:r>
            <a:endParaRPr lang="en-US" sz="2800" dirty="0"/>
          </a:p>
          <a:p>
            <a:pPr>
              <a:buFont typeface="Arial" pitchFamily="34" charset="0"/>
              <a:buNone/>
            </a:pPr>
            <a:r>
              <a:rPr lang="en-US" sz="2800" b="1" dirty="0">
                <a:solidFill>
                  <a:schemeClr val="accent2"/>
                </a:solidFill>
                <a:effectLst>
                  <a:outerShdw blurRad="38100" dist="38100" dir="2700000" algn="tl">
                    <a:srgbClr val="C0C0C0"/>
                  </a:outerShdw>
                </a:effectLst>
              </a:rPr>
              <a:t>Complementary research questions:</a:t>
            </a:r>
          </a:p>
          <a:p>
            <a:r>
              <a:rPr lang="en-US" sz="2800" dirty="0" smtClean="0"/>
              <a:t>What </a:t>
            </a:r>
            <a:r>
              <a:rPr lang="en-US" sz="2800" dirty="0"/>
              <a:t>is the expected reduction in </a:t>
            </a:r>
            <a:r>
              <a:rPr lang="en-US" sz="2800" dirty="0" smtClean="0"/>
              <a:t>crop yield after O</a:t>
            </a:r>
            <a:r>
              <a:rPr lang="en-US" sz="2800" baseline="-25000" dirty="0" smtClean="0"/>
              <a:t>3</a:t>
            </a:r>
            <a:r>
              <a:rPr lang="en-US" sz="2800" dirty="0" smtClean="0"/>
              <a:t> damage?</a:t>
            </a:r>
          </a:p>
          <a:p>
            <a:r>
              <a:rPr lang="en-US" dirty="0" smtClean="0"/>
              <a:t>How AOTX </a:t>
            </a:r>
            <a:r>
              <a:rPr lang="en-US" smtClean="0"/>
              <a:t>indices contributes </a:t>
            </a:r>
            <a:r>
              <a:rPr lang="en-IN" smtClean="0"/>
              <a:t>in </a:t>
            </a:r>
            <a:r>
              <a:rPr lang="en-IN" dirty="0" smtClean="0"/>
              <a:t>identifying the exposure-response relationship? </a:t>
            </a:r>
            <a:endParaRPr lang="en-US" dirty="0" smtClean="0"/>
          </a:p>
          <a:p>
            <a:pPr>
              <a:buNone/>
            </a:pPr>
            <a:r>
              <a:rPr lang="en-US" dirty="0" smtClean="0"/>
              <a:t> </a:t>
            </a:r>
            <a:endParaRPr lang="en-US" sz="2800" dirty="0"/>
          </a:p>
        </p:txBody>
      </p:sp>
      <p:sp>
        <p:nvSpPr>
          <p:cNvPr id="284677" name="Rectangle 5"/>
          <p:cNvSpPr>
            <a:spLocks noGrp="1" noChangeArrowheads="1"/>
          </p:cNvSpPr>
          <p:nvPr>
            <p:ph type="title"/>
          </p:nvPr>
        </p:nvSpPr>
        <p:spPr>
          <a:xfrm>
            <a:off x="304800" y="457200"/>
            <a:ext cx="8229600" cy="1066800"/>
          </a:xfrm>
          <a:ln/>
        </p:spPr>
        <p:txBody>
          <a:bodyPr>
            <a:normAutofit/>
          </a:bodyPr>
          <a:lstStyle/>
          <a:p>
            <a:pPr>
              <a:buClr>
                <a:srgbClr val="33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smtClean="0">
                <a:solidFill>
                  <a:schemeClr val="accent2"/>
                </a:solidFill>
                <a:effectLst>
                  <a:outerShdw blurRad="38100" dist="38100" dir="2700000" algn="tl">
                    <a:srgbClr val="C0C0C0"/>
                  </a:outerShdw>
                </a:effectLst>
              </a:rPr>
              <a:t>Highlights</a:t>
            </a:r>
            <a:endParaRPr lang="en-US" b="1" dirty="0">
              <a:solidFill>
                <a:schemeClr val="accent2"/>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nvGraphicFramePr>
        <p:xfrm>
          <a:off x="4514850" y="3321050"/>
          <a:ext cx="114300" cy="215900"/>
        </p:xfrm>
        <a:graphic>
          <a:graphicData uri="http://schemas.openxmlformats.org/presentationml/2006/ole">
            <p:oleObj spid="_x0000_s1026" name="Equation" r:id="rId4" imgW="114120" imgH="215640" progId="Equation.3">
              <p:embed/>
            </p:oleObj>
          </a:graphicData>
        </a:graphic>
      </p:graphicFrame>
      <p:sp>
        <p:nvSpPr>
          <p:cNvPr id="1028" name="AutoShape 4" descr="8em04c">
            <a:hlinkClick r:id="rId5"/>
          </p:cNvPr>
          <p:cNvSpPr>
            <a:spLocks noChangeAspect="1" noChangeArrowheads="1"/>
          </p:cNvSpPr>
          <p:nvPr/>
        </p:nvSpPr>
        <p:spPr bwMode="auto">
          <a:xfrm>
            <a:off x="2198688" y="3292475"/>
            <a:ext cx="296862" cy="296863"/>
          </a:xfrm>
          <a:prstGeom prst="rect">
            <a:avLst/>
          </a:prstGeom>
          <a:noFill/>
          <a:ln w="9525">
            <a:noFill/>
            <a:miter lim="800000"/>
            <a:headEnd/>
            <a:tailEnd/>
          </a:ln>
        </p:spPr>
        <p:txBody>
          <a:bodyPr/>
          <a:lstStyle/>
          <a:p>
            <a:endParaRPr lang="en-US"/>
          </a:p>
        </p:txBody>
      </p:sp>
      <p:sp>
        <p:nvSpPr>
          <p:cNvPr id="1029" name="Rectangle 5"/>
          <p:cNvSpPr>
            <a:spLocks noChangeArrowheads="1"/>
          </p:cNvSpPr>
          <p:nvPr/>
        </p:nvSpPr>
        <p:spPr bwMode="auto">
          <a:xfrm flipV="1">
            <a:off x="4876800" y="2971800"/>
            <a:ext cx="1295400" cy="366713"/>
          </a:xfrm>
          <a:prstGeom prst="rect">
            <a:avLst/>
          </a:prstGeom>
          <a:noFill/>
          <a:ln w="9525">
            <a:noFill/>
            <a:miter lim="800000"/>
            <a:headEnd/>
            <a:tailEnd/>
          </a:ln>
        </p:spPr>
        <p:txBody>
          <a:bodyPr rot="10800000">
            <a:spAutoFit/>
          </a:bodyPr>
          <a:lstStyle/>
          <a:p>
            <a:endParaRPr lang="en-US">
              <a:latin typeface="Helvetica"/>
            </a:endParaRPr>
          </a:p>
        </p:txBody>
      </p:sp>
      <p:sp>
        <p:nvSpPr>
          <p:cNvPr id="1030" name="AutoShape 6" descr="8em04c">
            <a:hlinkClick r:id="rId5"/>
          </p:cNvPr>
          <p:cNvSpPr>
            <a:spLocks noChangeAspect="1" noChangeArrowheads="1"/>
          </p:cNvSpPr>
          <p:nvPr/>
        </p:nvSpPr>
        <p:spPr bwMode="auto">
          <a:xfrm>
            <a:off x="2198688" y="3292475"/>
            <a:ext cx="296862" cy="296863"/>
          </a:xfrm>
          <a:prstGeom prst="rect">
            <a:avLst/>
          </a:prstGeom>
          <a:noFill/>
          <a:ln w="9525">
            <a:noFill/>
            <a:miter lim="800000"/>
            <a:headEnd/>
            <a:tailEnd/>
          </a:ln>
        </p:spPr>
        <p:txBody>
          <a:bodyPr/>
          <a:lstStyle/>
          <a:p>
            <a:endParaRPr lang="en-US"/>
          </a:p>
        </p:txBody>
      </p:sp>
      <p:sp>
        <p:nvSpPr>
          <p:cNvPr id="1031" name="Freeform 10"/>
          <p:cNvSpPr>
            <a:spLocks/>
          </p:cNvSpPr>
          <p:nvPr/>
        </p:nvSpPr>
        <p:spPr bwMode="auto">
          <a:xfrm>
            <a:off x="609600" y="5334000"/>
            <a:ext cx="655638" cy="503238"/>
          </a:xfrm>
          <a:custGeom>
            <a:avLst/>
            <a:gdLst>
              <a:gd name="T0" fmla="*/ 2147483647 w 413"/>
              <a:gd name="T1" fmla="*/ 2147483647 h 317"/>
              <a:gd name="T2" fmla="*/ 2147483647 w 413"/>
              <a:gd name="T3" fmla="*/ 2147483647 h 317"/>
              <a:gd name="T4" fmla="*/ 2147483647 w 413"/>
              <a:gd name="T5" fmla="*/ 2147483647 h 317"/>
              <a:gd name="T6" fmla="*/ 2147483647 w 413"/>
              <a:gd name="T7" fmla="*/ 2147483647 h 317"/>
              <a:gd name="T8" fmla="*/ 2147483647 w 413"/>
              <a:gd name="T9" fmla="*/ 2147483647 h 317"/>
              <a:gd name="T10" fmla="*/ 2147483647 w 413"/>
              <a:gd name="T11" fmla="*/ 2147483647 h 317"/>
              <a:gd name="T12" fmla="*/ 2147483647 w 413"/>
              <a:gd name="T13" fmla="*/ 2147483647 h 317"/>
              <a:gd name="T14" fmla="*/ 2147483647 w 413"/>
              <a:gd name="T15" fmla="*/ 2147483647 h 317"/>
              <a:gd name="T16" fmla="*/ 2147483647 w 413"/>
              <a:gd name="T17" fmla="*/ 2147483647 h 317"/>
              <a:gd name="T18" fmla="*/ 2147483647 w 413"/>
              <a:gd name="T19" fmla="*/ 2147483647 h 317"/>
              <a:gd name="T20" fmla="*/ 2147483647 w 413"/>
              <a:gd name="T21" fmla="*/ 2147483647 h 317"/>
              <a:gd name="T22" fmla="*/ 2147483647 w 413"/>
              <a:gd name="T23" fmla="*/ 2147483647 h 317"/>
              <a:gd name="T24" fmla="*/ 2147483647 w 413"/>
              <a:gd name="T25" fmla="*/ 2147483647 h 317"/>
              <a:gd name="T26" fmla="*/ 2147483647 w 413"/>
              <a:gd name="T27" fmla="*/ 2147483647 h 317"/>
              <a:gd name="T28" fmla="*/ 2147483647 w 413"/>
              <a:gd name="T29" fmla="*/ 2147483647 h 3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3"/>
              <a:gd name="T46" fmla="*/ 0 h 317"/>
              <a:gd name="T47" fmla="*/ 413 w 413"/>
              <a:gd name="T48" fmla="*/ 317 h 3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3" h="317">
                <a:moveTo>
                  <a:pt x="21" y="254"/>
                </a:moveTo>
                <a:cubicBezTo>
                  <a:pt x="30" y="228"/>
                  <a:pt x="46" y="209"/>
                  <a:pt x="53" y="182"/>
                </a:cubicBezTo>
                <a:cubicBezTo>
                  <a:pt x="54" y="177"/>
                  <a:pt x="65" y="118"/>
                  <a:pt x="69" y="110"/>
                </a:cubicBezTo>
                <a:cubicBezTo>
                  <a:pt x="94" y="60"/>
                  <a:pt x="116" y="61"/>
                  <a:pt x="149" y="22"/>
                </a:cubicBezTo>
                <a:cubicBezTo>
                  <a:pt x="167" y="0"/>
                  <a:pt x="144" y="62"/>
                  <a:pt x="160" y="38"/>
                </a:cubicBezTo>
                <a:cubicBezTo>
                  <a:pt x="168" y="43"/>
                  <a:pt x="204" y="29"/>
                  <a:pt x="208" y="38"/>
                </a:cubicBezTo>
                <a:cubicBezTo>
                  <a:pt x="217" y="61"/>
                  <a:pt x="231" y="70"/>
                  <a:pt x="237" y="102"/>
                </a:cubicBezTo>
                <a:cubicBezTo>
                  <a:pt x="245" y="144"/>
                  <a:pt x="236" y="168"/>
                  <a:pt x="277" y="182"/>
                </a:cubicBezTo>
                <a:cubicBezTo>
                  <a:pt x="308" y="136"/>
                  <a:pt x="326" y="85"/>
                  <a:pt x="357" y="38"/>
                </a:cubicBezTo>
                <a:cubicBezTo>
                  <a:pt x="364" y="27"/>
                  <a:pt x="380" y="23"/>
                  <a:pt x="389" y="14"/>
                </a:cubicBezTo>
                <a:cubicBezTo>
                  <a:pt x="396" y="7"/>
                  <a:pt x="373" y="25"/>
                  <a:pt x="365" y="30"/>
                </a:cubicBezTo>
                <a:cubicBezTo>
                  <a:pt x="373" y="104"/>
                  <a:pt x="395" y="167"/>
                  <a:pt x="413" y="238"/>
                </a:cubicBezTo>
                <a:cubicBezTo>
                  <a:pt x="410" y="249"/>
                  <a:pt x="405" y="270"/>
                  <a:pt x="405" y="270"/>
                </a:cubicBezTo>
                <a:cubicBezTo>
                  <a:pt x="320" y="273"/>
                  <a:pt x="234" y="274"/>
                  <a:pt x="149" y="278"/>
                </a:cubicBezTo>
                <a:cubicBezTo>
                  <a:pt x="119" y="279"/>
                  <a:pt x="0" y="317"/>
                  <a:pt x="21" y="254"/>
                </a:cubicBezTo>
                <a:close/>
              </a:path>
            </a:pathLst>
          </a:custGeom>
          <a:gradFill rotWithShape="0">
            <a:gsLst>
              <a:gs pos="0">
                <a:srgbClr val="FF0000"/>
              </a:gs>
              <a:gs pos="100000">
                <a:srgbClr val="000000"/>
              </a:gs>
            </a:gsLst>
            <a:lin ang="5400000" scaled="1"/>
          </a:gradFill>
          <a:ln w="9525">
            <a:solidFill>
              <a:schemeClr val="tx1"/>
            </a:solidFill>
            <a:round/>
            <a:headEnd/>
            <a:tailEnd/>
          </a:ln>
        </p:spPr>
        <p:txBody>
          <a:bodyPr/>
          <a:lstStyle/>
          <a:p>
            <a:endParaRPr lang="en-IN"/>
          </a:p>
        </p:txBody>
      </p:sp>
      <p:sp>
        <p:nvSpPr>
          <p:cNvPr id="1032" name="AutoShape 11"/>
          <p:cNvSpPr>
            <a:spLocks noChangeArrowheads="1"/>
          </p:cNvSpPr>
          <p:nvPr/>
        </p:nvSpPr>
        <p:spPr bwMode="auto">
          <a:xfrm>
            <a:off x="304800" y="2667000"/>
            <a:ext cx="685800" cy="685800"/>
          </a:xfrm>
          <a:prstGeom prst="lightningBolt">
            <a:avLst/>
          </a:prstGeom>
          <a:solidFill>
            <a:srgbClr val="FFFF00"/>
          </a:solidFill>
          <a:ln w="9525">
            <a:solidFill>
              <a:schemeClr val="tx1"/>
            </a:solidFill>
            <a:miter lim="800000"/>
            <a:headEnd/>
            <a:tailEnd/>
          </a:ln>
        </p:spPr>
        <p:txBody>
          <a:bodyPr wrap="none" anchor="ctr"/>
          <a:lstStyle/>
          <a:p>
            <a:endParaRPr lang="en-US"/>
          </a:p>
        </p:txBody>
      </p:sp>
      <p:pic>
        <p:nvPicPr>
          <p:cNvPr id="1033" name="Picture 12" descr="[head]">
            <a:hlinkClick r:id="rId6"/>
          </p:cNvPr>
          <p:cNvPicPr>
            <a:picLocks noChangeAspect="1" noChangeArrowheads="1" noCrop="1"/>
          </p:cNvPicPr>
          <p:nvPr/>
        </p:nvPicPr>
        <p:blipFill>
          <a:blip r:embed="rId7" cstate="print"/>
          <a:srcRect/>
          <a:stretch>
            <a:fillRect/>
          </a:stretch>
        </p:blipFill>
        <p:spPr bwMode="auto">
          <a:xfrm>
            <a:off x="2743200" y="4953000"/>
            <a:ext cx="1143000" cy="879475"/>
          </a:xfrm>
          <a:prstGeom prst="rect">
            <a:avLst/>
          </a:prstGeom>
          <a:noFill/>
          <a:ln w="9525">
            <a:noFill/>
            <a:miter lim="800000"/>
            <a:headEnd/>
            <a:tailEnd/>
          </a:ln>
        </p:spPr>
      </p:pic>
      <p:pic>
        <p:nvPicPr>
          <p:cNvPr id="1034" name="Picture 13" descr="forest">
            <a:hlinkClick r:id="rId8"/>
          </p:cNvPr>
          <p:cNvPicPr>
            <a:picLocks noChangeAspect="1" noChangeArrowheads="1"/>
          </p:cNvPicPr>
          <p:nvPr/>
        </p:nvPicPr>
        <p:blipFill>
          <a:blip r:embed="rId9" cstate="print"/>
          <a:srcRect r="72421"/>
          <a:stretch>
            <a:fillRect/>
          </a:stretch>
        </p:blipFill>
        <p:spPr bwMode="auto">
          <a:xfrm>
            <a:off x="749300" y="5486400"/>
            <a:ext cx="1765300" cy="331788"/>
          </a:xfrm>
          <a:prstGeom prst="rect">
            <a:avLst/>
          </a:prstGeom>
          <a:noFill/>
          <a:ln w="9525">
            <a:noFill/>
            <a:miter lim="800000"/>
            <a:headEnd/>
            <a:tailEnd/>
          </a:ln>
        </p:spPr>
      </p:pic>
      <p:sp>
        <p:nvSpPr>
          <p:cNvPr id="1035" name="Text Box 14"/>
          <p:cNvSpPr txBox="1">
            <a:spLocks noChangeArrowheads="1"/>
          </p:cNvSpPr>
          <p:nvPr/>
        </p:nvSpPr>
        <p:spPr bwMode="auto">
          <a:xfrm>
            <a:off x="106363" y="3352800"/>
            <a:ext cx="1341437" cy="396875"/>
          </a:xfrm>
          <a:prstGeom prst="rect">
            <a:avLst/>
          </a:prstGeom>
          <a:noFill/>
          <a:ln w="9525">
            <a:noFill/>
            <a:miter lim="800000"/>
            <a:headEnd/>
            <a:tailEnd/>
          </a:ln>
        </p:spPr>
        <p:txBody>
          <a:bodyPr>
            <a:spAutoFit/>
          </a:bodyPr>
          <a:lstStyle/>
          <a:p>
            <a:r>
              <a:rPr lang="en-US" sz="2000">
                <a:solidFill>
                  <a:srgbClr val="F2CF3A"/>
                </a:solidFill>
                <a:latin typeface="Helvetica"/>
              </a:rPr>
              <a:t>Lightning</a:t>
            </a:r>
          </a:p>
        </p:txBody>
      </p:sp>
      <p:sp>
        <p:nvSpPr>
          <p:cNvPr id="1036" name="AutoShape 15"/>
          <p:cNvSpPr>
            <a:spLocks noChangeArrowheads="1"/>
          </p:cNvSpPr>
          <p:nvPr/>
        </p:nvSpPr>
        <p:spPr bwMode="auto">
          <a:xfrm>
            <a:off x="3048000" y="4800600"/>
            <a:ext cx="152400" cy="381000"/>
          </a:xfrm>
          <a:prstGeom prst="up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sp>
        <p:nvSpPr>
          <p:cNvPr id="1037" name="AutoShape 16"/>
          <p:cNvSpPr>
            <a:spLocks noChangeArrowheads="1"/>
          </p:cNvSpPr>
          <p:nvPr/>
        </p:nvSpPr>
        <p:spPr bwMode="auto">
          <a:xfrm rot="8813060">
            <a:off x="1371600" y="3089275"/>
            <a:ext cx="152400" cy="1082675"/>
          </a:xfrm>
          <a:prstGeom prst="upArrow">
            <a:avLst>
              <a:gd name="adj1" fmla="val 50000"/>
              <a:gd name="adj2" fmla="val 177604"/>
            </a:avLst>
          </a:prstGeom>
          <a:solidFill>
            <a:schemeClr val="bg1"/>
          </a:solidFill>
          <a:ln w="9525">
            <a:noFill/>
            <a:miter lim="800000"/>
            <a:headEnd/>
            <a:tailEnd/>
          </a:ln>
        </p:spPr>
        <p:txBody>
          <a:bodyPr wrap="none" anchor="ctr"/>
          <a:lstStyle/>
          <a:p>
            <a:endParaRPr lang="en-US"/>
          </a:p>
        </p:txBody>
      </p:sp>
      <p:sp>
        <p:nvSpPr>
          <p:cNvPr id="1038" name="AutoShape 17"/>
          <p:cNvSpPr>
            <a:spLocks noChangeArrowheads="1"/>
          </p:cNvSpPr>
          <p:nvPr/>
        </p:nvSpPr>
        <p:spPr bwMode="auto">
          <a:xfrm>
            <a:off x="990600" y="4800600"/>
            <a:ext cx="152400" cy="381000"/>
          </a:xfrm>
          <a:prstGeom prst="upArrow">
            <a:avLst>
              <a:gd name="adj1" fmla="val 50000"/>
              <a:gd name="adj2" fmla="val 62500"/>
            </a:avLst>
          </a:prstGeom>
          <a:solidFill>
            <a:schemeClr val="bg1"/>
          </a:solidFill>
          <a:ln w="9525">
            <a:solidFill>
              <a:schemeClr val="tx1"/>
            </a:solidFill>
            <a:miter lim="800000"/>
            <a:headEnd/>
            <a:tailEnd/>
          </a:ln>
        </p:spPr>
        <p:txBody>
          <a:bodyPr wrap="none" anchor="ctr"/>
          <a:lstStyle/>
          <a:p>
            <a:endParaRPr lang="en-US"/>
          </a:p>
        </p:txBody>
      </p:sp>
      <p:sp>
        <p:nvSpPr>
          <p:cNvPr id="1039" name="AutoShape 18"/>
          <p:cNvSpPr>
            <a:spLocks noChangeArrowheads="1"/>
          </p:cNvSpPr>
          <p:nvPr/>
        </p:nvSpPr>
        <p:spPr bwMode="auto">
          <a:xfrm>
            <a:off x="1752600" y="4800600"/>
            <a:ext cx="152400" cy="452438"/>
          </a:xfrm>
          <a:prstGeom prst="upDownArrow">
            <a:avLst>
              <a:gd name="adj1" fmla="val 50000"/>
              <a:gd name="adj2" fmla="val 59375"/>
            </a:avLst>
          </a:prstGeom>
          <a:solidFill>
            <a:schemeClr val="bg1"/>
          </a:solidFill>
          <a:ln w="9525">
            <a:solidFill>
              <a:schemeClr val="tx1"/>
            </a:solidFill>
            <a:miter lim="800000"/>
            <a:headEnd/>
            <a:tailEnd/>
          </a:ln>
        </p:spPr>
        <p:txBody>
          <a:bodyPr wrap="none" anchor="ctr"/>
          <a:lstStyle/>
          <a:p>
            <a:endParaRPr lang="en-US"/>
          </a:p>
        </p:txBody>
      </p:sp>
      <p:sp>
        <p:nvSpPr>
          <p:cNvPr id="1040" name="Text Box 19"/>
          <p:cNvSpPr txBox="1">
            <a:spLocks noChangeArrowheads="1"/>
          </p:cNvSpPr>
          <p:nvPr/>
        </p:nvSpPr>
        <p:spPr bwMode="auto">
          <a:xfrm>
            <a:off x="0" y="3962400"/>
            <a:ext cx="4267200" cy="1200329"/>
          </a:xfrm>
          <a:prstGeom prst="rect">
            <a:avLst/>
          </a:prstGeom>
          <a:noFill/>
          <a:ln w="9525">
            <a:noFill/>
            <a:miter lim="800000"/>
            <a:headEnd/>
            <a:tailEnd/>
          </a:ln>
        </p:spPr>
        <p:txBody>
          <a:bodyPr>
            <a:spAutoFit/>
          </a:bodyPr>
          <a:lstStyle/>
          <a:p>
            <a:r>
              <a:rPr lang="en-US" sz="2400" dirty="0">
                <a:solidFill>
                  <a:srgbClr val="FFFF00"/>
                </a:solidFill>
                <a:latin typeface="Helvetica"/>
              </a:rPr>
              <a:t>Nitrogen oxides (</a:t>
            </a:r>
            <a:r>
              <a:rPr lang="en-US" sz="2400" dirty="0" err="1">
                <a:solidFill>
                  <a:srgbClr val="FFFF00"/>
                </a:solidFill>
                <a:latin typeface="Helvetica"/>
              </a:rPr>
              <a:t>NO</a:t>
            </a:r>
            <a:r>
              <a:rPr lang="en-US" sz="2400" baseline="-25000" dirty="0" err="1">
                <a:solidFill>
                  <a:srgbClr val="FFFF00"/>
                </a:solidFill>
                <a:latin typeface="Helvetica"/>
              </a:rPr>
              <a:t>x</a:t>
            </a:r>
            <a:r>
              <a:rPr lang="en-US" sz="2400" dirty="0">
                <a:solidFill>
                  <a:srgbClr val="FFFF00"/>
                </a:solidFill>
                <a:latin typeface="Helvetica"/>
              </a:rPr>
              <a:t>)</a:t>
            </a:r>
          </a:p>
          <a:p>
            <a:r>
              <a:rPr lang="en-US" sz="2400" dirty="0">
                <a:solidFill>
                  <a:srgbClr val="FFFF00"/>
                </a:solidFill>
                <a:latin typeface="Helvetica"/>
              </a:rPr>
              <a:t>      CO,  Hydrocarbons                  	           (NMHC)</a:t>
            </a:r>
          </a:p>
        </p:txBody>
      </p:sp>
      <p:sp>
        <p:nvSpPr>
          <p:cNvPr id="1041" name="AutoShape 20"/>
          <p:cNvSpPr>
            <a:spLocks noChangeArrowheads="1"/>
          </p:cNvSpPr>
          <p:nvPr/>
        </p:nvSpPr>
        <p:spPr bwMode="auto">
          <a:xfrm rot="5400000">
            <a:off x="3733800" y="4114800"/>
            <a:ext cx="152400" cy="457200"/>
          </a:xfrm>
          <a:prstGeom prst="upArrow">
            <a:avLst>
              <a:gd name="adj1" fmla="val 50000"/>
              <a:gd name="adj2" fmla="val 75000"/>
            </a:avLst>
          </a:prstGeom>
          <a:solidFill>
            <a:schemeClr val="tx1"/>
          </a:solidFill>
          <a:ln w="9525">
            <a:solidFill>
              <a:srgbClr val="FFFFAB"/>
            </a:solidFill>
            <a:miter lim="800000"/>
            <a:headEnd/>
            <a:tailEnd/>
          </a:ln>
        </p:spPr>
        <p:txBody>
          <a:bodyPr rot="10800000" vert="eaVert" wrap="none" anchor="ctr"/>
          <a:lstStyle/>
          <a:p>
            <a:pPr algn="ctr"/>
            <a:endParaRPr lang="en-US">
              <a:solidFill>
                <a:schemeClr val="tx2"/>
              </a:solidFill>
            </a:endParaRPr>
          </a:p>
        </p:txBody>
      </p:sp>
      <p:grpSp>
        <p:nvGrpSpPr>
          <p:cNvPr id="2" name="Group 21"/>
          <p:cNvGrpSpPr>
            <a:grpSpLocks/>
          </p:cNvGrpSpPr>
          <p:nvPr/>
        </p:nvGrpSpPr>
        <p:grpSpPr bwMode="auto">
          <a:xfrm>
            <a:off x="1981200" y="2971800"/>
            <a:ext cx="5257800" cy="1066800"/>
            <a:chOff x="1680" y="1152"/>
            <a:chExt cx="2544" cy="624"/>
          </a:xfrm>
        </p:grpSpPr>
        <p:sp>
          <p:nvSpPr>
            <p:cNvPr id="1060" name="Freeform 22"/>
            <p:cNvSpPr>
              <a:spLocks/>
            </p:cNvSpPr>
            <p:nvPr/>
          </p:nvSpPr>
          <p:spPr bwMode="auto">
            <a:xfrm>
              <a:off x="1680" y="1152"/>
              <a:ext cx="2544" cy="528"/>
            </a:xfrm>
            <a:custGeom>
              <a:avLst/>
              <a:gdLst>
                <a:gd name="T0" fmla="*/ 0 w 2544"/>
                <a:gd name="T1" fmla="*/ 528 h 528"/>
                <a:gd name="T2" fmla="*/ 1378 w 2544"/>
                <a:gd name="T3" fmla="*/ 0 h 528"/>
                <a:gd name="T4" fmla="*/ 2544 w 2544"/>
                <a:gd name="T5" fmla="*/ 528 h 528"/>
                <a:gd name="T6" fmla="*/ 0 60000 65536"/>
                <a:gd name="T7" fmla="*/ 0 60000 65536"/>
                <a:gd name="T8" fmla="*/ 0 60000 65536"/>
                <a:gd name="T9" fmla="*/ 0 w 2544"/>
                <a:gd name="T10" fmla="*/ 0 h 528"/>
                <a:gd name="T11" fmla="*/ 2544 w 2544"/>
                <a:gd name="T12" fmla="*/ 528 h 528"/>
              </a:gdLst>
              <a:ahLst/>
              <a:cxnLst>
                <a:cxn ang="T6">
                  <a:pos x="T0" y="T1"/>
                </a:cxn>
                <a:cxn ang="T7">
                  <a:pos x="T2" y="T3"/>
                </a:cxn>
                <a:cxn ang="T8">
                  <a:pos x="T4" y="T5"/>
                </a:cxn>
              </a:cxnLst>
              <a:rect l="T9" t="T10" r="T11" b="T12"/>
              <a:pathLst>
                <a:path w="2544" h="528">
                  <a:moveTo>
                    <a:pt x="0" y="528"/>
                  </a:moveTo>
                  <a:cubicBezTo>
                    <a:pt x="230" y="440"/>
                    <a:pt x="954" y="0"/>
                    <a:pt x="1378" y="0"/>
                  </a:cubicBezTo>
                  <a:cubicBezTo>
                    <a:pt x="1802" y="0"/>
                    <a:pt x="2301" y="418"/>
                    <a:pt x="2544" y="528"/>
                  </a:cubicBezTo>
                </a:path>
              </a:pathLst>
            </a:custGeom>
            <a:noFill/>
            <a:ln w="57150">
              <a:solidFill>
                <a:srgbClr val="FF99FF"/>
              </a:solidFill>
              <a:prstDash val="dash"/>
              <a:round/>
              <a:headEnd type="triangle" w="med" len="med"/>
              <a:tailEnd type="triangle" w="med" len="med"/>
            </a:ln>
          </p:spPr>
          <p:txBody>
            <a:bodyPr/>
            <a:lstStyle/>
            <a:p>
              <a:endParaRPr lang="en-IN"/>
            </a:p>
          </p:txBody>
        </p:sp>
        <p:sp>
          <p:nvSpPr>
            <p:cNvPr id="1061" name="Freeform 23"/>
            <p:cNvSpPr>
              <a:spLocks/>
            </p:cNvSpPr>
            <p:nvPr/>
          </p:nvSpPr>
          <p:spPr bwMode="auto">
            <a:xfrm>
              <a:off x="2928" y="1152"/>
              <a:ext cx="344" cy="624"/>
            </a:xfrm>
            <a:custGeom>
              <a:avLst/>
              <a:gdLst>
                <a:gd name="T0" fmla="*/ 0 w 344"/>
                <a:gd name="T1" fmla="*/ 0 h 624"/>
                <a:gd name="T2" fmla="*/ 288 w 344"/>
                <a:gd name="T3" fmla="*/ 288 h 624"/>
                <a:gd name="T4" fmla="*/ 336 w 344"/>
                <a:gd name="T5" fmla="*/ 624 h 624"/>
                <a:gd name="T6" fmla="*/ 0 60000 65536"/>
                <a:gd name="T7" fmla="*/ 0 60000 65536"/>
                <a:gd name="T8" fmla="*/ 0 60000 65536"/>
                <a:gd name="T9" fmla="*/ 0 w 344"/>
                <a:gd name="T10" fmla="*/ 0 h 624"/>
                <a:gd name="T11" fmla="*/ 344 w 344"/>
                <a:gd name="T12" fmla="*/ 624 h 624"/>
              </a:gdLst>
              <a:ahLst/>
              <a:cxnLst>
                <a:cxn ang="T6">
                  <a:pos x="T0" y="T1"/>
                </a:cxn>
                <a:cxn ang="T7">
                  <a:pos x="T2" y="T3"/>
                </a:cxn>
                <a:cxn ang="T8">
                  <a:pos x="T4" y="T5"/>
                </a:cxn>
              </a:cxnLst>
              <a:rect l="T9" t="T10" r="T11" b="T12"/>
              <a:pathLst>
                <a:path w="344" h="624">
                  <a:moveTo>
                    <a:pt x="0" y="0"/>
                  </a:moveTo>
                  <a:cubicBezTo>
                    <a:pt x="116" y="92"/>
                    <a:pt x="232" y="184"/>
                    <a:pt x="288" y="288"/>
                  </a:cubicBezTo>
                  <a:cubicBezTo>
                    <a:pt x="344" y="392"/>
                    <a:pt x="328" y="568"/>
                    <a:pt x="336" y="624"/>
                  </a:cubicBezTo>
                </a:path>
              </a:pathLst>
            </a:custGeom>
            <a:noFill/>
            <a:ln w="57150">
              <a:solidFill>
                <a:srgbClr val="FF99FF"/>
              </a:solidFill>
              <a:prstDash val="dash"/>
              <a:round/>
              <a:headEnd/>
              <a:tailEnd type="triangle" w="med" len="med"/>
            </a:ln>
          </p:spPr>
          <p:txBody>
            <a:bodyPr/>
            <a:lstStyle/>
            <a:p>
              <a:endParaRPr lang="en-IN"/>
            </a:p>
          </p:txBody>
        </p:sp>
      </p:grpSp>
      <p:sp>
        <p:nvSpPr>
          <p:cNvPr id="1043" name="Text Box 24"/>
          <p:cNvSpPr txBox="1">
            <a:spLocks noChangeArrowheads="1"/>
          </p:cNvSpPr>
          <p:nvPr/>
        </p:nvSpPr>
        <p:spPr bwMode="auto">
          <a:xfrm>
            <a:off x="3581400" y="3886200"/>
            <a:ext cx="442913" cy="366713"/>
          </a:xfrm>
          <a:prstGeom prst="rect">
            <a:avLst/>
          </a:prstGeom>
          <a:noFill/>
          <a:ln w="9525">
            <a:noFill/>
            <a:miter lim="800000"/>
            <a:headEnd/>
            <a:tailEnd/>
          </a:ln>
        </p:spPr>
        <p:txBody>
          <a:bodyPr wrap="none">
            <a:spAutoFit/>
          </a:bodyPr>
          <a:lstStyle/>
          <a:p>
            <a:r>
              <a:rPr lang="en-US" dirty="0" err="1">
                <a:solidFill>
                  <a:srgbClr val="FFFF00"/>
                </a:solidFill>
                <a:latin typeface="Helvetica"/>
              </a:rPr>
              <a:t>h</a:t>
            </a:r>
            <a:r>
              <a:rPr lang="en-US" dirty="0" err="1">
                <a:solidFill>
                  <a:srgbClr val="FFFF00"/>
                </a:solidFill>
                <a:latin typeface="Symbol" pitchFamily="18" charset="2"/>
              </a:rPr>
              <a:t>n</a:t>
            </a:r>
            <a:endParaRPr lang="en-US" dirty="0">
              <a:solidFill>
                <a:srgbClr val="FFFF00"/>
              </a:solidFill>
              <a:latin typeface="Helvetica"/>
            </a:endParaRPr>
          </a:p>
        </p:txBody>
      </p:sp>
      <p:sp>
        <p:nvSpPr>
          <p:cNvPr id="1044" name="Text Box 25"/>
          <p:cNvSpPr txBox="1">
            <a:spLocks noChangeArrowheads="1"/>
          </p:cNvSpPr>
          <p:nvPr/>
        </p:nvSpPr>
        <p:spPr bwMode="auto">
          <a:xfrm>
            <a:off x="4038600" y="4114800"/>
            <a:ext cx="1828800" cy="457200"/>
          </a:xfrm>
          <a:prstGeom prst="rect">
            <a:avLst/>
          </a:prstGeom>
          <a:noFill/>
          <a:ln w="9525">
            <a:noFill/>
            <a:miter lim="800000"/>
            <a:headEnd/>
            <a:tailEnd/>
          </a:ln>
        </p:spPr>
        <p:txBody>
          <a:bodyPr>
            <a:spAutoFit/>
          </a:bodyPr>
          <a:lstStyle/>
          <a:p>
            <a:r>
              <a:rPr lang="en-US" sz="2400" dirty="0">
                <a:solidFill>
                  <a:srgbClr val="FFFF00"/>
                </a:solidFill>
                <a:latin typeface="Helvetica"/>
              </a:rPr>
              <a:t>Ozone (O</a:t>
            </a:r>
            <a:r>
              <a:rPr lang="en-US" sz="2400" baseline="-25000" dirty="0">
                <a:solidFill>
                  <a:srgbClr val="FFFF00"/>
                </a:solidFill>
                <a:latin typeface="Helvetica"/>
              </a:rPr>
              <a:t>3</a:t>
            </a:r>
            <a:r>
              <a:rPr lang="en-US" sz="2400" dirty="0">
                <a:solidFill>
                  <a:srgbClr val="FFFF00"/>
                </a:solidFill>
                <a:latin typeface="Helvetica"/>
              </a:rPr>
              <a:t>)</a:t>
            </a:r>
          </a:p>
        </p:txBody>
      </p:sp>
      <p:sp>
        <p:nvSpPr>
          <p:cNvPr id="1045" name="AutoShape 26"/>
          <p:cNvSpPr>
            <a:spLocks noChangeArrowheads="1"/>
          </p:cNvSpPr>
          <p:nvPr/>
        </p:nvSpPr>
        <p:spPr bwMode="auto">
          <a:xfrm rot="5400000">
            <a:off x="6057900" y="4000500"/>
            <a:ext cx="152400" cy="685800"/>
          </a:xfrm>
          <a:prstGeom prst="upArrow">
            <a:avLst>
              <a:gd name="adj1" fmla="val 50000"/>
              <a:gd name="adj2" fmla="val 112500"/>
            </a:avLst>
          </a:prstGeom>
          <a:solidFill>
            <a:schemeClr val="tx1"/>
          </a:solidFill>
          <a:ln w="9525">
            <a:solidFill>
              <a:srgbClr val="FFFFAB"/>
            </a:solidFill>
            <a:miter lim="800000"/>
            <a:headEnd/>
            <a:tailEnd/>
          </a:ln>
        </p:spPr>
        <p:txBody>
          <a:bodyPr wrap="none" anchor="ctr"/>
          <a:lstStyle/>
          <a:p>
            <a:endParaRPr lang="en-US"/>
          </a:p>
        </p:txBody>
      </p:sp>
      <p:sp>
        <p:nvSpPr>
          <p:cNvPr id="1046" name="Text Box 27"/>
          <p:cNvSpPr txBox="1">
            <a:spLocks noChangeArrowheads="1"/>
          </p:cNvSpPr>
          <p:nvPr/>
        </p:nvSpPr>
        <p:spPr bwMode="auto">
          <a:xfrm>
            <a:off x="5638800" y="3886200"/>
            <a:ext cx="996950" cy="366713"/>
          </a:xfrm>
          <a:prstGeom prst="rect">
            <a:avLst/>
          </a:prstGeom>
          <a:noFill/>
          <a:ln w="9525">
            <a:noFill/>
            <a:miter lim="800000"/>
            <a:headEnd/>
            <a:tailEnd/>
          </a:ln>
        </p:spPr>
        <p:txBody>
          <a:bodyPr wrap="none">
            <a:spAutoFit/>
          </a:bodyPr>
          <a:lstStyle/>
          <a:p>
            <a:r>
              <a:rPr lang="en-US" dirty="0" err="1">
                <a:solidFill>
                  <a:srgbClr val="FFFF00"/>
                </a:solidFill>
                <a:latin typeface="Helvetica"/>
              </a:rPr>
              <a:t>h</a:t>
            </a:r>
            <a:r>
              <a:rPr lang="en-US" dirty="0" err="1">
                <a:solidFill>
                  <a:srgbClr val="FFFF00"/>
                </a:solidFill>
                <a:latin typeface="Symbol" pitchFamily="18" charset="2"/>
              </a:rPr>
              <a:t>n</a:t>
            </a:r>
            <a:r>
              <a:rPr lang="en-US" dirty="0">
                <a:solidFill>
                  <a:srgbClr val="FFFF00"/>
                </a:solidFill>
                <a:latin typeface="Helvetica"/>
              </a:rPr>
              <a:t>, H</a:t>
            </a:r>
            <a:r>
              <a:rPr lang="en-US" baseline="-25000" dirty="0">
                <a:solidFill>
                  <a:srgbClr val="FFFF00"/>
                </a:solidFill>
                <a:latin typeface="Helvetica"/>
              </a:rPr>
              <a:t>2</a:t>
            </a:r>
            <a:r>
              <a:rPr lang="en-US" dirty="0">
                <a:solidFill>
                  <a:srgbClr val="FFFF00"/>
                </a:solidFill>
                <a:latin typeface="Helvetica"/>
              </a:rPr>
              <a:t>O</a:t>
            </a:r>
          </a:p>
        </p:txBody>
      </p:sp>
      <p:sp>
        <p:nvSpPr>
          <p:cNvPr id="1047" name="Text Box 28"/>
          <p:cNvSpPr txBox="1">
            <a:spLocks noChangeArrowheads="1"/>
          </p:cNvSpPr>
          <p:nvPr/>
        </p:nvSpPr>
        <p:spPr bwMode="auto">
          <a:xfrm>
            <a:off x="6629400" y="4114800"/>
            <a:ext cx="2135521" cy="461665"/>
          </a:xfrm>
          <a:prstGeom prst="rect">
            <a:avLst/>
          </a:prstGeom>
          <a:noFill/>
          <a:ln w="9525">
            <a:noFill/>
            <a:miter lim="800000"/>
            <a:headEnd/>
            <a:tailEnd/>
          </a:ln>
        </p:spPr>
        <p:txBody>
          <a:bodyPr wrap="none">
            <a:spAutoFit/>
          </a:bodyPr>
          <a:lstStyle/>
          <a:p>
            <a:r>
              <a:rPr lang="en-US" sz="2400" dirty="0">
                <a:solidFill>
                  <a:srgbClr val="FFFF00"/>
                </a:solidFill>
                <a:latin typeface="Helvetica"/>
              </a:rPr>
              <a:t>Hydroxyl (OH)</a:t>
            </a:r>
          </a:p>
        </p:txBody>
      </p:sp>
      <p:sp>
        <p:nvSpPr>
          <p:cNvPr id="1048" name="Text Box 29"/>
          <p:cNvSpPr txBox="1">
            <a:spLocks noChangeArrowheads="1"/>
          </p:cNvSpPr>
          <p:nvPr/>
        </p:nvSpPr>
        <p:spPr bwMode="auto">
          <a:xfrm>
            <a:off x="3048000" y="2514600"/>
            <a:ext cx="3460750" cy="366713"/>
          </a:xfrm>
          <a:prstGeom prst="rect">
            <a:avLst/>
          </a:prstGeom>
          <a:noFill/>
          <a:ln w="9525">
            <a:noFill/>
            <a:miter lim="800000"/>
            <a:headEnd/>
            <a:tailEnd/>
          </a:ln>
        </p:spPr>
        <p:txBody>
          <a:bodyPr wrap="none">
            <a:spAutoFit/>
          </a:bodyPr>
          <a:lstStyle/>
          <a:p>
            <a:r>
              <a:rPr lang="en-US">
                <a:solidFill>
                  <a:srgbClr val="FF99FF"/>
                </a:solidFill>
                <a:latin typeface="Helvetica"/>
              </a:rPr>
              <a:t>Complex non-linear chemistry</a:t>
            </a:r>
          </a:p>
        </p:txBody>
      </p:sp>
      <p:sp>
        <p:nvSpPr>
          <p:cNvPr id="1049" name="Line 30"/>
          <p:cNvSpPr>
            <a:spLocks noChangeShapeType="1"/>
          </p:cNvSpPr>
          <p:nvPr/>
        </p:nvSpPr>
        <p:spPr bwMode="auto">
          <a:xfrm>
            <a:off x="2895600" y="2286000"/>
            <a:ext cx="6248400" cy="0"/>
          </a:xfrm>
          <a:prstGeom prst="line">
            <a:avLst/>
          </a:prstGeom>
          <a:noFill/>
          <a:ln w="38100">
            <a:solidFill>
              <a:srgbClr val="FFFFAB"/>
            </a:solidFill>
            <a:prstDash val="dash"/>
            <a:round/>
            <a:headEnd/>
            <a:tailEnd/>
          </a:ln>
        </p:spPr>
        <p:txBody>
          <a:bodyPr/>
          <a:lstStyle/>
          <a:p>
            <a:endParaRPr lang="en-IN"/>
          </a:p>
        </p:txBody>
      </p:sp>
      <p:sp>
        <p:nvSpPr>
          <p:cNvPr id="1050" name="Text Box 31"/>
          <p:cNvSpPr txBox="1">
            <a:spLocks noChangeArrowheads="1"/>
          </p:cNvSpPr>
          <p:nvPr/>
        </p:nvSpPr>
        <p:spPr bwMode="auto">
          <a:xfrm>
            <a:off x="0" y="2209800"/>
            <a:ext cx="2667000" cy="366713"/>
          </a:xfrm>
          <a:prstGeom prst="rect">
            <a:avLst/>
          </a:prstGeom>
          <a:noFill/>
          <a:ln w="9525">
            <a:noFill/>
            <a:miter lim="800000"/>
            <a:headEnd/>
            <a:tailEnd/>
          </a:ln>
        </p:spPr>
        <p:txBody>
          <a:bodyPr>
            <a:spAutoFit/>
          </a:bodyPr>
          <a:lstStyle/>
          <a:p>
            <a:r>
              <a:rPr lang="en-US" dirty="0" err="1">
                <a:solidFill>
                  <a:srgbClr val="F2CF3A"/>
                </a:solidFill>
                <a:latin typeface="Helvetica"/>
              </a:rPr>
              <a:t>Tropopause</a:t>
            </a:r>
            <a:r>
              <a:rPr lang="en-US" dirty="0">
                <a:solidFill>
                  <a:schemeClr val="bg1"/>
                </a:solidFill>
                <a:latin typeface="Helvetica"/>
              </a:rPr>
              <a:t> </a:t>
            </a:r>
            <a:r>
              <a:rPr lang="en-US" dirty="0">
                <a:solidFill>
                  <a:srgbClr val="F2CF3A"/>
                </a:solidFill>
                <a:latin typeface="Helvetica"/>
              </a:rPr>
              <a:t>(8-18 km)</a:t>
            </a:r>
          </a:p>
        </p:txBody>
      </p:sp>
      <p:sp>
        <p:nvSpPr>
          <p:cNvPr id="1051" name="Text Box 32"/>
          <p:cNvSpPr txBox="1">
            <a:spLocks noChangeArrowheads="1"/>
          </p:cNvSpPr>
          <p:nvPr/>
        </p:nvSpPr>
        <p:spPr bwMode="auto">
          <a:xfrm>
            <a:off x="2971800" y="1143000"/>
            <a:ext cx="2403222" cy="369332"/>
          </a:xfrm>
          <a:prstGeom prst="rect">
            <a:avLst/>
          </a:prstGeom>
          <a:noFill/>
          <a:ln w="9525">
            <a:noFill/>
            <a:miter lim="800000"/>
            <a:headEnd/>
            <a:tailEnd/>
          </a:ln>
        </p:spPr>
        <p:txBody>
          <a:bodyPr wrap="none">
            <a:spAutoFit/>
          </a:bodyPr>
          <a:lstStyle/>
          <a:p>
            <a:r>
              <a:rPr lang="en-US" b="1" dirty="0">
                <a:solidFill>
                  <a:schemeClr val="accent3">
                    <a:lumMod val="60000"/>
                    <a:lumOff val="40000"/>
                  </a:schemeClr>
                </a:solidFill>
                <a:latin typeface="Helvetica"/>
              </a:rPr>
              <a:t>Stratospheric ozone</a:t>
            </a:r>
          </a:p>
        </p:txBody>
      </p:sp>
      <p:sp>
        <p:nvSpPr>
          <p:cNvPr id="1052" name="AutoShape 33"/>
          <p:cNvSpPr>
            <a:spLocks noChangeArrowheads="1"/>
          </p:cNvSpPr>
          <p:nvPr/>
        </p:nvSpPr>
        <p:spPr bwMode="auto">
          <a:xfrm flipV="1">
            <a:off x="3733800" y="1676400"/>
            <a:ext cx="152400" cy="990600"/>
          </a:xfrm>
          <a:prstGeom prst="upArrow">
            <a:avLst>
              <a:gd name="adj1" fmla="val 50000"/>
              <a:gd name="adj2" fmla="val 162500"/>
            </a:avLst>
          </a:prstGeom>
          <a:solidFill>
            <a:schemeClr val="hlink"/>
          </a:solidFill>
          <a:ln w="9525">
            <a:solidFill>
              <a:schemeClr val="hlink"/>
            </a:solidFill>
            <a:miter lim="800000"/>
            <a:headEnd/>
            <a:tailEnd/>
          </a:ln>
        </p:spPr>
        <p:txBody>
          <a:bodyPr wrap="none" anchor="ctr"/>
          <a:lstStyle/>
          <a:p>
            <a:endParaRPr lang="en-US"/>
          </a:p>
        </p:txBody>
      </p:sp>
      <p:sp>
        <p:nvSpPr>
          <p:cNvPr id="1053" name="Text Box 34"/>
          <p:cNvSpPr txBox="1">
            <a:spLocks noChangeArrowheads="1"/>
          </p:cNvSpPr>
          <p:nvPr/>
        </p:nvSpPr>
        <p:spPr bwMode="auto">
          <a:xfrm>
            <a:off x="6781800" y="1828800"/>
            <a:ext cx="2073275" cy="376238"/>
          </a:xfrm>
          <a:prstGeom prst="rect">
            <a:avLst/>
          </a:prstGeom>
          <a:noFill/>
          <a:ln w="9525">
            <a:solidFill>
              <a:schemeClr val="bg1"/>
            </a:solidFill>
            <a:miter lim="800000"/>
            <a:headEnd/>
            <a:tailEnd/>
          </a:ln>
        </p:spPr>
        <p:txBody>
          <a:bodyPr wrap="none">
            <a:spAutoFit/>
          </a:bodyPr>
          <a:lstStyle/>
          <a:p>
            <a:r>
              <a:rPr lang="en-US">
                <a:solidFill>
                  <a:srgbClr val="F2CF3A"/>
                </a:solidFill>
                <a:latin typeface="Helvetica"/>
              </a:rPr>
              <a:t>STRATOSPHERE</a:t>
            </a:r>
          </a:p>
        </p:txBody>
      </p:sp>
      <p:sp>
        <p:nvSpPr>
          <p:cNvPr id="1054" name="Text Box 35"/>
          <p:cNvSpPr txBox="1">
            <a:spLocks noChangeArrowheads="1"/>
          </p:cNvSpPr>
          <p:nvPr/>
        </p:nvSpPr>
        <p:spPr bwMode="auto">
          <a:xfrm>
            <a:off x="6858000" y="2590800"/>
            <a:ext cx="1946275" cy="376238"/>
          </a:xfrm>
          <a:prstGeom prst="rect">
            <a:avLst/>
          </a:prstGeom>
          <a:noFill/>
          <a:ln w="9525">
            <a:solidFill>
              <a:schemeClr val="bg1"/>
            </a:solidFill>
            <a:miter lim="800000"/>
            <a:headEnd/>
            <a:tailEnd/>
          </a:ln>
        </p:spPr>
        <p:txBody>
          <a:bodyPr wrap="none">
            <a:spAutoFit/>
          </a:bodyPr>
          <a:lstStyle/>
          <a:p>
            <a:r>
              <a:rPr lang="en-US">
                <a:solidFill>
                  <a:srgbClr val="F2CF3A"/>
                </a:solidFill>
                <a:latin typeface="Helvetica"/>
              </a:rPr>
              <a:t>TROPOSPHERE</a:t>
            </a:r>
          </a:p>
        </p:txBody>
      </p:sp>
      <p:sp>
        <p:nvSpPr>
          <p:cNvPr id="1055" name="Text Box 36"/>
          <p:cNvSpPr txBox="1">
            <a:spLocks noChangeArrowheads="1"/>
          </p:cNvSpPr>
          <p:nvPr/>
        </p:nvSpPr>
        <p:spPr bwMode="auto">
          <a:xfrm>
            <a:off x="1295400" y="990600"/>
            <a:ext cx="944563" cy="366713"/>
          </a:xfrm>
          <a:prstGeom prst="rect">
            <a:avLst/>
          </a:prstGeom>
          <a:noFill/>
          <a:ln w="9525">
            <a:noFill/>
            <a:miter lim="800000"/>
            <a:headEnd/>
            <a:tailEnd/>
          </a:ln>
        </p:spPr>
        <p:txBody>
          <a:bodyPr wrap="none">
            <a:spAutoFit/>
          </a:bodyPr>
          <a:lstStyle/>
          <a:p>
            <a:r>
              <a:rPr lang="en-US" b="1" dirty="0">
                <a:solidFill>
                  <a:schemeClr val="accent3">
                    <a:lumMod val="60000"/>
                    <a:lumOff val="40000"/>
                  </a:schemeClr>
                </a:solidFill>
                <a:latin typeface="Helvetica"/>
              </a:rPr>
              <a:t>O</a:t>
            </a:r>
            <a:r>
              <a:rPr lang="en-US" b="1" baseline="-25000" dirty="0">
                <a:solidFill>
                  <a:schemeClr val="accent3">
                    <a:lumMod val="60000"/>
                    <a:lumOff val="40000"/>
                  </a:schemeClr>
                </a:solidFill>
                <a:latin typeface="Helvetica"/>
              </a:rPr>
              <a:t>2 </a:t>
            </a:r>
            <a:r>
              <a:rPr lang="en-US" b="1" dirty="0">
                <a:solidFill>
                  <a:schemeClr val="accent3">
                    <a:lumMod val="60000"/>
                    <a:lumOff val="40000"/>
                  </a:schemeClr>
                </a:solidFill>
                <a:latin typeface="Helvetica"/>
              </a:rPr>
              <a:t>+ </a:t>
            </a:r>
            <a:r>
              <a:rPr lang="en-US" b="1" dirty="0" err="1">
                <a:solidFill>
                  <a:schemeClr val="accent3">
                    <a:lumMod val="60000"/>
                    <a:lumOff val="40000"/>
                  </a:schemeClr>
                </a:solidFill>
                <a:latin typeface="Helvetica"/>
              </a:rPr>
              <a:t>h</a:t>
            </a:r>
            <a:r>
              <a:rPr lang="en-US" b="1" dirty="0" err="1">
                <a:solidFill>
                  <a:schemeClr val="accent3">
                    <a:lumMod val="60000"/>
                    <a:lumOff val="40000"/>
                  </a:schemeClr>
                </a:solidFill>
                <a:latin typeface="Symbol" pitchFamily="18" charset="2"/>
              </a:rPr>
              <a:t>n</a:t>
            </a:r>
            <a:endParaRPr lang="en-US" b="1" dirty="0">
              <a:solidFill>
                <a:schemeClr val="accent3">
                  <a:lumMod val="60000"/>
                  <a:lumOff val="40000"/>
                </a:schemeClr>
              </a:solidFill>
              <a:latin typeface="Helvetica"/>
            </a:endParaRPr>
          </a:p>
        </p:txBody>
      </p:sp>
      <p:sp>
        <p:nvSpPr>
          <p:cNvPr id="1056" name="Line 37"/>
          <p:cNvSpPr>
            <a:spLocks noChangeShapeType="1"/>
          </p:cNvSpPr>
          <p:nvPr/>
        </p:nvSpPr>
        <p:spPr bwMode="auto">
          <a:xfrm>
            <a:off x="2286000" y="1295400"/>
            <a:ext cx="609600" cy="76200"/>
          </a:xfrm>
          <a:prstGeom prst="line">
            <a:avLst/>
          </a:prstGeom>
          <a:noFill/>
          <a:ln w="57150">
            <a:solidFill>
              <a:schemeClr val="hlink"/>
            </a:solidFill>
            <a:round/>
            <a:headEnd/>
            <a:tailEnd type="triangle" w="med" len="med"/>
          </a:ln>
        </p:spPr>
        <p:txBody>
          <a:bodyPr/>
          <a:lstStyle/>
          <a:p>
            <a:endParaRPr lang="en-IN"/>
          </a:p>
        </p:txBody>
      </p:sp>
      <p:sp>
        <p:nvSpPr>
          <p:cNvPr id="1057" name="Line 38"/>
          <p:cNvSpPr>
            <a:spLocks noChangeShapeType="1"/>
          </p:cNvSpPr>
          <p:nvPr/>
        </p:nvSpPr>
        <p:spPr bwMode="auto">
          <a:xfrm>
            <a:off x="0" y="5943600"/>
            <a:ext cx="9144000" cy="0"/>
          </a:xfrm>
          <a:prstGeom prst="line">
            <a:avLst/>
          </a:prstGeom>
          <a:noFill/>
          <a:ln w="76200">
            <a:solidFill>
              <a:schemeClr val="tx1"/>
            </a:solidFill>
            <a:round/>
            <a:headEnd/>
            <a:tailEnd/>
          </a:ln>
        </p:spPr>
        <p:txBody>
          <a:bodyPr/>
          <a:lstStyle/>
          <a:p>
            <a:endParaRPr lang="en-IN"/>
          </a:p>
        </p:txBody>
      </p:sp>
      <p:sp>
        <p:nvSpPr>
          <p:cNvPr id="1058" name="Text Box 39"/>
          <p:cNvSpPr txBox="1">
            <a:spLocks noChangeArrowheads="1"/>
          </p:cNvSpPr>
          <p:nvPr/>
        </p:nvSpPr>
        <p:spPr bwMode="auto">
          <a:xfrm>
            <a:off x="6400800" y="4495800"/>
            <a:ext cx="2390398" cy="646331"/>
          </a:xfrm>
          <a:prstGeom prst="rect">
            <a:avLst/>
          </a:prstGeom>
          <a:noFill/>
          <a:ln w="9525">
            <a:noFill/>
            <a:miter lim="800000"/>
            <a:headEnd/>
            <a:tailEnd/>
          </a:ln>
        </p:spPr>
        <p:txBody>
          <a:bodyPr wrap="none">
            <a:spAutoFit/>
          </a:bodyPr>
          <a:lstStyle/>
          <a:p>
            <a:r>
              <a:rPr lang="en-US" dirty="0">
                <a:solidFill>
                  <a:srgbClr val="FFFF00"/>
                </a:solidFill>
                <a:latin typeface="Helvetica"/>
              </a:rPr>
              <a:t>the main atmospheric</a:t>
            </a:r>
          </a:p>
          <a:p>
            <a:r>
              <a:rPr lang="en-US" dirty="0">
                <a:solidFill>
                  <a:srgbClr val="FFFF00"/>
                </a:solidFill>
                <a:latin typeface="Helvetica"/>
              </a:rPr>
              <a:t>oxidant</a:t>
            </a:r>
          </a:p>
        </p:txBody>
      </p:sp>
      <p:sp>
        <p:nvSpPr>
          <p:cNvPr id="1059" name="Rectangle 44"/>
          <p:cNvSpPr>
            <a:spLocks noChangeArrowheads="1"/>
          </p:cNvSpPr>
          <p:nvPr/>
        </p:nvSpPr>
        <p:spPr bwMode="auto">
          <a:xfrm>
            <a:off x="5764213" y="6248400"/>
            <a:ext cx="3159125" cy="369888"/>
          </a:xfrm>
          <a:prstGeom prst="rect">
            <a:avLst/>
          </a:prstGeom>
          <a:noFill/>
          <a:ln w="9525">
            <a:noFill/>
            <a:miter lim="800000"/>
            <a:headEnd/>
            <a:tailEnd/>
          </a:ln>
        </p:spPr>
        <p:txBody>
          <a:bodyPr wrap="none">
            <a:spAutoFit/>
          </a:bodyPr>
          <a:lstStyle/>
          <a:p>
            <a:r>
              <a:rPr lang="en-US" i="1" dirty="0" err="1">
                <a:solidFill>
                  <a:srgbClr val="FFFF00"/>
                </a:solidFill>
              </a:rPr>
              <a:t>Haagen-Smit</a:t>
            </a:r>
            <a:r>
              <a:rPr lang="en-US" i="1" dirty="0">
                <a:solidFill>
                  <a:srgbClr val="FFFF00"/>
                </a:solidFill>
              </a:rPr>
              <a:t> and Fox (1956)</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2290" name="Rectangle 2"/>
          <p:cNvSpPr>
            <a:spLocks noGrp="1"/>
          </p:cNvSpPr>
          <p:nvPr>
            <p:ph type="title" idx="4294967295"/>
          </p:nvPr>
        </p:nvSpPr>
        <p:spPr bwMode="auto">
          <a:xfrm>
            <a:off x="0" y="285750"/>
            <a:ext cx="8229600" cy="785813"/>
          </a:xfrm>
        </p:spPr>
        <p:txBody>
          <a:bodyPr>
            <a:normAutofit fontScale="90000"/>
          </a:bodyPr>
          <a:lstStyle/>
          <a:p>
            <a:pPr algn="l">
              <a:defRPr/>
            </a:pPr>
            <a:r>
              <a:rPr lang="en-US" sz="4000" b="1" dirty="0" smtClean="0">
                <a:solidFill>
                  <a:srgbClr val="C00000"/>
                </a:solidFill>
                <a:effectLst/>
                <a:latin typeface="Arial" pitchFamily="34" charset="0"/>
                <a:cs typeface="Arial" pitchFamily="34" charset="0"/>
              </a:rPr>
              <a:t>Description of Study Area- </a:t>
            </a:r>
            <a:r>
              <a:rPr lang="en-US" sz="4900" b="1" dirty="0" smtClean="0">
                <a:solidFill>
                  <a:srgbClr val="C00000"/>
                </a:solidFill>
                <a:effectLst/>
                <a:latin typeface="Arial" pitchFamily="34" charset="0"/>
                <a:cs typeface="Arial" pitchFamily="34" charset="0"/>
              </a:rPr>
              <a:t>Delhi</a:t>
            </a:r>
            <a:endParaRPr lang="fr-CA" sz="4900" b="1" dirty="0" smtClean="0">
              <a:solidFill>
                <a:srgbClr val="C00000"/>
              </a:solidFill>
              <a:effectLst/>
              <a:latin typeface="Arial" pitchFamily="34" charset="0"/>
              <a:cs typeface="Arial" pitchFamily="34" charset="0"/>
            </a:endParaRPr>
          </a:p>
        </p:txBody>
      </p:sp>
      <p:cxnSp>
        <p:nvCxnSpPr>
          <p:cNvPr id="7" name="Straight Connector 6"/>
          <p:cNvCxnSpPr/>
          <p:nvPr/>
        </p:nvCxnSpPr>
        <p:spPr>
          <a:xfrm>
            <a:off x="500034" y="1071546"/>
            <a:ext cx="8143932" cy="1588"/>
          </a:xfrm>
          <a:prstGeom prst="line">
            <a:avLst/>
          </a:prstGeom>
          <a:effectLst>
            <a:glow rad="63500">
              <a:schemeClr val="accent1">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6084" name="Rectangle 3"/>
          <p:cNvSpPr txBox="1">
            <a:spLocks noChangeArrowheads="1"/>
          </p:cNvSpPr>
          <p:nvPr/>
        </p:nvSpPr>
        <p:spPr bwMode="auto">
          <a:xfrm>
            <a:off x="571500" y="1928813"/>
            <a:ext cx="7772400" cy="4191000"/>
          </a:xfrm>
          <a:prstGeom prst="rect">
            <a:avLst/>
          </a:prstGeom>
          <a:noFill/>
          <a:ln w="9525">
            <a:noFill/>
            <a:miter lim="800000"/>
            <a:headEnd/>
            <a:tailEnd/>
          </a:ln>
        </p:spPr>
        <p:txBody>
          <a:bodyPr/>
          <a:lstStyle/>
          <a:p>
            <a:pPr marL="457200" indent="-457200" algn="just">
              <a:spcBef>
                <a:spcPts val="600"/>
              </a:spcBef>
              <a:spcAft>
                <a:spcPts val="1200"/>
              </a:spcAft>
            </a:pPr>
            <a:endParaRPr lang="en-US" sz="2400"/>
          </a:p>
          <a:p>
            <a:pPr marL="457200" indent="-457200" algn="just">
              <a:spcBef>
                <a:spcPts val="600"/>
              </a:spcBef>
              <a:spcAft>
                <a:spcPts val="1200"/>
              </a:spcAft>
            </a:pPr>
            <a:endParaRPr lang="en-IN" sz="2400"/>
          </a:p>
          <a:p>
            <a:pPr marL="457200" indent="-457200">
              <a:spcBef>
                <a:spcPct val="20000"/>
              </a:spcBef>
              <a:buSzPct val="85000"/>
              <a:buFont typeface="Rockwell" pitchFamily="18" charset="0"/>
              <a:buAutoNum type="arabicPeriod"/>
            </a:pPr>
            <a:endParaRPr lang="en-GB" sz="2400"/>
          </a:p>
          <a:p>
            <a:pPr marL="457200" indent="-457200">
              <a:spcBef>
                <a:spcPct val="20000"/>
              </a:spcBef>
              <a:buSzPct val="85000"/>
              <a:buFont typeface="Rockwell" pitchFamily="18" charset="0"/>
              <a:buAutoNum type="arabicPeriod"/>
            </a:pPr>
            <a:endParaRPr lang="en-GB" sz="2400"/>
          </a:p>
        </p:txBody>
      </p:sp>
      <p:pic>
        <p:nvPicPr>
          <p:cNvPr id="46086" name="Picture 2" descr="study area"/>
          <p:cNvPicPr>
            <a:picLocks noChangeAspect="1" noChangeArrowheads="1"/>
          </p:cNvPicPr>
          <p:nvPr/>
        </p:nvPicPr>
        <p:blipFill>
          <a:blip r:embed="rId2" cstate="print"/>
          <a:srcRect t="684" r="23848" b="13188"/>
          <a:stretch>
            <a:fillRect/>
          </a:stretch>
        </p:blipFill>
        <p:spPr bwMode="auto">
          <a:xfrm>
            <a:off x="4500563" y="1095375"/>
            <a:ext cx="4214812" cy="5619750"/>
          </a:xfrm>
          <a:prstGeom prst="rect">
            <a:avLst/>
          </a:prstGeom>
          <a:noFill/>
          <a:ln w="9525">
            <a:solidFill>
              <a:srgbClr val="8A0045"/>
            </a:solidFill>
            <a:miter lim="800000"/>
            <a:headEnd/>
            <a:tailEnd/>
          </a:ln>
        </p:spPr>
      </p:pic>
      <p:sp>
        <p:nvSpPr>
          <p:cNvPr id="46087" name="TextBox 9"/>
          <p:cNvSpPr txBox="1">
            <a:spLocks noChangeArrowheads="1"/>
          </p:cNvSpPr>
          <p:nvPr/>
        </p:nvSpPr>
        <p:spPr bwMode="auto">
          <a:xfrm>
            <a:off x="357188" y="1214438"/>
            <a:ext cx="4071937" cy="5062537"/>
          </a:xfrm>
          <a:prstGeom prst="rect">
            <a:avLst/>
          </a:prstGeom>
          <a:noFill/>
          <a:ln w="38100">
            <a:noFill/>
            <a:miter lim="800000"/>
            <a:headEnd/>
            <a:tailEnd/>
          </a:ln>
        </p:spPr>
        <p:txBody>
          <a:bodyPr>
            <a:spAutoFit/>
          </a:bodyPr>
          <a:lstStyle/>
          <a:p>
            <a:pPr>
              <a:spcBef>
                <a:spcPts val="600"/>
              </a:spcBef>
            </a:pPr>
            <a:r>
              <a:rPr lang="en-IN" sz="2400"/>
              <a:t>Latitude	: 28º 61’N</a:t>
            </a:r>
          </a:p>
          <a:p>
            <a:pPr>
              <a:spcBef>
                <a:spcPts val="600"/>
              </a:spcBef>
            </a:pPr>
            <a:r>
              <a:rPr lang="en-IN" sz="2400"/>
              <a:t>Longitude 	: 77º 23’E</a:t>
            </a:r>
          </a:p>
          <a:p>
            <a:pPr>
              <a:spcBef>
                <a:spcPts val="600"/>
              </a:spcBef>
            </a:pPr>
            <a:r>
              <a:rPr lang="en-IN" sz="2400"/>
              <a:t>Total area	:1483 km</a:t>
            </a:r>
            <a:r>
              <a:rPr lang="en-IN" sz="2400" baseline="30000"/>
              <a:t>2</a:t>
            </a:r>
          </a:p>
          <a:p>
            <a:pPr>
              <a:spcBef>
                <a:spcPts val="600"/>
              </a:spcBef>
            </a:pPr>
            <a:r>
              <a:rPr lang="en-IN" sz="2400"/>
              <a:t>Urban area	: 891.09 km</a:t>
            </a:r>
            <a:r>
              <a:rPr lang="en-IN" sz="2400" baseline="30000"/>
              <a:t>2</a:t>
            </a:r>
            <a:r>
              <a:rPr lang="en-IN" sz="2400"/>
              <a:t> </a:t>
            </a:r>
          </a:p>
          <a:p>
            <a:pPr>
              <a:spcBef>
                <a:spcPts val="600"/>
              </a:spcBef>
            </a:pPr>
            <a:r>
              <a:rPr lang="en-IN" sz="2400"/>
              <a:t>Rural area	: 591.91 km</a:t>
            </a:r>
            <a:r>
              <a:rPr lang="en-IN" sz="2400" baseline="30000"/>
              <a:t>2</a:t>
            </a:r>
          </a:p>
          <a:p>
            <a:pPr>
              <a:spcBef>
                <a:spcPts val="600"/>
              </a:spcBef>
            </a:pPr>
            <a:r>
              <a:rPr lang="en-IN" sz="2400"/>
              <a:t>Altitude 	:</a:t>
            </a:r>
            <a:r>
              <a:rPr lang="en-IN" sz="2400" baseline="30000"/>
              <a:t> </a:t>
            </a:r>
            <a:r>
              <a:rPr lang="en-IN" sz="2400"/>
              <a:t>210- 300 m </a:t>
            </a:r>
          </a:p>
          <a:p>
            <a:r>
              <a:rPr lang="en-IN" sz="2400"/>
              <a:t>Climate	: Humid 			  Subtropical, 		  Semi arid</a:t>
            </a:r>
          </a:p>
          <a:p>
            <a:pPr>
              <a:spcBef>
                <a:spcPts val="600"/>
              </a:spcBef>
            </a:pPr>
            <a:r>
              <a:rPr lang="en-US" sz="2400"/>
              <a:t>Population	: 16.75 millions 	           </a:t>
            </a:r>
            <a:r>
              <a:rPr lang="en-US" sz="2000"/>
              <a:t>(</a:t>
            </a:r>
            <a:r>
              <a:rPr lang="en-US" sz="2000" i="1"/>
              <a:t>Census 2011</a:t>
            </a:r>
            <a:r>
              <a:rPr lang="en-US" sz="2000"/>
              <a:t>)</a:t>
            </a:r>
            <a:endParaRPr lang="en-IN" sz="2000"/>
          </a:p>
          <a:p>
            <a:pPr>
              <a:spcBef>
                <a:spcPts val="600"/>
              </a:spcBef>
            </a:pPr>
            <a:endParaRPr lang="en-US" sz="2400"/>
          </a:p>
        </p:txBody>
      </p:sp>
      <p:sp>
        <p:nvSpPr>
          <p:cNvPr id="11" name="Striped Right Arrow 10"/>
          <p:cNvSpPr/>
          <p:nvPr/>
        </p:nvSpPr>
        <p:spPr>
          <a:xfrm flipH="1">
            <a:off x="4071938" y="3167063"/>
            <a:ext cx="500062" cy="1428750"/>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89" name="TextBox 11"/>
          <p:cNvSpPr txBox="1">
            <a:spLocks noChangeArrowheads="1"/>
          </p:cNvSpPr>
          <p:nvPr/>
        </p:nvSpPr>
        <p:spPr bwMode="auto">
          <a:xfrm>
            <a:off x="6000750" y="5786438"/>
            <a:ext cx="2428875" cy="400050"/>
          </a:xfrm>
          <a:prstGeom prst="rect">
            <a:avLst/>
          </a:prstGeom>
          <a:noFill/>
          <a:ln w="9525">
            <a:noFill/>
            <a:miter lim="800000"/>
            <a:headEnd/>
            <a:tailEnd/>
          </a:ln>
        </p:spPr>
        <p:txBody>
          <a:bodyPr>
            <a:spAutoFit/>
          </a:bodyPr>
          <a:lstStyle/>
          <a:p>
            <a:pPr algn="r"/>
            <a:r>
              <a:rPr lang="en-US" sz="2000" b="1">
                <a:solidFill>
                  <a:schemeClr val="bg1"/>
                </a:solidFill>
              </a:rPr>
              <a:t>Physical Map</a:t>
            </a:r>
          </a:p>
        </p:txBody>
      </p:sp>
      <p:sp>
        <p:nvSpPr>
          <p:cNvPr id="46090" name="TextBox 13"/>
          <p:cNvSpPr txBox="1">
            <a:spLocks noChangeArrowheads="1"/>
          </p:cNvSpPr>
          <p:nvPr/>
        </p:nvSpPr>
        <p:spPr bwMode="auto">
          <a:xfrm>
            <a:off x="7000875" y="6429375"/>
            <a:ext cx="1643063" cy="277813"/>
          </a:xfrm>
          <a:prstGeom prst="rect">
            <a:avLst/>
          </a:prstGeom>
          <a:noFill/>
          <a:ln w="9525">
            <a:noFill/>
            <a:miter lim="800000"/>
            <a:headEnd/>
            <a:tailEnd/>
          </a:ln>
        </p:spPr>
        <p:txBody>
          <a:bodyPr>
            <a:spAutoFit/>
          </a:bodyPr>
          <a:lstStyle/>
          <a:p>
            <a:pPr algn="r"/>
            <a:r>
              <a:rPr lang="en-US" sz="1200" b="1">
                <a:solidFill>
                  <a:schemeClr val="bg1"/>
                </a:solidFill>
              </a:rPr>
              <a:t>Map not to scale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2290" name="Rectangle 2"/>
          <p:cNvSpPr>
            <a:spLocks noGrp="1"/>
          </p:cNvSpPr>
          <p:nvPr>
            <p:ph type="title" idx="4294967295"/>
          </p:nvPr>
        </p:nvSpPr>
        <p:spPr bwMode="auto">
          <a:xfrm>
            <a:off x="0" y="285750"/>
            <a:ext cx="8229600" cy="785813"/>
          </a:xfrm>
        </p:spPr>
        <p:txBody>
          <a:bodyPr>
            <a:normAutofit fontScale="90000"/>
          </a:bodyPr>
          <a:lstStyle/>
          <a:p>
            <a:pPr algn="l">
              <a:defRPr/>
            </a:pPr>
            <a:r>
              <a:rPr lang="en-US" sz="4000" b="1" dirty="0" smtClean="0">
                <a:solidFill>
                  <a:srgbClr val="C00000"/>
                </a:solidFill>
                <a:effectLst/>
                <a:latin typeface="Arial" pitchFamily="34" charset="0"/>
                <a:cs typeface="Arial" pitchFamily="34" charset="0"/>
              </a:rPr>
              <a:t>Description of Study Area- </a:t>
            </a:r>
            <a:r>
              <a:rPr lang="en-US" sz="4900" b="1" dirty="0" smtClean="0">
                <a:solidFill>
                  <a:srgbClr val="C00000"/>
                </a:solidFill>
                <a:effectLst/>
                <a:latin typeface="Arial" pitchFamily="34" charset="0"/>
                <a:cs typeface="Arial" pitchFamily="34" charset="0"/>
              </a:rPr>
              <a:t>Delhi</a:t>
            </a:r>
            <a:endParaRPr lang="fr-CA" sz="4900" b="1" dirty="0" smtClean="0">
              <a:solidFill>
                <a:srgbClr val="C00000"/>
              </a:solidFill>
              <a:effectLst/>
              <a:latin typeface="Arial" pitchFamily="34" charset="0"/>
              <a:cs typeface="Arial" pitchFamily="34" charset="0"/>
            </a:endParaRPr>
          </a:p>
        </p:txBody>
      </p:sp>
      <p:cxnSp>
        <p:nvCxnSpPr>
          <p:cNvPr id="7" name="Straight Connector 6"/>
          <p:cNvCxnSpPr/>
          <p:nvPr/>
        </p:nvCxnSpPr>
        <p:spPr>
          <a:xfrm>
            <a:off x="500034" y="1071546"/>
            <a:ext cx="8143932" cy="1588"/>
          </a:xfrm>
          <a:prstGeom prst="line">
            <a:avLst/>
          </a:prstGeom>
          <a:effectLst>
            <a:glow rad="63500">
              <a:schemeClr val="accent1">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7108" name="Rectangle 3"/>
          <p:cNvSpPr txBox="1">
            <a:spLocks noChangeArrowheads="1"/>
          </p:cNvSpPr>
          <p:nvPr/>
        </p:nvSpPr>
        <p:spPr bwMode="auto">
          <a:xfrm>
            <a:off x="571500" y="1928813"/>
            <a:ext cx="7772400" cy="4191000"/>
          </a:xfrm>
          <a:prstGeom prst="rect">
            <a:avLst/>
          </a:prstGeom>
          <a:noFill/>
          <a:ln w="9525">
            <a:noFill/>
            <a:miter lim="800000"/>
            <a:headEnd/>
            <a:tailEnd/>
          </a:ln>
        </p:spPr>
        <p:txBody>
          <a:bodyPr/>
          <a:lstStyle/>
          <a:p>
            <a:pPr marL="457200" indent="-457200" algn="just">
              <a:spcBef>
                <a:spcPts val="600"/>
              </a:spcBef>
              <a:spcAft>
                <a:spcPts val="1200"/>
              </a:spcAft>
            </a:pPr>
            <a:endParaRPr lang="en-US" sz="2400"/>
          </a:p>
          <a:p>
            <a:pPr marL="457200" indent="-457200" algn="just">
              <a:spcBef>
                <a:spcPts val="600"/>
              </a:spcBef>
              <a:spcAft>
                <a:spcPts val="1200"/>
              </a:spcAft>
            </a:pPr>
            <a:endParaRPr lang="en-IN" sz="2400"/>
          </a:p>
          <a:p>
            <a:pPr marL="457200" indent="-457200">
              <a:spcBef>
                <a:spcPct val="20000"/>
              </a:spcBef>
              <a:buSzPct val="85000"/>
              <a:buFont typeface="Rockwell" pitchFamily="18" charset="0"/>
              <a:buAutoNum type="arabicPeriod"/>
            </a:pPr>
            <a:endParaRPr lang="en-GB" sz="2400"/>
          </a:p>
          <a:p>
            <a:pPr marL="457200" indent="-457200">
              <a:spcBef>
                <a:spcPct val="20000"/>
              </a:spcBef>
              <a:buSzPct val="85000"/>
              <a:buFont typeface="Rockwell" pitchFamily="18" charset="0"/>
              <a:buAutoNum type="arabicPeriod"/>
            </a:pPr>
            <a:endParaRPr lang="en-GB" sz="2400"/>
          </a:p>
        </p:txBody>
      </p:sp>
      <p:sp>
        <p:nvSpPr>
          <p:cNvPr id="47110" name="TextBox 9"/>
          <p:cNvSpPr txBox="1">
            <a:spLocks noChangeArrowheads="1"/>
          </p:cNvSpPr>
          <p:nvPr/>
        </p:nvSpPr>
        <p:spPr bwMode="auto">
          <a:xfrm>
            <a:off x="285750" y="1338263"/>
            <a:ext cx="3714750" cy="5448300"/>
          </a:xfrm>
          <a:prstGeom prst="rect">
            <a:avLst/>
          </a:prstGeom>
          <a:noFill/>
          <a:ln w="38100">
            <a:noFill/>
            <a:miter lim="800000"/>
            <a:headEnd/>
            <a:tailEnd/>
          </a:ln>
        </p:spPr>
        <p:txBody>
          <a:bodyPr>
            <a:spAutoFit/>
          </a:bodyPr>
          <a:lstStyle/>
          <a:p>
            <a:pPr defTabSz="273050">
              <a:spcBef>
                <a:spcPts val="600"/>
              </a:spcBef>
              <a:buFontTx/>
              <a:buBlip>
                <a:blip r:embed="rId2"/>
              </a:buBlip>
            </a:pPr>
            <a:r>
              <a:rPr lang="en-US" sz="2200"/>
              <a:t> Total forest cover: 11.91 % of the total geographical area </a:t>
            </a:r>
          </a:p>
          <a:p>
            <a:pPr lvl="1" defTabSz="273050">
              <a:spcBef>
                <a:spcPts val="600"/>
              </a:spcBef>
              <a:buSzPct val="70000"/>
              <a:buFont typeface="Wingdings" pitchFamily="2" charset="2"/>
              <a:buChar char="Ø"/>
            </a:pPr>
            <a:r>
              <a:rPr lang="en-US" sz="2200"/>
              <a:t> Scrub: 0.05 % </a:t>
            </a:r>
          </a:p>
          <a:p>
            <a:pPr lvl="1" defTabSz="273050">
              <a:spcBef>
                <a:spcPts val="600"/>
              </a:spcBef>
              <a:buSzPct val="70000"/>
              <a:buFont typeface="Wingdings" pitchFamily="2" charset="2"/>
              <a:buChar char="Ø"/>
            </a:pPr>
            <a:r>
              <a:rPr lang="en-US" sz="2200"/>
              <a:t> Open forest: 8.09 % </a:t>
            </a:r>
          </a:p>
          <a:p>
            <a:pPr lvl="1" defTabSz="273050">
              <a:spcBef>
                <a:spcPts val="600"/>
              </a:spcBef>
              <a:buSzPct val="70000"/>
              <a:buFont typeface="Wingdings" pitchFamily="2" charset="2"/>
              <a:buChar char="Ø"/>
            </a:pPr>
            <a:r>
              <a:rPr lang="en-US" sz="2200"/>
              <a:t> Mod. dense forest : 3.36%</a:t>
            </a:r>
          </a:p>
          <a:p>
            <a:pPr lvl="1" defTabSz="273050">
              <a:spcBef>
                <a:spcPts val="600"/>
              </a:spcBef>
              <a:buSzPct val="70000"/>
              <a:buFont typeface="Wingdings" pitchFamily="2" charset="2"/>
              <a:buChar char="Ø"/>
            </a:pPr>
            <a:r>
              <a:rPr lang="en-US" sz="2200"/>
              <a:t> Very dense forest: 0.46 % </a:t>
            </a:r>
          </a:p>
          <a:p>
            <a:pPr defTabSz="273050">
              <a:spcBef>
                <a:spcPts val="600"/>
              </a:spcBef>
              <a:buFontTx/>
              <a:buBlip>
                <a:blip r:embed="rId2"/>
              </a:buBlip>
            </a:pPr>
            <a:r>
              <a:rPr lang="en-US" sz="2200"/>
              <a:t> Forest type: Tropical thorn 	              Forest</a:t>
            </a:r>
          </a:p>
          <a:p>
            <a:pPr defTabSz="273050">
              <a:spcBef>
                <a:spcPts val="600"/>
              </a:spcBef>
              <a:buFontTx/>
              <a:buBlip>
                <a:blip r:embed="rId2"/>
              </a:buBlip>
            </a:pPr>
            <a:r>
              <a:rPr lang="en-US" sz="2200"/>
              <a:t> Total tree cover: 8.29% of the total geographical area </a:t>
            </a:r>
          </a:p>
          <a:p>
            <a:pPr defTabSz="273050">
              <a:spcBef>
                <a:spcPts val="600"/>
              </a:spcBef>
            </a:pPr>
            <a:endParaRPr lang="en-US" sz="2200"/>
          </a:p>
        </p:txBody>
      </p:sp>
      <p:pic>
        <p:nvPicPr>
          <p:cNvPr id="47111" name="Picture 11" descr="delhi forest map 4 thesis"/>
          <p:cNvPicPr>
            <a:picLocks noChangeAspect="1" noChangeArrowheads="1"/>
          </p:cNvPicPr>
          <p:nvPr/>
        </p:nvPicPr>
        <p:blipFill>
          <a:blip r:embed="rId3" cstate="print">
            <a:lum bright="-20000" contrast="30000"/>
          </a:blip>
          <a:srcRect l="11790" t="333" r="62175" b="80171"/>
          <a:stretch>
            <a:fillRect/>
          </a:stretch>
        </p:blipFill>
        <p:spPr bwMode="auto">
          <a:xfrm>
            <a:off x="4071938" y="1357313"/>
            <a:ext cx="4857750" cy="5000625"/>
          </a:xfrm>
          <a:prstGeom prst="rect">
            <a:avLst/>
          </a:prstGeom>
          <a:noFill/>
          <a:ln w="9525">
            <a:noFill/>
            <a:miter lim="800000"/>
            <a:headEnd/>
            <a:tailEnd/>
          </a:ln>
        </p:spPr>
      </p:pic>
      <p:sp>
        <p:nvSpPr>
          <p:cNvPr id="47112" name="Rectangle 12"/>
          <p:cNvSpPr>
            <a:spLocks noChangeArrowheads="1"/>
          </p:cNvSpPr>
          <p:nvPr/>
        </p:nvSpPr>
        <p:spPr bwMode="auto">
          <a:xfrm>
            <a:off x="190500" y="6429375"/>
            <a:ext cx="4238625" cy="338138"/>
          </a:xfrm>
          <a:prstGeom prst="rect">
            <a:avLst/>
          </a:prstGeom>
          <a:noFill/>
          <a:ln w="9525">
            <a:noFill/>
            <a:miter lim="800000"/>
            <a:headEnd/>
            <a:tailEnd/>
          </a:ln>
        </p:spPr>
        <p:txBody>
          <a:bodyPr wrap="none">
            <a:spAutoFit/>
          </a:bodyPr>
          <a:lstStyle/>
          <a:p>
            <a:r>
              <a:rPr lang="en-IN" sz="1600"/>
              <a:t>Source: India State of Forest Report (2009) </a:t>
            </a:r>
            <a:endParaRPr lang="en-US" sz="1600"/>
          </a:p>
        </p:txBody>
      </p:sp>
      <p:sp>
        <p:nvSpPr>
          <p:cNvPr id="47113" name="TextBox 13"/>
          <p:cNvSpPr txBox="1">
            <a:spLocks noChangeArrowheads="1"/>
          </p:cNvSpPr>
          <p:nvPr/>
        </p:nvSpPr>
        <p:spPr bwMode="auto">
          <a:xfrm>
            <a:off x="6400800" y="6457890"/>
            <a:ext cx="2252663" cy="400110"/>
          </a:xfrm>
          <a:prstGeom prst="rect">
            <a:avLst/>
          </a:prstGeom>
          <a:noFill/>
          <a:ln w="9525">
            <a:noFill/>
            <a:miter lim="800000"/>
            <a:headEnd/>
            <a:tailEnd/>
          </a:ln>
        </p:spPr>
        <p:txBody>
          <a:bodyPr wrap="square">
            <a:spAutoFit/>
          </a:bodyPr>
          <a:lstStyle/>
          <a:p>
            <a:r>
              <a:rPr lang="en-US" sz="2000" b="1" dirty="0">
                <a:solidFill>
                  <a:srgbClr val="C00000"/>
                </a:solidFill>
              </a:rPr>
              <a:t>Forest Map</a:t>
            </a:r>
          </a:p>
        </p:txBody>
      </p:sp>
      <p:sp>
        <p:nvSpPr>
          <p:cNvPr id="11" name="Striped Right Arrow 10"/>
          <p:cNvSpPr/>
          <p:nvPr/>
        </p:nvSpPr>
        <p:spPr>
          <a:xfrm flipH="1">
            <a:off x="3571875" y="3143250"/>
            <a:ext cx="714375" cy="857250"/>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838200"/>
            <a:ext cx="6400800" cy="6248400"/>
          </a:xfrm>
        </p:spPr>
        <p:txBody>
          <a:bodyPr>
            <a:noAutofit/>
          </a:bodyPr>
          <a:lstStyle/>
          <a:p>
            <a:pPr algn="just"/>
            <a:r>
              <a:rPr lang="en-IN" sz="1600" i="1" dirty="0" err="1" smtClean="0"/>
              <a:t>Oryza</a:t>
            </a:r>
            <a:r>
              <a:rPr lang="en-IN" sz="1600" i="1" dirty="0" smtClean="0"/>
              <a:t> </a:t>
            </a:r>
            <a:r>
              <a:rPr lang="en-IN" sz="1600" i="1" dirty="0" err="1" smtClean="0"/>
              <a:t>sativa</a:t>
            </a:r>
            <a:r>
              <a:rPr lang="en-IN" sz="1600" dirty="0" smtClean="0"/>
              <a:t>, rice, is a genus of perennial grass in the </a:t>
            </a:r>
            <a:r>
              <a:rPr lang="en-IN" sz="1600" dirty="0" err="1" smtClean="0"/>
              <a:t>Poaceae</a:t>
            </a:r>
            <a:r>
              <a:rPr lang="en-IN" sz="1600" dirty="0" smtClean="0"/>
              <a:t> (grass family) that originated in India, Thailand, and southern China, was domesticated and diversified in ancient times, and is now cultivated in wet tropical, semi-tropical, and warm temperate areas around the world for the production of its cereal grain.</a:t>
            </a:r>
          </a:p>
          <a:p>
            <a:pPr algn="just"/>
            <a:r>
              <a:rPr lang="en-IN" sz="1600" i="1" dirty="0" err="1" smtClean="0"/>
              <a:t>Oryza</a:t>
            </a:r>
            <a:r>
              <a:rPr lang="en-IN" sz="1600" i="1" dirty="0" smtClean="0"/>
              <a:t> </a:t>
            </a:r>
            <a:r>
              <a:rPr lang="en-IN" sz="1600" i="1" dirty="0" err="1" smtClean="0"/>
              <a:t>sativa</a:t>
            </a:r>
            <a:r>
              <a:rPr lang="en-IN" sz="1600" dirty="0" smtClean="0"/>
              <a:t> is generally an annual grass, although some varieties are perennial. Plants typically grow in a tuft (clump) of upright culms (stems) up to 2 m or more tall, with long, flat leaf blades. The flowers grow on broad, open terminal panicles (branched clusters). The oblong </a:t>
            </a:r>
            <a:r>
              <a:rPr lang="en-IN" sz="1600" dirty="0" err="1" smtClean="0"/>
              <a:t>spikelets</a:t>
            </a:r>
            <a:r>
              <a:rPr lang="en-IN" sz="1600" dirty="0" smtClean="0"/>
              <a:t>, which each contain a single flower (that develops into a single kernel of grain), are sparse along the stem rather than forming dense clusters. </a:t>
            </a:r>
            <a:r>
              <a:rPr lang="en-IN" sz="1600" dirty="0" smtClean="0">
                <a:latin typeface="Times New Roman" pitchFamily="18" charset="0"/>
                <a:cs typeface="Times New Roman" pitchFamily="18" charset="0"/>
              </a:rPr>
              <a:t>Beans are grown in every continent except Antarctica. Brazil and India are the largest producers of dry beans.</a:t>
            </a:r>
          </a:p>
          <a:p>
            <a:r>
              <a:rPr lang="en-IN" sz="1600" dirty="0" smtClean="0"/>
              <a:t>Rice is grown under so diverse soil and climatic conditions that it is said that there is hardly any type of soil in which it cannot be grown including alkaline and acidic soils. Rice crop has also got wide physical adaptability. Therefore, it is grown from below sea-level (</a:t>
            </a:r>
            <a:r>
              <a:rPr lang="en-IN" sz="1600" dirty="0" err="1" smtClean="0"/>
              <a:t>Kuttanad</a:t>
            </a:r>
            <a:r>
              <a:rPr lang="en-IN" sz="1600" dirty="0" smtClean="0"/>
              <a:t> area of  Kerala) </a:t>
            </a:r>
            <a:r>
              <a:rPr lang="en-IN" sz="1600" dirty="0" err="1" smtClean="0"/>
              <a:t>upto</a:t>
            </a:r>
            <a:r>
              <a:rPr lang="en-IN" sz="1600" dirty="0" smtClean="0"/>
              <a:t> an elevation of 2000 metres in Jammu &amp; Kashmir, hills of Uttaranchal, Himachal Pradesh and North-Eastern Hills (NEH) areas. </a:t>
            </a:r>
          </a:p>
          <a:p>
            <a:pPr algn="just">
              <a:buNone/>
            </a:pPr>
            <a:r>
              <a:rPr lang="en-US" sz="1600" dirty="0" smtClean="0">
                <a:latin typeface="Times New Roman" pitchFamily="18" charset="0"/>
                <a:cs typeface="Times New Roman" pitchFamily="18" charset="0"/>
              </a:rPr>
              <a:t> </a:t>
            </a:r>
            <a:endParaRPr lang="en-IN" sz="1600" dirty="0" smtClean="0">
              <a:latin typeface="Times New Roman" pitchFamily="18" charset="0"/>
              <a:cs typeface="Times New Roman" pitchFamily="18" charset="0"/>
            </a:endParaRPr>
          </a:p>
        </p:txBody>
      </p:sp>
      <p:sp>
        <p:nvSpPr>
          <p:cNvPr id="5" name="Title 4"/>
          <p:cNvSpPr>
            <a:spLocks noGrp="1"/>
          </p:cNvSpPr>
          <p:nvPr>
            <p:ph type="title"/>
          </p:nvPr>
        </p:nvSpPr>
        <p:spPr>
          <a:xfrm>
            <a:off x="457200" y="0"/>
            <a:ext cx="3383280" cy="877824"/>
          </a:xfrm>
        </p:spPr>
        <p:txBody>
          <a:bodyPr>
            <a:normAutofit/>
          </a:bodyPr>
          <a:lstStyle/>
          <a:p>
            <a:r>
              <a:rPr lang="en-US" sz="3200" dirty="0" smtClean="0"/>
              <a:t>Crop Selection</a:t>
            </a:r>
            <a:endParaRPr lang="en-IN" sz="3200" dirty="0"/>
          </a:p>
        </p:txBody>
      </p:sp>
      <p:sp>
        <p:nvSpPr>
          <p:cNvPr id="7" name="Title 4"/>
          <p:cNvSpPr txBox="1">
            <a:spLocks/>
          </p:cNvSpPr>
          <p:nvPr/>
        </p:nvSpPr>
        <p:spPr>
          <a:xfrm>
            <a:off x="5410200" y="3657600"/>
            <a:ext cx="3581400" cy="32004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3200" b="1"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8" name="Table 7"/>
          <p:cNvGraphicFramePr>
            <a:graphicFrameLocks noGrp="1"/>
          </p:cNvGraphicFramePr>
          <p:nvPr/>
        </p:nvGraphicFramePr>
        <p:xfrm>
          <a:off x="6629400" y="2743199"/>
          <a:ext cx="2362200" cy="3352800"/>
        </p:xfrm>
        <a:graphic>
          <a:graphicData uri="http://schemas.openxmlformats.org/drawingml/2006/table">
            <a:tbl>
              <a:tblPr/>
              <a:tblGrid>
                <a:gridCol w="1181100"/>
                <a:gridCol w="1181100"/>
              </a:tblGrid>
              <a:tr h="642359">
                <a:tc>
                  <a:txBody>
                    <a:bodyPr/>
                    <a:lstStyle/>
                    <a:p>
                      <a:r>
                        <a:rPr lang="en-IN" sz="1600" dirty="0"/>
                        <a:t>Kingdom:</a:t>
                      </a:r>
                    </a:p>
                  </a:txBody>
                  <a:tcPr marL="50800" marR="50800" marT="25400" marB="25400" anchor="ctr">
                    <a:lnL>
                      <a:noFill/>
                    </a:lnL>
                    <a:lnR>
                      <a:noFill/>
                    </a:lnR>
                    <a:lnT>
                      <a:noFill/>
                    </a:lnT>
                    <a:lnB>
                      <a:noFill/>
                    </a:lnB>
                  </a:tcPr>
                </a:tc>
                <a:tc>
                  <a:txBody>
                    <a:bodyPr/>
                    <a:lstStyle/>
                    <a:p>
                      <a:r>
                        <a:rPr lang="en-IN" sz="1600" dirty="0" err="1" smtClean="0">
                          <a:solidFill>
                            <a:schemeClr val="tx1"/>
                          </a:solidFill>
                        </a:rPr>
                        <a:t>Plantae</a:t>
                      </a:r>
                      <a:endParaRPr lang="en-IN" sz="1600" dirty="0">
                        <a:solidFill>
                          <a:schemeClr val="tx1"/>
                        </a:solidFill>
                      </a:endParaRPr>
                    </a:p>
                  </a:txBody>
                  <a:tcPr marL="50800" marR="50800" marT="25400" marB="25400" anchor="ctr">
                    <a:lnL>
                      <a:noFill/>
                    </a:lnL>
                    <a:lnR>
                      <a:noFill/>
                    </a:lnR>
                    <a:lnT>
                      <a:noFill/>
                    </a:lnT>
                    <a:lnB>
                      <a:noFill/>
                    </a:lnB>
                  </a:tcPr>
                </a:tc>
              </a:tr>
              <a:tr h="642359">
                <a:tc>
                  <a:txBody>
                    <a:bodyPr/>
                    <a:lstStyle/>
                    <a:p>
                      <a:r>
                        <a:rPr lang="en-IN" sz="1600" dirty="0"/>
                        <a:t>Order:</a:t>
                      </a:r>
                    </a:p>
                  </a:txBody>
                  <a:tcPr marL="50800" marR="50800" marT="25400" marB="25400" anchor="ctr">
                    <a:lnL>
                      <a:noFill/>
                    </a:lnL>
                    <a:lnR>
                      <a:noFill/>
                    </a:lnR>
                    <a:lnT>
                      <a:noFill/>
                    </a:lnT>
                    <a:lnB>
                      <a:noFill/>
                    </a:lnB>
                  </a:tcPr>
                </a:tc>
                <a:tc>
                  <a:txBody>
                    <a:bodyPr/>
                    <a:lstStyle/>
                    <a:p>
                      <a:r>
                        <a:rPr lang="en-IN" sz="1600" dirty="0" err="1" smtClean="0">
                          <a:solidFill>
                            <a:schemeClr val="tx1"/>
                          </a:solidFill>
                        </a:rPr>
                        <a:t>Poales</a:t>
                      </a:r>
                      <a:endParaRPr lang="en-IN" sz="1600" dirty="0">
                        <a:solidFill>
                          <a:schemeClr val="tx1"/>
                        </a:solidFill>
                      </a:endParaRPr>
                    </a:p>
                  </a:txBody>
                  <a:tcPr marL="50800" marR="50800" marT="25400" marB="25400" anchor="ctr">
                    <a:lnL>
                      <a:noFill/>
                    </a:lnL>
                    <a:lnR>
                      <a:noFill/>
                    </a:lnR>
                    <a:lnT>
                      <a:noFill/>
                    </a:lnT>
                    <a:lnB>
                      <a:noFill/>
                    </a:lnB>
                  </a:tcPr>
                </a:tc>
              </a:tr>
              <a:tr h="642359">
                <a:tc>
                  <a:txBody>
                    <a:bodyPr/>
                    <a:lstStyle/>
                    <a:p>
                      <a:r>
                        <a:rPr lang="en-IN" sz="1600"/>
                        <a:t>Family:</a:t>
                      </a:r>
                    </a:p>
                  </a:txBody>
                  <a:tcPr marL="50800" marR="50800" marT="25400" marB="25400" anchor="ctr">
                    <a:lnL>
                      <a:noFill/>
                    </a:lnL>
                    <a:lnR>
                      <a:noFill/>
                    </a:lnR>
                    <a:lnT>
                      <a:noFill/>
                    </a:lnT>
                    <a:lnB>
                      <a:noFill/>
                    </a:lnB>
                  </a:tcPr>
                </a:tc>
                <a:tc>
                  <a:txBody>
                    <a:bodyPr/>
                    <a:lstStyle/>
                    <a:p>
                      <a:r>
                        <a:rPr lang="en-IN" sz="1600" dirty="0" err="1" smtClean="0"/>
                        <a:t>Poaceae</a:t>
                      </a:r>
                      <a:endParaRPr lang="en-IN" sz="1600" dirty="0">
                        <a:solidFill>
                          <a:schemeClr val="tx1"/>
                        </a:solidFill>
                      </a:endParaRPr>
                    </a:p>
                  </a:txBody>
                  <a:tcPr marL="50800" marR="50800" marT="25400" marB="25400" anchor="ctr">
                    <a:lnL>
                      <a:noFill/>
                    </a:lnL>
                    <a:lnR>
                      <a:noFill/>
                    </a:lnR>
                    <a:lnT>
                      <a:noFill/>
                    </a:lnT>
                    <a:lnB>
                      <a:noFill/>
                    </a:lnB>
                  </a:tcPr>
                </a:tc>
              </a:tr>
              <a:tr h="642359">
                <a:tc>
                  <a:txBody>
                    <a:bodyPr/>
                    <a:lstStyle/>
                    <a:p>
                      <a:r>
                        <a:rPr lang="en-IN" sz="1600" dirty="0"/>
                        <a:t>Genus:</a:t>
                      </a:r>
                    </a:p>
                  </a:txBody>
                  <a:tcPr marL="50800" marR="50800" marT="25400" marB="25400" anchor="ctr">
                    <a:lnL>
                      <a:noFill/>
                    </a:lnL>
                    <a:lnR>
                      <a:noFill/>
                    </a:lnR>
                    <a:lnT>
                      <a:noFill/>
                    </a:lnT>
                    <a:lnB>
                      <a:noFill/>
                    </a:lnB>
                  </a:tcPr>
                </a:tc>
                <a:tc>
                  <a:txBody>
                    <a:bodyPr/>
                    <a:lstStyle/>
                    <a:p>
                      <a:r>
                        <a:rPr lang="en-US" sz="1600" i="1" dirty="0" err="1" smtClean="0">
                          <a:solidFill>
                            <a:schemeClr val="tx1"/>
                          </a:solidFill>
                        </a:rPr>
                        <a:t>Oryza</a:t>
                      </a:r>
                      <a:endParaRPr lang="en-IN" sz="1600" dirty="0">
                        <a:solidFill>
                          <a:schemeClr val="tx1"/>
                        </a:solidFill>
                      </a:endParaRPr>
                    </a:p>
                  </a:txBody>
                  <a:tcPr marL="50800" marR="50800" marT="25400" marB="25400" anchor="ctr">
                    <a:lnL>
                      <a:noFill/>
                    </a:lnL>
                    <a:lnR>
                      <a:noFill/>
                    </a:lnR>
                    <a:lnT>
                      <a:noFill/>
                    </a:lnT>
                    <a:lnB>
                      <a:noFill/>
                    </a:lnB>
                  </a:tcPr>
                </a:tc>
              </a:tr>
              <a:tr h="783364">
                <a:tc>
                  <a:txBody>
                    <a:bodyPr/>
                    <a:lstStyle/>
                    <a:p>
                      <a:r>
                        <a:rPr lang="en-IN" sz="1600" dirty="0"/>
                        <a:t>Species:</a:t>
                      </a:r>
                    </a:p>
                  </a:txBody>
                  <a:tcPr marL="50800" marR="50800" marT="25400" marB="25400" anchor="ctr">
                    <a:lnL>
                      <a:noFill/>
                    </a:lnL>
                    <a:lnR>
                      <a:noFill/>
                    </a:lnR>
                    <a:lnT>
                      <a:noFill/>
                    </a:lnT>
                    <a:lnB>
                      <a:noFill/>
                    </a:lnB>
                  </a:tcPr>
                </a:tc>
                <a:tc>
                  <a:txBody>
                    <a:bodyPr/>
                    <a:lstStyle/>
                    <a:p>
                      <a:r>
                        <a:rPr lang="en-IN" sz="1600" b="1" i="1" dirty="0" smtClean="0"/>
                        <a:t>O. </a:t>
                      </a:r>
                      <a:r>
                        <a:rPr lang="en-IN" sz="1600" b="1" i="1" dirty="0" err="1" smtClean="0"/>
                        <a:t>sativa</a:t>
                      </a:r>
                      <a:endParaRPr lang="en-IN" sz="1600" dirty="0"/>
                    </a:p>
                  </a:txBody>
                  <a:tcPr marL="50800" marR="50800" marT="25400" marB="25400" anchor="ctr">
                    <a:lnL>
                      <a:noFill/>
                    </a:lnL>
                    <a:lnR>
                      <a:noFill/>
                    </a:lnR>
                    <a:lnT>
                      <a:noFill/>
                    </a:lnT>
                    <a:lnB>
                      <a:noFill/>
                    </a:lnB>
                  </a:tcPr>
                </a:tc>
              </a:tr>
            </a:tbl>
          </a:graphicData>
        </a:graphic>
      </p:graphicFrame>
      <p:pic>
        <p:nvPicPr>
          <p:cNvPr id="67585" name="Picture 1" descr="E:\QOS 2016\800px-Rice_Plants_(IRRI).jpg"/>
          <p:cNvPicPr>
            <a:picLocks noChangeAspect="1" noChangeArrowheads="1"/>
          </p:cNvPicPr>
          <p:nvPr/>
        </p:nvPicPr>
        <p:blipFill>
          <a:blip r:embed="rId2" cstate="print"/>
          <a:srcRect/>
          <a:stretch>
            <a:fillRect/>
          </a:stretch>
        </p:blipFill>
        <p:spPr bwMode="auto">
          <a:xfrm>
            <a:off x="6477000" y="685800"/>
            <a:ext cx="2438400" cy="1828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838200"/>
            <a:ext cx="8229600" cy="1069848"/>
          </a:xfrm>
        </p:spPr>
        <p:txBody>
          <a:bodyPr/>
          <a:lstStyle/>
          <a:p>
            <a:r>
              <a:rPr lang="en-US" dirty="0" smtClean="0">
                <a:solidFill>
                  <a:srgbClr val="C00000"/>
                </a:solidFill>
              </a:rPr>
              <a:t>Ozone Exposure Indices</a:t>
            </a:r>
            <a:endParaRPr lang="en-IN" dirty="0">
              <a:solidFill>
                <a:srgbClr val="C00000"/>
              </a:solidFill>
            </a:endParaRPr>
          </a:p>
        </p:txBody>
      </p:sp>
      <p:sp>
        <p:nvSpPr>
          <p:cNvPr id="7" name="Rectangle 3"/>
          <p:cNvSpPr txBox="1">
            <a:spLocks noChangeArrowheads="1"/>
          </p:cNvSpPr>
          <p:nvPr/>
        </p:nvSpPr>
        <p:spPr bwMode="auto">
          <a:xfrm>
            <a:off x="514350" y="1714500"/>
            <a:ext cx="8058150" cy="4191000"/>
          </a:xfrm>
          <a:prstGeom prst="rect">
            <a:avLst/>
          </a:prstGeom>
          <a:noFill/>
          <a:ln w="9525">
            <a:noFill/>
            <a:miter lim="800000"/>
            <a:headEnd/>
            <a:tailEnd/>
          </a:ln>
        </p:spPr>
        <p:txBody>
          <a:bodyPr/>
          <a:lstStyle/>
          <a:p>
            <a:pPr algn="just" defTabSz="457200">
              <a:lnSpc>
                <a:spcPts val="2880"/>
              </a:lnSpc>
              <a:spcBef>
                <a:spcPts val="1200"/>
              </a:spcBef>
              <a:spcAft>
                <a:spcPts val="600"/>
              </a:spcAft>
              <a:buFontTx/>
              <a:buBlip>
                <a:blip r:embed="rId2"/>
              </a:buBlip>
              <a:tabLst>
                <a:tab pos="457200" algn="l"/>
              </a:tabLst>
              <a:defRPr/>
            </a:pPr>
            <a:r>
              <a:rPr lang="en-US" sz="2400" dirty="0"/>
              <a:t> 	Exposure based ozone indices are a practical 	measure for summarizing ambient air quality and a 	useful tool to take appropriate measures for the 	potential negative effects on vegetation and human 	health (</a:t>
            </a:r>
            <a:r>
              <a:rPr lang="en-US" sz="2400" i="1" dirty="0" err="1">
                <a:solidFill>
                  <a:srgbClr val="C00000"/>
                </a:solidFill>
              </a:rPr>
              <a:t>Paoletti</a:t>
            </a:r>
            <a:r>
              <a:rPr lang="en-US" sz="2400" i="1" dirty="0">
                <a:solidFill>
                  <a:srgbClr val="C00000"/>
                </a:solidFill>
              </a:rPr>
              <a:t> et al. 2007</a:t>
            </a:r>
            <a:r>
              <a:rPr lang="en-US" sz="2400" dirty="0"/>
              <a:t>).</a:t>
            </a:r>
          </a:p>
          <a:p>
            <a:pPr algn="just" defTabSz="457200">
              <a:lnSpc>
                <a:spcPts val="2880"/>
              </a:lnSpc>
              <a:spcBef>
                <a:spcPts val="1200"/>
              </a:spcBef>
              <a:spcAft>
                <a:spcPts val="600"/>
              </a:spcAft>
              <a:buFontTx/>
              <a:buBlip>
                <a:blip r:embed="rId2"/>
              </a:buBlip>
              <a:tabLst>
                <a:tab pos="457200" algn="l"/>
              </a:tabLst>
              <a:defRPr/>
            </a:pPr>
            <a:r>
              <a:rPr lang="en-IN" sz="2400" dirty="0"/>
              <a:t> 	It is widely used methods in USA, Canada and Europe 	(USEPA, 1996; ICP, 2004).</a:t>
            </a:r>
          </a:p>
          <a:p>
            <a:pPr algn="just" defTabSz="457200">
              <a:lnSpc>
                <a:spcPts val="2880"/>
              </a:lnSpc>
              <a:spcBef>
                <a:spcPts val="1200"/>
              </a:spcBef>
              <a:spcAft>
                <a:spcPts val="600"/>
              </a:spcAft>
              <a:buFontTx/>
              <a:buBlip>
                <a:blip r:embed="rId2"/>
              </a:buBlip>
              <a:tabLst>
                <a:tab pos="457200" algn="l"/>
              </a:tabLst>
              <a:defRPr/>
            </a:pPr>
            <a:r>
              <a:rPr lang="en-IN" sz="2400" dirty="0"/>
              <a:t> 	For Asian tropical climatic zone, no such directives or 	prescribed threshold values has yet been formulated.</a:t>
            </a:r>
            <a:endParaRPr lang="en-US" sz="2400" dirty="0"/>
          </a:p>
          <a:p>
            <a:pPr defTabSz="457200">
              <a:spcBef>
                <a:spcPts val="1200"/>
              </a:spcBef>
              <a:spcAft>
                <a:spcPts val="1200"/>
              </a:spcAft>
              <a:tabLst>
                <a:tab pos="457200" algn="l"/>
              </a:tabLst>
              <a:defRPr/>
            </a:pPr>
            <a:endParaRPr lang="en-US" sz="2400" dirty="0"/>
          </a:p>
          <a:p>
            <a:pPr defTabSz="457200">
              <a:spcBef>
                <a:spcPts val="1200"/>
              </a:spcBef>
              <a:spcAft>
                <a:spcPts val="1200"/>
              </a:spcAft>
              <a:tabLst>
                <a:tab pos="457200" algn="l"/>
              </a:tabLst>
              <a:defRPr/>
            </a:pPr>
            <a:endParaRPr lang="en-US" sz="2400" spc="-60" dirty="0"/>
          </a:p>
          <a:p>
            <a:pPr>
              <a:lnSpc>
                <a:spcPts val="2880"/>
              </a:lnSpc>
              <a:spcBef>
                <a:spcPts val="600"/>
              </a:spcBef>
              <a:spcAft>
                <a:spcPts val="600"/>
              </a:spcAft>
              <a:defRPr/>
            </a:pPr>
            <a:endParaRPr lang="en-US" sz="2400" spc="-60" dirty="0"/>
          </a:p>
          <a:p>
            <a:pPr>
              <a:lnSpc>
                <a:spcPts val="2880"/>
              </a:lnSpc>
              <a:spcBef>
                <a:spcPts val="600"/>
              </a:spcBef>
              <a:spcAft>
                <a:spcPts val="600"/>
              </a:spcAft>
              <a:defRPr/>
            </a:pPr>
            <a:endParaRPr lang="en-GB" sz="2400" spc="-6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0"/>
            <a:ext cx="8229600" cy="1066800"/>
          </a:xfrm>
        </p:spPr>
        <p:txBody>
          <a:bodyPr/>
          <a:lstStyle/>
          <a:p>
            <a:r>
              <a:rPr lang="en-US" dirty="0" smtClean="0"/>
              <a:t>Air Quality Data</a:t>
            </a:r>
            <a:endParaRPr lang="en-IN" dirty="0"/>
          </a:p>
        </p:txBody>
      </p:sp>
      <p:sp>
        <p:nvSpPr>
          <p:cNvPr id="4" name="Content Placeholder 3"/>
          <p:cNvSpPr>
            <a:spLocks noGrp="1"/>
          </p:cNvSpPr>
          <p:nvPr>
            <p:ph idx="1"/>
          </p:nvPr>
        </p:nvSpPr>
        <p:spPr>
          <a:xfrm>
            <a:off x="304800" y="1905000"/>
            <a:ext cx="8382000" cy="4669536"/>
          </a:xfrm>
        </p:spPr>
        <p:txBody>
          <a:bodyPr>
            <a:normAutofit fontScale="92500"/>
          </a:bodyPr>
          <a:lstStyle/>
          <a:p>
            <a:pPr algn="just"/>
            <a:r>
              <a:rPr lang="en-US" dirty="0" smtClean="0"/>
              <a:t>Samples of Ozone concentrations were collected by using Ozone Analyzer, Horiba, Model: </a:t>
            </a:r>
            <a:r>
              <a:rPr lang="en-IN" dirty="0" smtClean="0">
                <a:latin typeface="Times New Roman" pitchFamily="18" charset="0"/>
                <a:cs typeface="Times New Roman" pitchFamily="18" charset="0"/>
              </a:rPr>
              <a:t>OZGU-370SE). </a:t>
            </a:r>
            <a:r>
              <a:rPr lang="en-IN" dirty="0" smtClean="0"/>
              <a:t>The model uses a system based on the Beer– Lambert law for measuring low ranges of ozone in ambient air. </a:t>
            </a:r>
          </a:p>
          <a:p>
            <a:pPr algn="just"/>
            <a:r>
              <a:rPr lang="en-IN" dirty="0" smtClean="0"/>
              <a:t>The records used were for 2013, which were observed hourly from 6a.m to 6p.m every day. </a:t>
            </a:r>
          </a:p>
          <a:p>
            <a:pPr algn="just"/>
            <a:r>
              <a:rPr lang="en-IN" dirty="0" smtClean="0"/>
              <a:t>European benchmark was used for AOT40 values above 3000 ppb.</a:t>
            </a:r>
          </a:p>
          <a:p>
            <a:pPr algn="just"/>
            <a:r>
              <a:rPr lang="en-IN" dirty="0" smtClean="0"/>
              <a:t>Nine month study from Jan-Sept, 2013.</a:t>
            </a:r>
          </a:p>
          <a:p>
            <a:pPr algn="just"/>
            <a:r>
              <a:rPr lang="en-US" dirty="0" smtClean="0">
                <a:latin typeface="Georgia" pitchFamily="18" charset="0"/>
                <a:cs typeface="Times New Roman" pitchFamily="18" charset="0"/>
              </a:rPr>
              <a:t>Plant stage chosen: early to final maturity stage (fruiting stage)</a:t>
            </a:r>
            <a:endParaRPr lang="en-IN" dirty="0" smtClean="0">
              <a:latin typeface="Georgia"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500034" y="1071546"/>
            <a:ext cx="8143932" cy="1588"/>
          </a:xfrm>
          <a:prstGeom prst="line">
            <a:avLst/>
          </a:prstGeom>
          <a:effectLst>
            <a:glow rad="63500">
              <a:schemeClr val="accent1">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152" name="Rectangle 3"/>
          <p:cNvSpPr txBox="1">
            <a:spLocks noChangeArrowheads="1"/>
          </p:cNvSpPr>
          <p:nvPr/>
        </p:nvSpPr>
        <p:spPr bwMode="auto">
          <a:xfrm>
            <a:off x="728663" y="1357313"/>
            <a:ext cx="7772400" cy="4191000"/>
          </a:xfrm>
          <a:prstGeom prst="rect">
            <a:avLst/>
          </a:prstGeom>
          <a:noFill/>
          <a:ln w="9525">
            <a:noFill/>
            <a:miter lim="800000"/>
            <a:headEnd/>
            <a:tailEnd/>
          </a:ln>
        </p:spPr>
        <p:txBody>
          <a:bodyPr/>
          <a:lstStyle/>
          <a:p>
            <a:pPr marL="457200" indent="-457200" algn="just">
              <a:spcBef>
                <a:spcPts val="600"/>
              </a:spcBef>
              <a:spcAft>
                <a:spcPts val="1200"/>
              </a:spcAft>
            </a:pPr>
            <a:endParaRPr lang="en-IN" sz="2400"/>
          </a:p>
          <a:p>
            <a:pPr marL="457200" indent="-457200">
              <a:spcBef>
                <a:spcPct val="20000"/>
              </a:spcBef>
              <a:buSzPct val="85000"/>
              <a:buFont typeface="Rockwell" pitchFamily="18" charset="0"/>
              <a:buAutoNum type="arabicPeriod"/>
            </a:pPr>
            <a:endParaRPr lang="en-GB" sz="2400"/>
          </a:p>
          <a:p>
            <a:pPr marL="457200" indent="-457200">
              <a:spcBef>
                <a:spcPct val="20000"/>
              </a:spcBef>
              <a:buSzPct val="85000"/>
              <a:buFont typeface="Rockwell" pitchFamily="18" charset="0"/>
              <a:buAutoNum type="arabicPeriod"/>
            </a:pPr>
            <a:endParaRPr lang="en-GB" sz="2400"/>
          </a:p>
        </p:txBody>
      </p:sp>
      <p:sp>
        <p:nvSpPr>
          <p:cNvPr id="6153" name="Rectangle 3"/>
          <p:cNvSpPr txBox="1">
            <a:spLocks noChangeArrowheads="1"/>
          </p:cNvSpPr>
          <p:nvPr/>
        </p:nvSpPr>
        <p:spPr bwMode="auto">
          <a:xfrm>
            <a:off x="881063" y="1509713"/>
            <a:ext cx="7772400" cy="4191000"/>
          </a:xfrm>
          <a:prstGeom prst="rect">
            <a:avLst/>
          </a:prstGeom>
          <a:noFill/>
          <a:ln w="9525">
            <a:noFill/>
            <a:miter lim="800000"/>
            <a:headEnd/>
            <a:tailEnd/>
          </a:ln>
        </p:spPr>
        <p:txBody>
          <a:bodyPr/>
          <a:lstStyle/>
          <a:p>
            <a:pPr marL="457200" indent="-457200" algn="just">
              <a:spcBef>
                <a:spcPts val="600"/>
              </a:spcBef>
              <a:spcAft>
                <a:spcPts val="1200"/>
              </a:spcAft>
            </a:pPr>
            <a:endParaRPr lang="en-US" sz="2400"/>
          </a:p>
          <a:p>
            <a:pPr marL="457200" indent="-457200" algn="just">
              <a:spcBef>
                <a:spcPts val="600"/>
              </a:spcBef>
              <a:spcAft>
                <a:spcPts val="1200"/>
              </a:spcAft>
            </a:pPr>
            <a:endParaRPr lang="en-IN" sz="2400"/>
          </a:p>
          <a:p>
            <a:pPr marL="457200" indent="-457200">
              <a:spcBef>
                <a:spcPct val="20000"/>
              </a:spcBef>
              <a:buSzPct val="85000"/>
              <a:buFont typeface="Rockwell" pitchFamily="18" charset="0"/>
              <a:buAutoNum type="arabicPeriod"/>
            </a:pPr>
            <a:endParaRPr lang="en-GB" sz="2400"/>
          </a:p>
          <a:p>
            <a:pPr marL="457200" indent="-457200">
              <a:spcBef>
                <a:spcPct val="20000"/>
              </a:spcBef>
              <a:buSzPct val="85000"/>
              <a:buFont typeface="Rockwell" pitchFamily="18" charset="0"/>
              <a:buAutoNum type="arabicPeriod"/>
            </a:pPr>
            <a:endParaRPr lang="en-GB" sz="2400"/>
          </a:p>
        </p:txBody>
      </p:sp>
      <p:sp>
        <p:nvSpPr>
          <p:cNvPr id="10" name="Rectangle 3"/>
          <p:cNvSpPr txBox="1">
            <a:spLocks noChangeArrowheads="1"/>
          </p:cNvSpPr>
          <p:nvPr/>
        </p:nvSpPr>
        <p:spPr bwMode="auto">
          <a:xfrm>
            <a:off x="685800" y="1981200"/>
            <a:ext cx="7715250" cy="4191000"/>
          </a:xfrm>
          <a:prstGeom prst="rect">
            <a:avLst/>
          </a:prstGeom>
          <a:noFill/>
          <a:ln w="9525">
            <a:noFill/>
            <a:miter lim="800000"/>
            <a:headEnd/>
            <a:tailEnd/>
          </a:ln>
        </p:spPr>
        <p:txBody>
          <a:bodyPr/>
          <a:lstStyle/>
          <a:p>
            <a:pPr algn="just" defTabSz="457200">
              <a:lnSpc>
                <a:spcPts val="2880"/>
              </a:lnSpc>
              <a:spcBef>
                <a:spcPts val="1200"/>
              </a:spcBef>
              <a:spcAft>
                <a:spcPts val="600"/>
              </a:spcAft>
              <a:buFontTx/>
              <a:buBlip>
                <a:blip r:embed="rId3"/>
              </a:buBlip>
              <a:tabLst>
                <a:tab pos="457200" algn="l"/>
              </a:tabLst>
              <a:defRPr/>
            </a:pPr>
            <a:r>
              <a:rPr lang="en-US" sz="2400" dirty="0"/>
              <a:t> 	</a:t>
            </a:r>
            <a:r>
              <a:rPr lang="en-US" sz="2400" dirty="0">
                <a:solidFill>
                  <a:srgbClr val="FFFF00"/>
                </a:solidFill>
              </a:rPr>
              <a:t>AOTX indices were calculated above threshold of 	20, 30, 40, 50 &amp; 60 ppb. </a:t>
            </a:r>
          </a:p>
          <a:p>
            <a:pPr algn="just" defTabSz="457200">
              <a:lnSpc>
                <a:spcPts val="2880"/>
              </a:lnSpc>
              <a:spcBef>
                <a:spcPts val="1200"/>
              </a:spcBef>
              <a:spcAft>
                <a:spcPts val="600"/>
              </a:spcAft>
              <a:tabLst>
                <a:tab pos="457200" algn="l"/>
              </a:tabLst>
              <a:defRPr/>
            </a:pPr>
            <a:r>
              <a:rPr lang="en-US" sz="2400" dirty="0"/>
              <a:t>	   			 						</a:t>
            </a:r>
          </a:p>
          <a:p>
            <a:pPr algn="just" defTabSz="457200">
              <a:lnSpc>
                <a:spcPts val="2880"/>
              </a:lnSpc>
              <a:spcBef>
                <a:spcPts val="0"/>
              </a:spcBef>
              <a:spcAft>
                <a:spcPts val="600"/>
              </a:spcAft>
              <a:tabLst>
                <a:tab pos="457200" algn="l"/>
              </a:tabLst>
              <a:defRPr/>
            </a:pPr>
            <a:r>
              <a:rPr lang="en-US" sz="2000" dirty="0"/>
              <a:t>	</a:t>
            </a:r>
          </a:p>
          <a:p>
            <a:pPr algn="just" defTabSz="457200">
              <a:lnSpc>
                <a:spcPts val="2880"/>
              </a:lnSpc>
              <a:spcBef>
                <a:spcPts val="0"/>
              </a:spcBef>
              <a:spcAft>
                <a:spcPts val="600"/>
              </a:spcAft>
              <a:tabLst>
                <a:tab pos="457200" algn="l"/>
              </a:tabLst>
              <a:defRPr/>
            </a:pPr>
            <a:r>
              <a:rPr lang="en-US" sz="2000" dirty="0"/>
              <a:t>	</a:t>
            </a:r>
            <a:r>
              <a:rPr lang="en-US" sz="2000" b="1" dirty="0">
                <a:solidFill>
                  <a:srgbClr val="FFFF00"/>
                </a:solidFill>
              </a:rPr>
              <a:t>C</a:t>
            </a:r>
            <a:r>
              <a:rPr lang="en-US" sz="2000" b="1" baseline="-25000" dirty="0">
                <a:solidFill>
                  <a:srgbClr val="FFFF00"/>
                </a:solidFill>
              </a:rPr>
              <a:t>O3</a:t>
            </a:r>
            <a:r>
              <a:rPr lang="en-US" sz="2000" b="1" dirty="0">
                <a:solidFill>
                  <a:srgbClr val="FFFF00"/>
                </a:solidFill>
              </a:rPr>
              <a:t> is the hourly ozone concentration in ppb, I is the running 	index, and n is the number of hours with C</a:t>
            </a:r>
            <a:r>
              <a:rPr lang="en-US" sz="2000" b="1" baseline="-25000" dirty="0">
                <a:solidFill>
                  <a:srgbClr val="FFFF00"/>
                </a:solidFill>
              </a:rPr>
              <a:t>O3</a:t>
            </a:r>
            <a:r>
              <a:rPr lang="en-US" sz="2000" b="1" dirty="0">
                <a:solidFill>
                  <a:srgbClr val="FFFF00"/>
                </a:solidFill>
              </a:rPr>
              <a:t> greater than X </a:t>
            </a:r>
            <a:r>
              <a:rPr lang="en-US" sz="2000" b="1" dirty="0" smtClean="0">
                <a:solidFill>
                  <a:srgbClr val="FFFF00"/>
                </a:solidFill>
              </a:rPr>
              <a:t>ppb</a:t>
            </a:r>
            <a:r>
              <a:rPr lang="en-US" sz="2000" b="1" dirty="0">
                <a:solidFill>
                  <a:srgbClr val="FFFF00"/>
                </a:solidFill>
              </a:rPr>
              <a:t>, during the time evaluation. </a:t>
            </a:r>
            <a:endParaRPr lang="en-US" sz="2000" b="1" dirty="0" smtClean="0">
              <a:solidFill>
                <a:srgbClr val="FFFF00"/>
              </a:solidFill>
            </a:endParaRPr>
          </a:p>
          <a:p>
            <a:pPr algn="just" defTabSz="457200">
              <a:lnSpc>
                <a:spcPts val="2880"/>
              </a:lnSpc>
              <a:spcBef>
                <a:spcPts val="0"/>
              </a:spcBef>
              <a:spcAft>
                <a:spcPts val="600"/>
              </a:spcAft>
              <a:tabLst>
                <a:tab pos="457200" algn="l"/>
              </a:tabLst>
              <a:defRPr/>
            </a:pPr>
            <a:endParaRPr lang="en-US" sz="2000" b="1" dirty="0" smtClean="0">
              <a:solidFill>
                <a:srgbClr val="FFFF00"/>
              </a:solidFill>
            </a:endParaRPr>
          </a:p>
          <a:p>
            <a:pPr algn="just" defTabSz="457200">
              <a:lnSpc>
                <a:spcPts val="2880"/>
              </a:lnSpc>
              <a:spcBef>
                <a:spcPts val="0"/>
              </a:spcBef>
              <a:spcAft>
                <a:spcPts val="600"/>
              </a:spcAft>
              <a:tabLst>
                <a:tab pos="457200" algn="l"/>
              </a:tabLst>
              <a:defRPr/>
            </a:pPr>
            <a:endParaRPr lang="en-US" sz="2000" b="1" dirty="0">
              <a:solidFill>
                <a:srgbClr val="FFFF00"/>
              </a:solidFill>
            </a:endParaRPr>
          </a:p>
          <a:p>
            <a:pPr algn="just" defTabSz="457200">
              <a:lnSpc>
                <a:spcPts val="2880"/>
              </a:lnSpc>
              <a:spcBef>
                <a:spcPts val="1200"/>
              </a:spcBef>
              <a:spcAft>
                <a:spcPts val="600"/>
              </a:spcAft>
              <a:tabLst>
                <a:tab pos="457200" algn="l"/>
              </a:tabLst>
              <a:defRPr/>
            </a:pPr>
            <a:endParaRPr lang="en-US" sz="2000" dirty="0"/>
          </a:p>
          <a:p>
            <a:pPr algn="just" defTabSz="457200">
              <a:lnSpc>
                <a:spcPts val="2880"/>
              </a:lnSpc>
              <a:spcBef>
                <a:spcPts val="1200"/>
              </a:spcBef>
              <a:spcAft>
                <a:spcPts val="600"/>
              </a:spcAft>
              <a:tabLst>
                <a:tab pos="457200" algn="l"/>
              </a:tabLst>
              <a:defRPr/>
            </a:pPr>
            <a:endParaRPr lang="en-US" sz="2000" dirty="0"/>
          </a:p>
          <a:p>
            <a:pPr algn="just" defTabSz="457200">
              <a:lnSpc>
                <a:spcPts val="2880"/>
              </a:lnSpc>
              <a:spcBef>
                <a:spcPts val="1200"/>
              </a:spcBef>
              <a:spcAft>
                <a:spcPts val="600"/>
              </a:spcAft>
              <a:tabLst>
                <a:tab pos="457200" algn="l"/>
              </a:tabLst>
              <a:defRPr/>
            </a:pPr>
            <a:endParaRPr lang="en-US" sz="2400" dirty="0"/>
          </a:p>
          <a:p>
            <a:pPr algn="just" defTabSz="457200">
              <a:lnSpc>
                <a:spcPts val="2880"/>
              </a:lnSpc>
              <a:spcBef>
                <a:spcPts val="1200"/>
              </a:spcBef>
              <a:spcAft>
                <a:spcPts val="600"/>
              </a:spcAft>
              <a:tabLst>
                <a:tab pos="457200" algn="l"/>
              </a:tabLst>
              <a:defRPr/>
            </a:pPr>
            <a:r>
              <a:rPr lang="en-US" sz="2400" spc="-60" dirty="0"/>
              <a:t>	</a:t>
            </a:r>
          </a:p>
          <a:p>
            <a:pPr algn="just">
              <a:lnSpc>
                <a:spcPts val="2880"/>
              </a:lnSpc>
              <a:spcBef>
                <a:spcPts val="600"/>
              </a:spcBef>
              <a:spcAft>
                <a:spcPts val="600"/>
              </a:spcAft>
              <a:defRPr/>
            </a:pPr>
            <a:endParaRPr lang="en-US" sz="2400" spc="-60" dirty="0"/>
          </a:p>
          <a:p>
            <a:pPr algn="just">
              <a:lnSpc>
                <a:spcPts val="2880"/>
              </a:lnSpc>
              <a:spcBef>
                <a:spcPts val="600"/>
              </a:spcBef>
              <a:spcAft>
                <a:spcPts val="600"/>
              </a:spcAft>
              <a:defRPr/>
            </a:pPr>
            <a:endParaRPr lang="en-GB" sz="2400" spc="-60" dirty="0"/>
          </a:p>
        </p:txBody>
      </p:sp>
      <p:sp>
        <p:nvSpPr>
          <p:cNvPr id="61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15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158" name="TextBox 13"/>
          <p:cNvSpPr txBox="1">
            <a:spLocks noChangeArrowheads="1"/>
          </p:cNvSpPr>
          <p:nvPr/>
        </p:nvSpPr>
        <p:spPr bwMode="auto">
          <a:xfrm>
            <a:off x="1752600" y="2895600"/>
            <a:ext cx="5786438" cy="923925"/>
          </a:xfrm>
          <a:prstGeom prst="rect">
            <a:avLst/>
          </a:prstGeom>
          <a:solidFill>
            <a:schemeClr val="tx1"/>
          </a:solidFill>
          <a:ln w="9525">
            <a:noFill/>
            <a:miter lim="800000"/>
            <a:headEnd/>
            <a:tailEnd/>
          </a:ln>
        </p:spPr>
        <p:txBody>
          <a:bodyPr>
            <a:spAutoFit/>
          </a:bodyPr>
          <a:lstStyle/>
          <a:p>
            <a:endParaRPr lang="en-US">
              <a:solidFill>
                <a:schemeClr val="bg1"/>
              </a:solidFill>
            </a:endParaRPr>
          </a:p>
          <a:p>
            <a:endParaRPr lang="en-US">
              <a:solidFill>
                <a:schemeClr val="bg1"/>
              </a:solidFill>
            </a:endParaRPr>
          </a:p>
          <a:p>
            <a:endParaRPr lang="en-US">
              <a:solidFill>
                <a:schemeClr val="bg1"/>
              </a:solidFill>
            </a:endParaRPr>
          </a:p>
        </p:txBody>
      </p:sp>
      <p:sp>
        <p:nvSpPr>
          <p:cNvPr id="615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6" name="Object 3"/>
          <p:cNvGraphicFramePr>
            <a:graphicFrameLocks noChangeAspect="1"/>
          </p:cNvGraphicFramePr>
          <p:nvPr/>
        </p:nvGraphicFramePr>
        <p:xfrm>
          <a:off x="1371600" y="2895600"/>
          <a:ext cx="3062287" cy="928688"/>
        </p:xfrm>
        <a:graphic>
          <a:graphicData uri="http://schemas.openxmlformats.org/presentationml/2006/ole">
            <p:oleObj spid="_x0000_s64514" name="Equation" r:id="rId4" imgW="1434960" imgH="431640" progId="Equation.3">
              <p:embed/>
            </p:oleObj>
          </a:graphicData>
        </a:graphic>
      </p:graphicFrame>
      <p:sp>
        <p:nvSpPr>
          <p:cNvPr id="616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163" name="TextBox 20"/>
          <p:cNvSpPr txBox="1">
            <a:spLocks noChangeArrowheads="1"/>
          </p:cNvSpPr>
          <p:nvPr/>
        </p:nvSpPr>
        <p:spPr bwMode="auto">
          <a:xfrm>
            <a:off x="5029200" y="3124200"/>
            <a:ext cx="2357437" cy="400050"/>
          </a:xfrm>
          <a:prstGeom prst="rect">
            <a:avLst/>
          </a:prstGeom>
          <a:noFill/>
          <a:ln w="9525">
            <a:noFill/>
            <a:miter lim="800000"/>
            <a:headEnd/>
            <a:tailEnd/>
          </a:ln>
        </p:spPr>
        <p:txBody>
          <a:bodyPr>
            <a:spAutoFit/>
          </a:bodyPr>
          <a:lstStyle/>
          <a:p>
            <a:r>
              <a:rPr lang="en-US" sz="2000" dirty="0">
                <a:solidFill>
                  <a:schemeClr val="bg1"/>
                </a:solidFill>
              </a:rPr>
              <a:t>for C</a:t>
            </a:r>
            <a:r>
              <a:rPr lang="en-US" sz="2000" baseline="-25000" dirty="0">
                <a:solidFill>
                  <a:schemeClr val="bg1"/>
                </a:solidFill>
              </a:rPr>
              <a:t>O3</a:t>
            </a:r>
            <a:r>
              <a:rPr lang="en-US" sz="2000" dirty="0">
                <a:solidFill>
                  <a:schemeClr val="bg1"/>
                </a:solidFill>
              </a:rPr>
              <a:t> &gt; X ppb</a:t>
            </a:r>
          </a:p>
        </p:txBody>
      </p:sp>
      <p:sp>
        <p:nvSpPr>
          <p:cNvPr id="6164" name="Rectangle 21"/>
          <p:cNvSpPr>
            <a:spLocks noChangeArrowheads="1"/>
          </p:cNvSpPr>
          <p:nvPr/>
        </p:nvSpPr>
        <p:spPr bwMode="auto">
          <a:xfrm>
            <a:off x="500063" y="1143000"/>
            <a:ext cx="2699778" cy="523220"/>
          </a:xfrm>
          <a:prstGeom prst="rect">
            <a:avLst/>
          </a:prstGeom>
          <a:noFill/>
          <a:ln w="9525">
            <a:noFill/>
            <a:miter lim="800000"/>
            <a:headEnd/>
            <a:tailEnd/>
          </a:ln>
        </p:spPr>
        <p:txBody>
          <a:bodyPr wrap="none">
            <a:spAutoFit/>
          </a:bodyPr>
          <a:lstStyle/>
          <a:p>
            <a:r>
              <a:rPr lang="en-US" sz="2800" b="1" dirty="0" smtClean="0">
                <a:solidFill>
                  <a:srgbClr val="FFFF99"/>
                </a:solidFill>
                <a:cs typeface="Arial" pitchFamily="34" charset="0"/>
              </a:rPr>
              <a:t>AOTX </a:t>
            </a:r>
            <a:r>
              <a:rPr lang="en-US" sz="2800" b="1" dirty="0">
                <a:solidFill>
                  <a:srgbClr val="FFFF99"/>
                </a:solidFill>
                <a:cs typeface="Arial" pitchFamily="34" charset="0"/>
              </a:rPr>
              <a:t>indices</a:t>
            </a:r>
            <a:endParaRPr lang="en-US" sz="2800" dirty="0">
              <a:solidFill>
                <a:srgbClr val="FFFF99"/>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651</TotalTime>
  <Words>1201</Words>
  <Application>Microsoft Office PowerPoint</Application>
  <PresentationFormat>On-screen Show (4:3)</PresentationFormat>
  <Paragraphs>329</Paragraphs>
  <Slides>19</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Urban</vt:lpstr>
      <vt:lpstr>Equation</vt:lpstr>
      <vt:lpstr>AOTX Indices – A Tool for Assessment of Impact of Ozone on Plants</vt:lpstr>
      <vt:lpstr>Highlights</vt:lpstr>
      <vt:lpstr>Slide 3</vt:lpstr>
      <vt:lpstr>Description of Study Area- Delhi</vt:lpstr>
      <vt:lpstr>Description of Study Area- Delhi</vt:lpstr>
      <vt:lpstr>Crop Selection</vt:lpstr>
      <vt:lpstr>Ozone Exposure Indices</vt:lpstr>
      <vt:lpstr>Air Quality Data</vt:lpstr>
      <vt:lpstr>Slide 9</vt:lpstr>
      <vt:lpstr>Slide 10</vt:lpstr>
      <vt:lpstr>Slide 11</vt:lpstr>
      <vt:lpstr>Slide 12</vt:lpstr>
      <vt:lpstr>Slide 13</vt:lpstr>
      <vt:lpstr>Slide 14</vt:lpstr>
      <vt:lpstr>Slide 15</vt:lpstr>
      <vt:lpstr>Slide 16</vt:lpstr>
      <vt:lpstr>Slide 17</vt:lpstr>
      <vt:lpstr>Conclusion</vt:lpstr>
      <vt:lpstr>THANKS  FOR  THE  ATTENTION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problem of tropospheric ozone pollution and its impact on plants</dc:title>
  <dc:creator>a</dc:creator>
  <cp:lastModifiedBy>a</cp:lastModifiedBy>
  <cp:revision>88</cp:revision>
  <dcterms:created xsi:type="dcterms:W3CDTF">2006-08-16T00:00:00Z</dcterms:created>
  <dcterms:modified xsi:type="dcterms:W3CDTF">2016-09-09T07:06:28Z</dcterms:modified>
</cp:coreProperties>
</file>