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gif" ContentType="image/gif"/>
  <Override PartName="/ppt/media/image4.png" ContentType="image/png"/>
  <Override PartName="/ppt/media/image2.png" ContentType="image/png"/>
  <Override PartName="/ppt/media/image3.png" ContentType="image/png"/>
  <Override PartName="/ppt/media/image5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209103F2-856F-4876-BA7A-03B9D77C39E9}" type="slidenum"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760" cy="3425760"/>
          </a:xfrm>
          <a:prstGeom prst="rect">
            <a:avLst/>
          </a:prstGeom>
          <a:ln w="0">
            <a:noFill/>
          </a:ln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Emphasize 30 µg/L → 0.37 Bq/L conversion; U radiological GL ~10 Bq/L.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595B7CC-B90B-4A15-89A7-39D7BC414F47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760" cy="3425760"/>
          </a:xfrm>
          <a:prstGeom prst="rect">
            <a:avLst/>
          </a:prstGeom>
          <a:ln w="0">
            <a:noFill/>
          </a:ln>
        </p:spPr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Emphasize 30 µg/L → 0.37 Bq/L conversion; U radiological GL ~10 Bq/L.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233D30A-29EC-49B4-8372-F451EE09A141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760" cy="3425760"/>
          </a:xfrm>
          <a:prstGeom prst="rect">
            <a:avLst/>
          </a:prstGeom>
          <a:ln w="0">
            <a:noFill/>
          </a:ln>
        </p:spPr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Emphasize 30 µg/L → 0.37 Bq/L conversion; U radiological GL ~10 Bq/L.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E526301-1A12-4DFE-8748-AB7A177582C7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760" cy="3425760"/>
          </a:xfrm>
          <a:prstGeom prst="rect">
            <a:avLst/>
          </a:prstGeom>
          <a:ln w="0">
            <a:noFill/>
          </a:ln>
        </p:spPr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Emphasize 30 µg/L → 0.37 Bq/L conversion; U radiological GL ~10 Bq/L.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A36C381-F981-470E-9B0C-E350C0F08C6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4920" cy="115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400" cy="585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4920" cy="468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E2B6612D-3CF5-439C-AAA3-27D2267EB1E2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A67C53D2-8B17-4ADA-BDC7-2C5A4178DD7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6360" cy="39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6AE877BA-AD66-423B-A2DB-EFC816AF2C9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160" cy="563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160" cy="411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160" cy="80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E36FD0E4-4D68-445D-8AC5-2A580DF4AB1E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160" cy="146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1F7A3342-CE03-4E4A-B979-BD45AD5E25C3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6360" cy="39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486B3D20-E505-4644-B764-2619AA8E6D2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160" cy="584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6680" cy="584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2565132D-27E6-45EE-8FD9-3A06F27E3B7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CF1DFBE5-2C0D-463C-A0D8-40006E52C658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160" cy="135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160" cy="1496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AA6B0437-8F5A-4BC0-8423-BC497EAF2B82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240" cy="452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240" cy="452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A068E6A2-608D-43E6-B546-368146FCD09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040" cy="63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040" cy="394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480" cy="63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480" cy="394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95C7422D-7F7F-4FF7-A442-4FCA0F42FFB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Claudio.pescatore.extern@lnu.se" TargetMode="External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www.sciencedirect.com/science/article/pii/S2214629625003792?via%3Dihub" TargetMode="External"/><Relationship Id="rId2" Type="http://schemas.openxmlformats.org/officeDocument/2006/relationships/hyperlink" Target="https://sciendo.com/article/10.2478/nuka-2025-0004" TargetMode="External"/><Relationship Id="rId3" Type="http://schemas.openxmlformats.org/officeDocument/2006/relationships/hyperlink" Target="https://sciendo.com/article/10.2478/nuka-2025-0009" TargetMode="Externa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1440000"/>
            <a:ext cx="7769160" cy="215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Time for a New Waste Category:</a:t>
            </a:r>
            <a:br>
              <a:rPr sz="4400"/>
            </a:b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Uranium‑waste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7560" cy="1749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fr-FR" sz="3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C. Pescatore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fr-FR" sz="3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Linnaeus University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fr-FR" sz="3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hlinkClick r:id="rId1"/>
              </a:rPr>
              <a:t>Claudio.pescatore.extern@lnu.se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fr-FR" sz="3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botehtapis@gmail.com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8099640" cy="96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DU: It would get worse (2) … Here is the gamma exposure next to small UO</a:t>
            </a:r>
            <a:r>
              <a:rPr b="1" lang="en-US" sz="3600" strike="noStrike" u="none" baseline="-8000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2</a:t>
            </a:r>
            <a:r>
              <a:rPr b="1" lang="en-US" sz="36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 cylinder.  </a:t>
            </a: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Calibri"/>
                <a:ea typeface="PingFang SC"/>
              </a:rPr>
              <a:t>Btw, smaller is NOT safer</a:t>
            </a:r>
            <a:r>
              <a:rPr b="1" lang="en-US" sz="36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 </a:t>
            </a:r>
            <a:endParaRPr b="0" lang="fr-F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1688760" y="2316960"/>
            <a:ext cx="6031080" cy="4522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WE NEED NOT WAIT FOR THE FULL CHAIN</a:t>
            </a:r>
            <a:endParaRPr b="0" lang="fr-F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20000"/>
            <a:ext cx="8180280" cy="449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i="1" lang="en-US" sz="3200" strike="noStrike" u="none">
                <a:solidFill>
                  <a:srgbClr val="5983b0"/>
                </a:solidFill>
                <a:effectLst/>
                <a:uFillTx/>
                <a:latin typeface="Calibri"/>
              </a:rPr>
              <a:t>Uranium’s ingestion toxicity is primarily chemical</a:t>
            </a: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(nephrotoxic)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30 µg/L guideline in drinking water (WHO) 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Equivalent to  ≈ 0.37 Bq/L for  U‑238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4572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For context: U radiological guideline ≈ 10 Bq/L</a:t>
            </a:r>
            <a:endParaRPr b="0" lang="fr-F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fr-F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i="1" lang="en-US" sz="3200" strike="noStrike" u="none">
                <a:solidFill>
                  <a:srgbClr val="2a6099"/>
                </a:solidFill>
                <a:effectLst/>
                <a:uFillTx/>
                <a:latin typeface="Calibri"/>
                <a:ea typeface="PingFang SC"/>
              </a:rPr>
              <a:t>The ecological guidelines are even smaller, </a:t>
            </a:r>
            <a:r>
              <a:rPr b="0" i="1" lang="en-US" sz="3200" strike="noStrike" u="none">
                <a:solidFill>
                  <a:srgbClr val="2a6099"/>
                </a:solidFill>
                <a:effectLst/>
                <a:uFillTx/>
                <a:latin typeface="Calibri"/>
                <a:ea typeface="PingFang SC"/>
              </a:rPr>
              <a:t>e.g.,</a:t>
            </a:r>
            <a:r>
              <a:rPr b="1" i="1" lang="en-US" sz="3200" strike="noStrike" u="none">
                <a:solidFill>
                  <a:srgbClr val="2a6099"/>
                </a:solidFill>
                <a:effectLst/>
                <a:uFillTx/>
                <a:latin typeface="Calibri"/>
                <a:ea typeface="PingFang SC"/>
              </a:rPr>
              <a:t> </a:t>
            </a:r>
            <a:r>
              <a:rPr b="0" i="1" lang="en-US" sz="3200" strike="noStrike" u="none">
                <a:solidFill>
                  <a:srgbClr val="2a6099"/>
                </a:solidFill>
                <a:effectLst/>
                <a:uFillTx/>
                <a:latin typeface="Calibri"/>
                <a:ea typeface="PingFang SC"/>
              </a:rPr>
              <a:t>3.2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 </a:t>
            </a:r>
            <a:r>
              <a:rPr b="0" lang="en-US" sz="3200" strike="noStrike" u="none">
                <a:solidFill>
                  <a:srgbClr val="2a6099"/>
                </a:solidFill>
                <a:effectLst/>
                <a:uFillTx/>
                <a:latin typeface="Calibri"/>
                <a:ea typeface="PingFang SC"/>
              </a:rPr>
              <a:t>µg/L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  (or 0.035 Bq/L)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40000" y="298440"/>
            <a:ext cx="827820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br>
              <a:rPr sz="4400"/>
            </a:b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Calibri"/>
                <a:ea typeface="PingFang SC"/>
              </a:rPr>
              <a:t>U-waste deserves disposal</a:t>
            </a:r>
            <a:br>
              <a:rPr sz="4000"/>
            </a:b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Calibri"/>
                <a:ea typeface="PingFang SC"/>
              </a:rPr>
              <a:t> away from biosphere</a:t>
            </a:r>
            <a:br>
              <a:rPr sz="4000"/>
            </a:br>
            <a:endParaRPr b="0" lang="fr-F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TextBox 5"/>
          <p:cNvSpPr/>
          <p:nvPr/>
        </p:nvSpPr>
        <p:spPr>
          <a:xfrm>
            <a:off x="731520" y="1645920"/>
            <a:ext cx="914076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540000" y="1980000"/>
            <a:ext cx="8098200" cy="37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fr-F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fr-F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</a:t>
            </a:r>
            <a:r>
              <a:rPr b="1" lang="fr-FR" sz="2400" strike="noStrike" u="none">
                <a:solidFill>
                  <a:srgbClr val="5983b0"/>
                </a:solidFill>
                <a:effectLst/>
                <a:uFillTx/>
                <a:latin typeface="Arial"/>
              </a:rPr>
              <a:t>1978 </a:t>
            </a:r>
            <a:r>
              <a:rPr b="1" lang="fr-F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</a:t>
            </a:r>
            <a:r>
              <a:rPr b="1" lang="fr-FR" sz="2400" strike="noStrike" u="none">
                <a:solidFill>
                  <a:srgbClr val="5983b0"/>
                </a:solidFill>
                <a:effectLst/>
                <a:uFillTx/>
                <a:latin typeface="Arial"/>
              </a:rPr>
              <a:t>1979</a:t>
            </a:r>
            <a:r>
              <a:rPr b="1" lang="fr-F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major studies observed already that, just based their </a:t>
            </a:r>
            <a:r>
              <a:rPr b="1" lang="fr-FR" sz="2400" strike="noStrike" u="none">
                <a:solidFill>
                  <a:srgbClr val="5983b0"/>
                </a:solidFill>
                <a:effectLst/>
                <a:uFillTx/>
                <a:latin typeface="Arial"/>
              </a:rPr>
              <a:t>Ra-226 content</a:t>
            </a:r>
            <a:r>
              <a:rPr b="1" lang="fr-F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UMT deserve as tight containement as HLW.   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fr-F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</a:t>
            </a:r>
            <a:r>
              <a:rPr b="1" lang="fr-FR" sz="2400" strike="noStrike" u="none">
                <a:solidFill>
                  <a:srgbClr val="5983b0"/>
                </a:solidFill>
                <a:effectLst/>
                <a:uFillTx/>
                <a:latin typeface="Arial"/>
              </a:rPr>
              <a:t>2025</a:t>
            </a:r>
            <a:r>
              <a:rPr b="1" lang="fr-F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same conclusions based on </a:t>
            </a:r>
            <a:r>
              <a:rPr b="1" lang="fr-FR" sz="2400" strike="noStrike" u="none">
                <a:solidFill>
                  <a:srgbClr val="5983b0"/>
                </a:solidFill>
                <a:effectLst/>
                <a:uFillTx/>
                <a:latin typeface="Arial"/>
              </a:rPr>
              <a:t>Uranium</a:t>
            </a:r>
            <a:r>
              <a:rPr b="1" lang="fr-F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content.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fr-FR" sz="2200" strike="noStrike" u="none">
                <a:solidFill>
                  <a:srgbClr val="5983b0"/>
                </a:solidFill>
                <a:effectLst/>
                <a:uFillTx/>
                <a:latin typeface="Arial"/>
              </a:rPr>
              <a:t>By the same token, stronger reason</a:t>
            </a:r>
            <a:r>
              <a:rPr b="1" lang="fr-F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for Depleted Uranium and Spent Fuel Uranium to go deep underground</a:t>
            </a:r>
            <a:endParaRPr b="0" lang="fr-F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91120" y="11772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URANIUM WASTE</a:t>
            </a:r>
            <a:endParaRPr b="0" lang="fr-F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360000" y="1081800"/>
            <a:ext cx="8459280" cy="557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It is </a:t>
            </a:r>
            <a:r>
              <a:rPr b="1" lang="en-US" sz="2800" strike="noStrike" u="none">
                <a:solidFill>
                  <a:srgbClr val="2a6099"/>
                </a:solidFill>
                <a:effectLst/>
                <a:uFillTx/>
                <a:latin typeface="Calibri"/>
              </a:rPr>
              <a:t>WASTE 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By mass and volume it </a:t>
            </a:r>
            <a:r>
              <a:rPr b="1" lang="en-US" sz="2800" strike="noStrike" u="none">
                <a:solidFill>
                  <a:srgbClr val="2a6099"/>
                </a:solidFill>
                <a:effectLst/>
                <a:uFillTx/>
                <a:latin typeface="Calibri"/>
              </a:rPr>
              <a:t>DOMINATES</a:t>
            </a: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all other Nuclear Fuel Cycle waste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It has </a:t>
            </a:r>
            <a:r>
              <a:rPr b="1" lang="en-US" sz="2800" strike="noStrike" u="none">
                <a:solidFill>
                  <a:srgbClr val="2a6099"/>
                </a:solidFill>
                <a:effectLst/>
                <a:uFillTx/>
                <a:latin typeface="Calibri"/>
              </a:rPr>
              <a:t>HUGE</a:t>
            </a: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ingestion </a:t>
            </a:r>
            <a:r>
              <a:rPr b="1" lang="en-US" sz="28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chemical</a:t>
            </a: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toxicity to man and aquatic biota </a:t>
            </a:r>
            <a:r>
              <a:rPr b="1" lang="en-US" sz="2800" strike="noStrike" u="none">
                <a:solidFill>
                  <a:srgbClr val="5983b0"/>
                </a:solidFill>
                <a:effectLst/>
                <a:uFillTx/>
                <a:latin typeface="Calibri"/>
              </a:rPr>
              <a:t>now</a:t>
            </a: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and </a:t>
            </a:r>
            <a:r>
              <a:rPr b="1" lang="en-US" sz="2800" strike="noStrike" u="none">
                <a:solidFill>
                  <a:srgbClr val="2a6099"/>
                </a:solidFill>
                <a:effectLst/>
                <a:uFillTx/>
                <a:latin typeface="Calibri"/>
              </a:rPr>
              <a:t>forever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Radio-toxicity also important due to its decay chain, e.g., </a:t>
            </a:r>
            <a:r>
              <a:rPr b="1" lang="en-US" sz="2800" strike="noStrike" u="none">
                <a:solidFill>
                  <a:srgbClr val="ff4000"/>
                </a:solidFill>
                <a:effectLst/>
                <a:uFillTx/>
                <a:latin typeface="Calibri"/>
              </a:rPr>
              <a:t>direct exposure</a:t>
            </a: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Deserves disposal </a:t>
            </a:r>
            <a:r>
              <a:rPr b="1" lang="en-US" sz="2800" strike="noStrike" u="none">
                <a:solidFill>
                  <a:srgbClr val="2a6099"/>
                </a:solidFill>
                <a:effectLst/>
                <a:uFillTx/>
                <a:latin typeface="Calibri"/>
              </a:rPr>
              <a:t>away</a:t>
            </a: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from biosphere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So far,  Uranium has been </a:t>
            </a:r>
            <a:r>
              <a:rPr b="1" lang="en-US" sz="2800" strike="noStrike" u="none">
                <a:solidFill>
                  <a:srgbClr val="2a6099"/>
                </a:solidFill>
                <a:effectLst/>
                <a:uFillTx/>
                <a:latin typeface="Calibri"/>
              </a:rPr>
              <a:t>Under the Radar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PingFang SC"/>
              </a:rPr>
              <a:t>Radio-centric frameworks should adopt</a:t>
            </a:r>
            <a:r>
              <a:rPr b="1" lang="en-US" sz="2800" strike="noStrike" u="none">
                <a:solidFill>
                  <a:srgbClr val="2a6099"/>
                </a:solidFill>
                <a:effectLst/>
                <a:uFillTx/>
                <a:latin typeface="Calibri"/>
                <a:ea typeface="PingFang SC"/>
              </a:rPr>
              <a:t> the Bq/L  equivalent to the µg/L guidelines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PingFang SC"/>
              </a:rPr>
              <a:t>of ecotoxicological frameworks 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Details in Pescatore’s </a:t>
            </a:r>
            <a:br>
              <a:rPr sz="3600"/>
            </a:br>
            <a:endParaRPr b="0" lang="fr-F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360720" y="900000"/>
            <a:ext cx="8457480" cy="521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fr-FR" sz="32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📄 </a:t>
            </a:r>
            <a:r>
              <a:rPr b="0" lang="fr-FR" sz="2400" strike="noStrike" u="none">
                <a:solidFill>
                  <a:srgbClr val="ff4000"/>
                </a:solidFill>
                <a:effectLst/>
                <a:uFillTx/>
                <a:latin typeface="Arial"/>
                <a:ea typeface="PingFang SC"/>
              </a:rPr>
              <a:t>Humanity’s Uranium Inventory: A Persistent Chemical and Ecotoxicological Liabilit</a:t>
            </a:r>
            <a:r>
              <a:rPr b="0" i="1" lang="fr-FR" sz="2400" strike="noStrike" u="none">
                <a:solidFill>
                  <a:srgbClr val="ff4000"/>
                </a:solidFill>
                <a:effectLst/>
                <a:uFillTx/>
                <a:latin typeface="Arial"/>
                <a:ea typeface="PingFang SC"/>
              </a:rPr>
              <a:t>y</a:t>
            </a:r>
            <a:r>
              <a:rPr b="0" lang="fr-FR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 </a:t>
            </a:r>
            <a:r>
              <a:rPr b="0" lang="fr-FR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(</a:t>
            </a:r>
            <a:r>
              <a:rPr b="0" i="1" lang="fr-FR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Energy Research &amp; Social Science</a:t>
            </a:r>
            <a:r>
              <a:rPr b="0" lang="fr-FR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, 2025)</a:t>
            </a:r>
            <a:r>
              <a:rPr b="0" lang="fr-FR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 </a:t>
            </a:r>
            <a:r>
              <a:rPr b="0" lang="fr-FR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 </a:t>
            </a:r>
            <a:r>
              <a:rPr b="0" lang="fr-FR" sz="1600" strike="noStrike" u="sng">
                <a:solidFill>
                  <a:srgbClr val="0000ff"/>
                </a:solidFill>
                <a:effectLst/>
                <a:uFillTx/>
                <a:latin typeface="Arial"/>
                <a:ea typeface="PingFang SC"/>
                <a:hlinkClick r:id="rId1"/>
              </a:rPr>
              <a:t>https://www.sciencedirect.com/science/article/pii/S2214629625003792?via%3Dihub</a:t>
            </a:r>
            <a:r>
              <a:rPr b="0" lang="fr-FR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 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br>
              <a:rPr sz="2400"/>
            </a:br>
            <a:r>
              <a:rPr b="0" lang="fr-FR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📄 </a:t>
            </a:r>
            <a:r>
              <a:rPr b="0" lang="fr-FR" sz="2400" strike="noStrike" u="none">
                <a:solidFill>
                  <a:srgbClr val="ff4000"/>
                </a:solidFill>
                <a:effectLst/>
                <a:uFillTx/>
                <a:latin typeface="Arial"/>
                <a:ea typeface="PingFang SC"/>
              </a:rPr>
              <a:t>Humanity’s Uranium-238 Inventory: A Significant and Enduring Gamma-Radiation Liability</a:t>
            </a:r>
            <a:r>
              <a:rPr b="0" lang="fr-FR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 </a:t>
            </a:r>
            <a:r>
              <a:rPr b="0" lang="fr-FR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(</a:t>
            </a:r>
            <a:r>
              <a:rPr b="0" i="1" lang="fr-FR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Nukleonika</a:t>
            </a:r>
            <a:r>
              <a:rPr b="0" lang="fr-FR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, 2025) </a:t>
            </a:r>
            <a:r>
              <a:rPr b="0" lang="fr-FR" sz="1600" strike="noStrike" u="sng">
                <a:solidFill>
                  <a:srgbClr val="0000ff"/>
                </a:solidFill>
                <a:effectLst/>
                <a:uFillTx/>
                <a:latin typeface="Arial"/>
                <a:ea typeface="PingFang SC"/>
                <a:hlinkClick r:id="rId2"/>
              </a:rPr>
              <a:t>https://sciendo.com/article/10.2478/nuka-2025-0004</a:t>
            </a:r>
            <a:r>
              <a:rPr b="0" lang="fr-FR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 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br>
              <a:rPr sz="2400"/>
            </a:br>
            <a:r>
              <a:rPr b="0" lang="fr-FR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📄 </a:t>
            </a:r>
            <a:r>
              <a:rPr b="0" lang="fr-FR" sz="2400" strike="noStrike" u="none">
                <a:solidFill>
                  <a:srgbClr val="ff4000"/>
                </a:solidFill>
                <a:effectLst/>
                <a:uFillTx/>
                <a:latin typeface="Arial"/>
                <a:ea typeface="PingFang SC"/>
              </a:rPr>
              <a:t>Beyond a Million Years : Robust Shielding for High-Level Waste</a:t>
            </a:r>
            <a:r>
              <a:rPr b="0" lang="fr-FR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  </a:t>
            </a:r>
            <a:r>
              <a:rPr b="0" lang="fr-FR" sz="2000" strike="noStrike" u="sng">
                <a:solidFill>
                  <a:srgbClr val="0000ff"/>
                </a:solidFill>
                <a:effectLst/>
                <a:uFillTx/>
                <a:latin typeface="Arial"/>
                <a:ea typeface="PingFang SC"/>
                <a:hlinkClick r:id="rId3"/>
              </a:rPr>
              <a:t>https://sciendo.com/article/10.2478/nuka-2025-0009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rgbClr val="ff4000"/>
                </a:solidFill>
                <a:effectLst/>
                <a:uFillTx/>
                <a:latin typeface="Arial"/>
                <a:ea typeface="PingFang SC"/>
              </a:rPr>
              <a:t>Beyond a Million Years : The Intrinsic Radiation   Hazards of High-Level Waste     (Nukleonika, 2024)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40000" y="298440"/>
            <a:ext cx="827820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br>
              <a:rPr sz="4400"/>
            </a:br>
            <a:r>
              <a:rPr b="1" lang="fr-FR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Upcoming.</a:t>
            </a:r>
            <a:r>
              <a:rPr b="1" lang="fr-FR" sz="40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..</a:t>
            </a:r>
            <a:br>
              <a:rPr sz="4000"/>
            </a:br>
            <a:endParaRPr b="0" lang="fr-F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TextBox 2"/>
          <p:cNvSpPr/>
          <p:nvPr/>
        </p:nvSpPr>
        <p:spPr>
          <a:xfrm>
            <a:off x="731520" y="1645920"/>
            <a:ext cx="914076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540000" y="1980000"/>
            <a:ext cx="8098200" cy="423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fr-F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fr-FR" sz="32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 New paper</a:t>
            </a:r>
            <a:r>
              <a:rPr b="1" lang="fr-FR" sz="32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 in preparation arguing that, upon ingestion, at guideline level   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"/>
            </a:pPr>
            <a:r>
              <a:rPr b="1" lang="fr-FR" sz="32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Uranium (10 Bq/L)  constitutes a higher </a:t>
            </a:r>
            <a:r>
              <a:rPr b="1" lang="fr-FR" sz="3200" strike="noStrike" u="none">
                <a:solidFill>
                  <a:srgbClr val="2a6099"/>
                </a:solidFill>
                <a:effectLst/>
                <a:uFillTx/>
                <a:latin typeface="Arial"/>
                <a:ea typeface="PingFang SC"/>
              </a:rPr>
              <a:t>radiogenic</a:t>
            </a:r>
            <a:r>
              <a:rPr b="1" lang="fr-FR" sz="32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 cancer risk than Ra (1 Bq/L) 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Humanity’s Uranium Inventory</a:t>
            </a:r>
            <a:endParaRPr b="0" lang="fr-FR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 rot="3600">
            <a:off x="454680" y="1617840"/>
            <a:ext cx="8226360" cy="431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600" strike="noStrike" u="none" baseline="-8000">
                <a:solidFill>
                  <a:schemeClr val="dk1"/>
                </a:solidFill>
                <a:effectLst/>
                <a:uFillTx/>
                <a:latin typeface="Calibri"/>
              </a:rPr>
              <a:t>˜</a:t>
            </a:r>
            <a:r>
              <a:rPr b="1" lang="en-US" sz="3200" strike="noStrike" u="none" baseline="-800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1" lang="en-US" sz="3200" strike="noStrike" u="none">
                <a:solidFill>
                  <a:srgbClr val="2a6099"/>
                </a:solidFill>
                <a:effectLst/>
                <a:uFillTx/>
                <a:latin typeface="Calibri"/>
              </a:rPr>
              <a:t>4.5 million tons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(by 2022)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 </a:t>
            </a:r>
            <a:r>
              <a:rPr b="1" lang="en-US" sz="3200" strike="noStrike" u="none">
                <a:solidFill>
                  <a:srgbClr val="2a6099"/>
                </a:solidFill>
                <a:effectLst/>
                <a:uFillTx/>
                <a:latin typeface="Calibri"/>
              </a:rPr>
              <a:t>0.4%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used-up          &gt; </a:t>
            </a:r>
            <a:r>
              <a:rPr b="1" lang="en-US" sz="3200" strike="noStrike" u="none">
                <a:solidFill>
                  <a:srgbClr val="2a6099"/>
                </a:solidFill>
                <a:effectLst/>
                <a:uFillTx/>
                <a:latin typeface="Calibri"/>
              </a:rPr>
              <a:t>99.6%</a:t>
            </a: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left as  </a:t>
            </a: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waste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 For </a:t>
            </a:r>
            <a:r>
              <a:rPr b="1" lang="en-US" sz="3200" strike="noStrike" u="none">
                <a:solidFill>
                  <a:srgbClr val="2a6099"/>
                </a:solidFill>
                <a:effectLst/>
                <a:uFillTx/>
                <a:latin typeface="Calibri"/>
                <a:ea typeface="PingFang SC"/>
              </a:rPr>
              <a:t>1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 ton </a:t>
            </a: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U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 in fuel there is </a:t>
            </a:r>
            <a:r>
              <a:rPr b="1" lang="en-US" sz="3600" strike="noStrike" u="none" baseline="-8000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˜</a:t>
            </a:r>
            <a:r>
              <a:rPr b="1" lang="en-US" sz="3200" strike="noStrike" u="none" baseline="-8000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 </a:t>
            </a:r>
            <a:r>
              <a:rPr b="1" lang="en-US" sz="3200" strike="noStrike" u="none">
                <a:solidFill>
                  <a:srgbClr val="2a6099"/>
                </a:solidFill>
                <a:effectLst/>
                <a:uFillTx/>
                <a:latin typeface="Calibri"/>
                <a:ea typeface="PingFang SC"/>
              </a:rPr>
              <a:t>9</a:t>
            </a: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 tons elsewhere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U-238 dominates the inventory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2160"/>
            <a:ext cx="82263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Uranium comes with family: </a:t>
            </a:r>
            <a:r>
              <a:rPr b="1" lang="fr-FR" sz="36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α, β, γ </a:t>
            </a:r>
            <a:endParaRPr b="0" lang="fr-F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1800000" y="1594800"/>
            <a:ext cx="5217480" cy="4522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2160"/>
            <a:ext cx="82263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Uranium-waste by stock type</a:t>
            </a:r>
            <a:endParaRPr b="0" lang="fr-F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3039840" y="1770480"/>
            <a:ext cx="5959440" cy="4528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"/>
          <p:cNvSpPr/>
          <p:nvPr/>
        </p:nvSpPr>
        <p:spPr>
          <a:xfrm>
            <a:off x="900720" y="1416960"/>
            <a:ext cx="1978920" cy="87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Disposal DU is pure UO</a:t>
            </a:r>
            <a:r>
              <a:rPr b="0" lang="fr-FR" sz="2000" strike="noStrike" u="none" baseline="-8000">
                <a:solidFill>
                  <a:srgbClr val="000000"/>
                </a:solidFill>
                <a:effectLst/>
                <a:uFillTx/>
                <a:latin typeface="Arial"/>
              </a:rPr>
              <a:t>2 </a:t>
            </a: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 U</a:t>
            </a:r>
            <a:r>
              <a:rPr b="0" lang="fr-FR" sz="2000" strike="noStrike" u="none" baseline="-8000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0" lang="fr-FR" sz="2000" strike="noStrike" u="none" baseline="-8000">
                <a:solidFill>
                  <a:srgbClr val="000000"/>
                </a:solidFill>
                <a:effectLst/>
                <a:uFillTx/>
                <a:latin typeface="Arial"/>
              </a:rPr>
              <a:t>8 </a:t>
            </a: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powder form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SF is 95-96% «depleted uranium » pellets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UMT is </a:t>
            </a: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uranium and its familiy </a:t>
            </a: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loose in sand and rocks, plus the orphaned Th-230 family.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UMT: The Impact is evident (1)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180000" y="1620000"/>
            <a:ext cx="8226360" cy="452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- </a:t>
            </a: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Persistent gamma radiation fields</a:t>
            </a:r>
            <a:br>
              <a:rPr sz="2800"/>
            </a:b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- Radon gas</a:t>
            </a:r>
            <a:br>
              <a:rPr sz="2800"/>
            </a:b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- Radioactive and chemo-toxic dust</a:t>
            </a:r>
            <a:br>
              <a:rPr sz="2800"/>
            </a:b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- Groundwater contamination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Contamination plumes and radiation hotspots persist  across the U-mining world: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 </a:t>
            </a:r>
            <a:r>
              <a:rPr b="0" i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from the Navajo Nation in the United States to Mailuu-Suu in Kyrgyzstan, from abandoned mines in Portugal to the vast Wismut legacy in Germany, etc.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UMT: The Impact is evident (2)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180000" y="1620000"/>
            <a:ext cx="8226360" cy="485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Uranium plumes and exceedance of safe drinking limits are common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Once started, Uranium contamination can be hardly stopped.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  What we do now is </a:t>
            </a:r>
            <a:r>
              <a:rPr b="0" lang="en-US" sz="2800" strike="noStrike" u="none">
                <a:solidFill>
                  <a:srgbClr val="ff4000"/>
                </a:solidFill>
                <a:effectLst/>
                <a:uFillTx/>
                <a:latin typeface="Calibri"/>
                <a:ea typeface="PingFang SC"/>
              </a:rPr>
              <a:t>NOT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 « </a:t>
            </a:r>
            <a:r>
              <a:rPr b="0" i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hazard elimination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 » </a:t>
            </a:r>
            <a:r>
              <a:rPr b="0" lang="en-US" sz="2800" strike="noStrike" u="none">
                <a:solidFill>
                  <a:srgbClr val="ff4000"/>
                </a:solidFill>
                <a:effectLst/>
                <a:uFillTx/>
                <a:latin typeface="Calibri"/>
                <a:ea typeface="PingFang SC"/>
              </a:rPr>
              <a:t>it is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 « </a:t>
            </a:r>
            <a:r>
              <a:rPr b="0" i="1" lang="en-US" sz="2800" strike="noStrike" u="none">
                <a:solidFill>
                  <a:srgbClr val="5983b0"/>
                </a:solidFill>
                <a:effectLst/>
                <a:uFillTx/>
                <a:latin typeface="Calibri"/>
                <a:ea typeface="PingFang SC"/>
              </a:rPr>
              <a:t>endless exposure mitigation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 » 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In near-surface envt’s uranium is mobile; its radium daughter sorbs. </a:t>
            </a: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Radium compliance is NOT indicative of Uranium compliance.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40000" y="47736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br>
              <a:rPr sz="4400"/>
            </a:br>
            <a:r>
              <a:rPr b="1" lang="en-US" sz="3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Representative field ranges</a:t>
            </a:r>
            <a:br>
              <a:rPr sz="3600"/>
            </a:br>
            <a:r>
              <a:rPr b="1" lang="en-US" sz="3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near U‑bearing materials</a:t>
            </a:r>
            <a:br>
              <a:rPr sz="3600"/>
            </a:br>
            <a:endParaRPr b="0" lang="fr-F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TextBox 6"/>
          <p:cNvSpPr/>
          <p:nvPr/>
        </p:nvSpPr>
        <p:spPr>
          <a:xfrm>
            <a:off x="731520" y="1645920"/>
            <a:ext cx="914076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TextBox 7"/>
          <p:cNvSpPr/>
          <p:nvPr/>
        </p:nvSpPr>
        <p:spPr>
          <a:xfrm>
            <a:off x="360000" y="5031720"/>
            <a:ext cx="8811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Examples: DOE‑LM UMTRA sites (e.g., Moab UT; Slick Rock CO) show U in the 0.1–10 mg/L band near sources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while Ra often stays within a few pCi/L (~0.1–0.2 Bq/L).  Wismut legacy sites (Germany: Culmitzsch/Königstein) report U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up to mg/L in mine/stack waters with comparatively lower Ra.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674640" y="2700000"/>
            <a:ext cx="786852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Radium‑226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0.10–0.18 Bq/L (</a:t>
            </a:r>
            <a:r>
              <a:rPr b="0" lang="en-US" sz="2800" strike="noStrike" u="none">
                <a:solidFill>
                  <a:srgbClr val="2a6099"/>
                </a:solidFill>
                <a:effectLst/>
                <a:uFillTx/>
                <a:latin typeface="Calibri"/>
              </a:rPr>
              <a:t>≤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n-US" sz="2800" strike="noStrike" u="none">
                <a:solidFill>
                  <a:srgbClr val="2a6099"/>
                </a:solidFill>
                <a:effectLst/>
                <a:uFillTx/>
                <a:latin typeface="Calibri"/>
              </a:rPr>
              <a:t>1 Bq/L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Guideline)  | 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Uranium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100–1,000 µg/L (</a:t>
            </a:r>
            <a:r>
              <a:rPr b="0" lang="en-US" sz="2800" strike="noStrike" u="none">
                <a:solidFill>
                  <a:srgbClr val="2a6099"/>
                </a:solidFill>
                <a:effectLst/>
                <a:uFillTx/>
                <a:latin typeface="Calibri"/>
              </a:rPr>
              <a:t>≫ 30 µg/L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Guideline)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2160"/>
            <a:ext cx="82263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UMT : … Here is the gamma exposure 1 m above uncovered tailings 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800640" y="1600200"/>
            <a:ext cx="7539480" cy="4522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880"/>
            <a:ext cx="8226360" cy="164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 : It would get worse (1) – The chain reconstitutes. A pure Uranium substrate continues as well.</a:t>
            </a:r>
            <a:endParaRPr b="0" lang="fr-F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900000" y="1800000"/>
            <a:ext cx="7313760" cy="4570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Application>LibreOffice/25.2.5.2$MacOSX_X86_64 LibreOffice_project/03d19516eb2e1dd5d4ccd751a0d6f35f35e08022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/>
  <dc:description>generated using python-pptx</dc:description>
  <dc:language>fr-FR</dc:language>
  <cp:lastModifiedBy/>
  <dcterms:modified xsi:type="dcterms:W3CDTF">2025-09-24T18:21:49Z</dcterms:modified>
  <cp:revision>33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